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tmp" ContentType="image/jpe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6.tmp" ContentType="image/png"/>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media/image7.tmp" ContentType="image/png"/>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theme/themeOverride3.xml" ContentType="application/vnd.openxmlformats-officedocument.themeOverride+xml"/>
  <Override PartName="/ppt/notesSlides/notesSlide1.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theme/themeOverride4.xml" ContentType="application/vnd.openxmlformats-officedocument.themeOverride+xml"/>
  <Override PartName="/ppt/charts/chart9.xml" ContentType="application/vnd.openxmlformats-officedocument.drawingml.chart+xml"/>
  <Override PartName="/ppt/theme/themeOverride5.xml" ContentType="application/vnd.openxmlformats-officedocument.themeOverride+xml"/>
  <Override PartName="/ppt/charts/chart10.xml" ContentType="application/vnd.openxmlformats-officedocument.drawingml.chart+xml"/>
  <Override PartName="/ppt/theme/themeOverride6.xml" ContentType="application/vnd.openxmlformats-officedocument.themeOverride+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7.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 id="2147483709" r:id="rId5"/>
  </p:sldMasterIdLst>
  <p:notesMasterIdLst>
    <p:notesMasterId r:id="rId21"/>
  </p:notesMasterIdLst>
  <p:sldIdLst>
    <p:sldId id="283" r:id="rId6"/>
    <p:sldId id="279" r:id="rId7"/>
    <p:sldId id="287" r:id="rId8"/>
    <p:sldId id="280" r:id="rId9"/>
    <p:sldId id="285" r:id="rId10"/>
    <p:sldId id="313" r:id="rId11"/>
    <p:sldId id="266" r:id="rId12"/>
    <p:sldId id="267" r:id="rId13"/>
    <p:sldId id="278" r:id="rId14"/>
    <p:sldId id="269" r:id="rId15"/>
    <p:sldId id="270" r:id="rId16"/>
    <p:sldId id="271" r:id="rId17"/>
    <p:sldId id="272" r:id="rId18"/>
    <p:sldId id="273" r:id="rId19"/>
    <p:sldId id="282" r:id="rId20"/>
  </p:sldIdLst>
  <p:sldSz cx="12192000" cy="6858000"/>
  <p:notesSz cx="6858000" cy="9144000"/>
  <p:embeddedFontLst>
    <p:embeddedFont>
      <p:font typeface="GT America Condensed Black" pitchFamily="50" charset="0"/>
      <p:bold r:id="rId22"/>
    </p:embeddedFont>
    <p:embeddedFont>
      <p:font typeface="GT America Condensed Regular" pitchFamily="50" charset="0"/>
      <p:regular r:id="rId23"/>
      <p:bold r:id="rId24"/>
    </p:embeddedFont>
    <p:embeddedFont>
      <p:font typeface="GT America Regular" pitchFamily="2" charset="0"/>
      <p:regular r:id="rId25"/>
      <p:bold r:id="rId26"/>
      <p:italic r:id="rId27"/>
      <p:boldItalic r:id="rId28"/>
    </p:embeddedFont>
    <p:embeddedFont>
      <p:font typeface="Inderes" panose="02000506030000020004" pitchFamily="2" charset="0"/>
      <p:regular r:id="rId29"/>
      <p:bold r:id="rId30"/>
      <p:italic r:id="rId31"/>
      <p:boldItalic r:id="rId32"/>
    </p:embeddedFont>
    <p:embeddedFont>
      <p:font typeface="Proxima Nova Rg" panose="02000506030000020004" pitchFamily="2" charset="0"/>
      <p:regular r:id="rId33"/>
      <p:bold r:id="rId34"/>
      <p:italic r:id="rId35"/>
      <p:boldItalic r:id="rId36"/>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5BCF75-B36A-6E39-6E41-D3011DDB3873}" name="Sauli Vilen" initials="SV" userId="S::sauli.vilen@inderes.com::5dbc8c67-a73e-4f5b-9d71-3d294e3860b0" providerId="AD"/>
  <p188:author id="{F81F007B-94DB-295A-D00C-ABF2B1F8ABB5}" name="Rauli Juva" initials="RJ" userId="S::rauli.juva@inderes.fi::5778510d-e64e-4c66-99cf-08954aea709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3FCB3"/>
    <a:srgbClr val="D9D8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6286" autoAdjust="0"/>
  </p:normalViewPr>
  <p:slideViewPr>
    <p:cSldViewPr snapToGrid="0">
      <p:cViewPr>
        <p:scale>
          <a:sx n="80" d="100"/>
          <a:sy n="80" d="100"/>
        </p:scale>
        <p:origin x="-41" y="-662"/>
      </p:cViewPr>
      <p:guideLst/>
    </p:cSldViewPr>
  </p:slideViewPr>
  <p:outlineViewPr>
    <p:cViewPr>
      <p:scale>
        <a:sx n="33" d="100"/>
        <a:sy n="33" d="100"/>
      </p:scale>
      <p:origin x="0" y="-676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13" d="100"/>
          <a:sy n="113" d="100"/>
        </p:scale>
        <p:origin x="4452"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5.fntdata"/><Relationship Id="rId39" Type="http://schemas.openxmlformats.org/officeDocument/2006/relationships/theme" Target="theme/theme1.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8.fntdata"/><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6.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4.xml"/></Relationships>
</file>

<file path=ppt/charts/_rels/chart9.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74777701873356"/>
          <c:y val="5.6117434466999301E-2"/>
          <c:w val="0.8461484523829359"/>
          <c:h val="0.65774810801130823"/>
        </c:manualLayout>
      </c:layout>
      <c:lineChart>
        <c:grouping val="standard"/>
        <c:varyColors val="0"/>
        <c:ser>
          <c:idx val="0"/>
          <c:order val="0"/>
          <c:tx>
            <c:strRef>
              <c:f>'I-main'!$F$1</c:f>
              <c:strCache>
                <c:ptCount val="1"/>
                <c:pt idx="0">
                  <c:v>Fiskars</c:v>
                </c:pt>
              </c:strCache>
            </c:strRef>
          </c:tx>
          <c:spPr>
            <a:ln w="28575" cap="rnd">
              <a:solidFill>
                <a:schemeClr val="accent1"/>
              </a:solidFill>
              <a:round/>
            </a:ln>
            <a:effectLst/>
          </c:spPr>
          <c:marker>
            <c:symbol val="none"/>
          </c:marker>
          <c:cat>
            <c:numRef>
              <c:f>[0]!shareprice_date</c:f>
              <c:numCache>
                <c:formatCode>m/d/yyyy</c:formatCode>
                <c:ptCount val="755"/>
                <c:pt idx="0">
                  <c:v>44858</c:v>
                </c:pt>
                <c:pt idx="1">
                  <c:v>44859</c:v>
                </c:pt>
                <c:pt idx="2">
                  <c:v>44860</c:v>
                </c:pt>
                <c:pt idx="3">
                  <c:v>44861</c:v>
                </c:pt>
                <c:pt idx="4">
                  <c:v>44862</c:v>
                </c:pt>
                <c:pt idx="5">
                  <c:v>44865</c:v>
                </c:pt>
                <c:pt idx="6">
                  <c:v>44866</c:v>
                </c:pt>
                <c:pt idx="7">
                  <c:v>44867</c:v>
                </c:pt>
                <c:pt idx="8">
                  <c:v>44868</c:v>
                </c:pt>
                <c:pt idx="9">
                  <c:v>44869</c:v>
                </c:pt>
                <c:pt idx="10">
                  <c:v>44872</c:v>
                </c:pt>
                <c:pt idx="11">
                  <c:v>44873</c:v>
                </c:pt>
                <c:pt idx="12">
                  <c:v>44874</c:v>
                </c:pt>
                <c:pt idx="13">
                  <c:v>44875</c:v>
                </c:pt>
                <c:pt idx="14">
                  <c:v>44876</c:v>
                </c:pt>
                <c:pt idx="15">
                  <c:v>44879</c:v>
                </c:pt>
                <c:pt idx="16">
                  <c:v>44880</c:v>
                </c:pt>
                <c:pt idx="17">
                  <c:v>44881</c:v>
                </c:pt>
                <c:pt idx="18">
                  <c:v>44882</c:v>
                </c:pt>
                <c:pt idx="19">
                  <c:v>44883</c:v>
                </c:pt>
                <c:pt idx="20">
                  <c:v>44886</c:v>
                </c:pt>
                <c:pt idx="21">
                  <c:v>44887</c:v>
                </c:pt>
                <c:pt idx="22">
                  <c:v>44888</c:v>
                </c:pt>
                <c:pt idx="23">
                  <c:v>44889</c:v>
                </c:pt>
                <c:pt idx="24">
                  <c:v>44890</c:v>
                </c:pt>
                <c:pt idx="25">
                  <c:v>44893</c:v>
                </c:pt>
                <c:pt idx="26">
                  <c:v>44894</c:v>
                </c:pt>
                <c:pt idx="27">
                  <c:v>44895</c:v>
                </c:pt>
                <c:pt idx="28">
                  <c:v>44896</c:v>
                </c:pt>
                <c:pt idx="29">
                  <c:v>44897</c:v>
                </c:pt>
                <c:pt idx="30">
                  <c:v>44900</c:v>
                </c:pt>
                <c:pt idx="31">
                  <c:v>44902</c:v>
                </c:pt>
                <c:pt idx="32">
                  <c:v>44903</c:v>
                </c:pt>
                <c:pt idx="33">
                  <c:v>44904</c:v>
                </c:pt>
                <c:pt idx="34">
                  <c:v>44907</c:v>
                </c:pt>
                <c:pt idx="35">
                  <c:v>44908</c:v>
                </c:pt>
                <c:pt idx="36">
                  <c:v>44909</c:v>
                </c:pt>
                <c:pt idx="37">
                  <c:v>44910</c:v>
                </c:pt>
                <c:pt idx="38">
                  <c:v>44911</c:v>
                </c:pt>
                <c:pt idx="39">
                  <c:v>44914</c:v>
                </c:pt>
                <c:pt idx="40">
                  <c:v>44915</c:v>
                </c:pt>
                <c:pt idx="41">
                  <c:v>44916</c:v>
                </c:pt>
                <c:pt idx="42">
                  <c:v>44917</c:v>
                </c:pt>
                <c:pt idx="43">
                  <c:v>44918</c:v>
                </c:pt>
                <c:pt idx="44">
                  <c:v>44922</c:v>
                </c:pt>
                <c:pt idx="45">
                  <c:v>44923</c:v>
                </c:pt>
                <c:pt idx="46">
                  <c:v>44924</c:v>
                </c:pt>
                <c:pt idx="47">
                  <c:v>44925</c:v>
                </c:pt>
                <c:pt idx="48">
                  <c:v>44928</c:v>
                </c:pt>
                <c:pt idx="49">
                  <c:v>44929</c:v>
                </c:pt>
                <c:pt idx="50">
                  <c:v>44930</c:v>
                </c:pt>
                <c:pt idx="51">
                  <c:v>44931</c:v>
                </c:pt>
                <c:pt idx="52">
                  <c:v>44935</c:v>
                </c:pt>
                <c:pt idx="53">
                  <c:v>44936</c:v>
                </c:pt>
                <c:pt idx="54">
                  <c:v>44937</c:v>
                </c:pt>
                <c:pt idx="55">
                  <c:v>44938</c:v>
                </c:pt>
                <c:pt idx="56">
                  <c:v>44939</c:v>
                </c:pt>
                <c:pt idx="57">
                  <c:v>44942</c:v>
                </c:pt>
                <c:pt idx="58">
                  <c:v>44943</c:v>
                </c:pt>
                <c:pt idx="59">
                  <c:v>44944</c:v>
                </c:pt>
                <c:pt idx="60">
                  <c:v>44945</c:v>
                </c:pt>
                <c:pt idx="61">
                  <c:v>44946</c:v>
                </c:pt>
                <c:pt idx="62">
                  <c:v>44949</c:v>
                </c:pt>
                <c:pt idx="63">
                  <c:v>44950</c:v>
                </c:pt>
                <c:pt idx="64">
                  <c:v>44951</c:v>
                </c:pt>
                <c:pt idx="65">
                  <c:v>44952</c:v>
                </c:pt>
                <c:pt idx="66">
                  <c:v>44953</c:v>
                </c:pt>
                <c:pt idx="67">
                  <c:v>44956</c:v>
                </c:pt>
                <c:pt idx="68">
                  <c:v>44957</c:v>
                </c:pt>
                <c:pt idx="69">
                  <c:v>44958</c:v>
                </c:pt>
                <c:pt idx="70">
                  <c:v>44959</c:v>
                </c:pt>
                <c:pt idx="71">
                  <c:v>44960</c:v>
                </c:pt>
                <c:pt idx="72">
                  <c:v>44963</c:v>
                </c:pt>
                <c:pt idx="73">
                  <c:v>44964</c:v>
                </c:pt>
                <c:pt idx="74">
                  <c:v>44965</c:v>
                </c:pt>
                <c:pt idx="75">
                  <c:v>44966</c:v>
                </c:pt>
                <c:pt idx="76">
                  <c:v>44967</c:v>
                </c:pt>
                <c:pt idx="77">
                  <c:v>44970</c:v>
                </c:pt>
                <c:pt idx="78">
                  <c:v>44971</c:v>
                </c:pt>
                <c:pt idx="79">
                  <c:v>44972</c:v>
                </c:pt>
                <c:pt idx="80">
                  <c:v>44973</c:v>
                </c:pt>
                <c:pt idx="81">
                  <c:v>44974</c:v>
                </c:pt>
                <c:pt idx="82">
                  <c:v>44977</c:v>
                </c:pt>
                <c:pt idx="83">
                  <c:v>44978</c:v>
                </c:pt>
                <c:pt idx="84">
                  <c:v>44979</c:v>
                </c:pt>
                <c:pt idx="85">
                  <c:v>44980</c:v>
                </c:pt>
                <c:pt idx="86">
                  <c:v>44981</c:v>
                </c:pt>
                <c:pt idx="87">
                  <c:v>44984</c:v>
                </c:pt>
                <c:pt idx="88">
                  <c:v>44985</c:v>
                </c:pt>
                <c:pt idx="89">
                  <c:v>44986</c:v>
                </c:pt>
                <c:pt idx="90">
                  <c:v>44987</c:v>
                </c:pt>
                <c:pt idx="91">
                  <c:v>44988</c:v>
                </c:pt>
                <c:pt idx="92">
                  <c:v>44991</c:v>
                </c:pt>
                <c:pt idx="93">
                  <c:v>44992</c:v>
                </c:pt>
                <c:pt idx="94">
                  <c:v>44993</c:v>
                </c:pt>
                <c:pt idx="95">
                  <c:v>44994</c:v>
                </c:pt>
                <c:pt idx="96">
                  <c:v>44995</c:v>
                </c:pt>
                <c:pt idx="97">
                  <c:v>44998</c:v>
                </c:pt>
                <c:pt idx="98">
                  <c:v>44999</c:v>
                </c:pt>
                <c:pt idx="99">
                  <c:v>45000</c:v>
                </c:pt>
                <c:pt idx="100">
                  <c:v>45001</c:v>
                </c:pt>
                <c:pt idx="101">
                  <c:v>45002</c:v>
                </c:pt>
                <c:pt idx="102">
                  <c:v>45005</c:v>
                </c:pt>
                <c:pt idx="103">
                  <c:v>45006</c:v>
                </c:pt>
                <c:pt idx="104">
                  <c:v>45007</c:v>
                </c:pt>
                <c:pt idx="105">
                  <c:v>45008</c:v>
                </c:pt>
                <c:pt idx="106">
                  <c:v>45009</c:v>
                </c:pt>
                <c:pt idx="107">
                  <c:v>45012</c:v>
                </c:pt>
                <c:pt idx="108">
                  <c:v>45013</c:v>
                </c:pt>
                <c:pt idx="109">
                  <c:v>45014</c:v>
                </c:pt>
                <c:pt idx="110">
                  <c:v>45015</c:v>
                </c:pt>
                <c:pt idx="111">
                  <c:v>45016</c:v>
                </c:pt>
                <c:pt idx="112">
                  <c:v>45019</c:v>
                </c:pt>
                <c:pt idx="113">
                  <c:v>45020</c:v>
                </c:pt>
                <c:pt idx="114">
                  <c:v>45021</c:v>
                </c:pt>
                <c:pt idx="115">
                  <c:v>45022</c:v>
                </c:pt>
                <c:pt idx="116">
                  <c:v>45027</c:v>
                </c:pt>
                <c:pt idx="117">
                  <c:v>45028</c:v>
                </c:pt>
                <c:pt idx="118">
                  <c:v>45029</c:v>
                </c:pt>
                <c:pt idx="119">
                  <c:v>45030</c:v>
                </c:pt>
                <c:pt idx="120">
                  <c:v>45033</c:v>
                </c:pt>
                <c:pt idx="121">
                  <c:v>45034</c:v>
                </c:pt>
                <c:pt idx="122">
                  <c:v>45035</c:v>
                </c:pt>
                <c:pt idx="123">
                  <c:v>45036</c:v>
                </c:pt>
                <c:pt idx="124">
                  <c:v>45037</c:v>
                </c:pt>
                <c:pt idx="125">
                  <c:v>45040</c:v>
                </c:pt>
                <c:pt idx="126">
                  <c:v>45041</c:v>
                </c:pt>
                <c:pt idx="127">
                  <c:v>45042</c:v>
                </c:pt>
                <c:pt idx="128">
                  <c:v>45043</c:v>
                </c:pt>
                <c:pt idx="129">
                  <c:v>45044</c:v>
                </c:pt>
                <c:pt idx="130">
                  <c:v>45048</c:v>
                </c:pt>
                <c:pt idx="131">
                  <c:v>45049</c:v>
                </c:pt>
                <c:pt idx="132">
                  <c:v>45050</c:v>
                </c:pt>
                <c:pt idx="133">
                  <c:v>45051</c:v>
                </c:pt>
                <c:pt idx="134">
                  <c:v>45054</c:v>
                </c:pt>
                <c:pt idx="135">
                  <c:v>45055</c:v>
                </c:pt>
                <c:pt idx="136">
                  <c:v>45056</c:v>
                </c:pt>
                <c:pt idx="137">
                  <c:v>45057</c:v>
                </c:pt>
                <c:pt idx="138">
                  <c:v>45058</c:v>
                </c:pt>
                <c:pt idx="139">
                  <c:v>45061</c:v>
                </c:pt>
                <c:pt idx="140">
                  <c:v>45062</c:v>
                </c:pt>
                <c:pt idx="141">
                  <c:v>45063</c:v>
                </c:pt>
                <c:pt idx="142">
                  <c:v>45065</c:v>
                </c:pt>
                <c:pt idx="143">
                  <c:v>45068</c:v>
                </c:pt>
                <c:pt idx="144">
                  <c:v>45069</c:v>
                </c:pt>
                <c:pt idx="145">
                  <c:v>45070</c:v>
                </c:pt>
                <c:pt idx="146">
                  <c:v>45071</c:v>
                </c:pt>
                <c:pt idx="147">
                  <c:v>45072</c:v>
                </c:pt>
                <c:pt idx="148">
                  <c:v>45075</c:v>
                </c:pt>
                <c:pt idx="149">
                  <c:v>45076</c:v>
                </c:pt>
                <c:pt idx="150">
                  <c:v>45077</c:v>
                </c:pt>
                <c:pt idx="151">
                  <c:v>45078</c:v>
                </c:pt>
                <c:pt idx="152">
                  <c:v>45079</c:v>
                </c:pt>
                <c:pt idx="153">
                  <c:v>45082</c:v>
                </c:pt>
                <c:pt idx="154">
                  <c:v>45083</c:v>
                </c:pt>
                <c:pt idx="155">
                  <c:v>45084</c:v>
                </c:pt>
                <c:pt idx="156">
                  <c:v>45085</c:v>
                </c:pt>
                <c:pt idx="157">
                  <c:v>45086</c:v>
                </c:pt>
                <c:pt idx="158">
                  <c:v>45089</c:v>
                </c:pt>
                <c:pt idx="159">
                  <c:v>45090</c:v>
                </c:pt>
                <c:pt idx="160">
                  <c:v>45091</c:v>
                </c:pt>
                <c:pt idx="161">
                  <c:v>45092</c:v>
                </c:pt>
                <c:pt idx="162">
                  <c:v>45093</c:v>
                </c:pt>
                <c:pt idx="163">
                  <c:v>45096</c:v>
                </c:pt>
                <c:pt idx="164">
                  <c:v>45097</c:v>
                </c:pt>
                <c:pt idx="165">
                  <c:v>45098</c:v>
                </c:pt>
                <c:pt idx="166">
                  <c:v>45099</c:v>
                </c:pt>
                <c:pt idx="167">
                  <c:v>45103</c:v>
                </c:pt>
                <c:pt idx="168">
                  <c:v>45104</c:v>
                </c:pt>
                <c:pt idx="169">
                  <c:v>45105</c:v>
                </c:pt>
                <c:pt idx="170">
                  <c:v>45106</c:v>
                </c:pt>
                <c:pt idx="171">
                  <c:v>45107</c:v>
                </c:pt>
                <c:pt idx="172">
                  <c:v>45110</c:v>
                </c:pt>
                <c:pt idx="173">
                  <c:v>45111</c:v>
                </c:pt>
                <c:pt idx="174">
                  <c:v>45112</c:v>
                </c:pt>
                <c:pt idx="175">
                  <c:v>45113</c:v>
                </c:pt>
                <c:pt idx="176">
                  <c:v>45114</c:v>
                </c:pt>
                <c:pt idx="177">
                  <c:v>45117</c:v>
                </c:pt>
                <c:pt idx="178">
                  <c:v>45118</c:v>
                </c:pt>
                <c:pt idx="179">
                  <c:v>45119</c:v>
                </c:pt>
                <c:pt idx="180">
                  <c:v>45120</c:v>
                </c:pt>
                <c:pt idx="181">
                  <c:v>45121</c:v>
                </c:pt>
                <c:pt idx="182">
                  <c:v>45124</c:v>
                </c:pt>
                <c:pt idx="183">
                  <c:v>45125</c:v>
                </c:pt>
                <c:pt idx="184">
                  <c:v>45126</c:v>
                </c:pt>
                <c:pt idx="185">
                  <c:v>45127</c:v>
                </c:pt>
                <c:pt idx="186">
                  <c:v>45128</c:v>
                </c:pt>
                <c:pt idx="187">
                  <c:v>45131</c:v>
                </c:pt>
                <c:pt idx="188">
                  <c:v>45132</c:v>
                </c:pt>
                <c:pt idx="189">
                  <c:v>45133</c:v>
                </c:pt>
                <c:pt idx="190">
                  <c:v>45134</c:v>
                </c:pt>
                <c:pt idx="191">
                  <c:v>45135</c:v>
                </c:pt>
                <c:pt idx="192">
                  <c:v>45138</c:v>
                </c:pt>
                <c:pt idx="193">
                  <c:v>45139</c:v>
                </c:pt>
                <c:pt idx="194">
                  <c:v>45140</c:v>
                </c:pt>
                <c:pt idx="195">
                  <c:v>45141</c:v>
                </c:pt>
                <c:pt idx="196">
                  <c:v>45142</c:v>
                </c:pt>
                <c:pt idx="197">
                  <c:v>45145</c:v>
                </c:pt>
                <c:pt idx="198">
                  <c:v>45146</c:v>
                </c:pt>
                <c:pt idx="199">
                  <c:v>45147</c:v>
                </c:pt>
                <c:pt idx="200">
                  <c:v>45148</c:v>
                </c:pt>
                <c:pt idx="201">
                  <c:v>45149</c:v>
                </c:pt>
                <c:pt idx="202">
                  <c:v>45152</c:v>
                </c:pt>
                <c:pt idx="203">
                  <c:v>45153</c:v>
                </c:pt>
                <c:pt idx="204">
                  <c:v>45154</c:v>
                </c:pt>
                <c:pt idx="205">
                  <c:v>45155</c:v>
                </c:pt>
                <c:pt idx="206">
                  <c:v>45156</c:v>
                </c:pt>
                <c:pt idx="207">
                  <c:v>45159</c:v>
                </c:pt>
                <c:pt idx="208">
                  <c:v>45160</c:v>
                </c:pt>
                <c:pt idx="209">
                  <c:v>45161</c:v>
                </c:pt>
                <c:pt idx="210">
                  <c:v>45162</c:v>
                </c:pt>
                <c:pt idx="211">
                  <c:v>45163</c:v>
                </c:pt>
                <c:pt idx="212">
                  <c:v>45166</c:v>
                </c:pt>
                <c:pt idx="213">
                  <c:v>45167</c:v>
                </c:pt>
                <c:pt idx="214">
                  <c:v>45168</c:v>
                </c:pt>
                <c:pt idx="215">
                  <c:v>45169</c:v>
                </c:pt>
                <c:pt idx="216">
                  <c:v>45170</c:v>
                </c:pt>
                <c:pt idx="217">
                  <c:v>45173</c:v>
                </c:pt>
                <c:pt idx="218">
                  <c:v>45174</c:v>
                </c:pt>
                <c:pt idx="219">
                  <c:v>45175</c:v>
                </c:pt>
                <c:pt idx="220">
                  <c:v>45176</c:v>
                </c:pt>
                <c:pt idx="221">
                  <c:v>45177</c:v>
                </c:pt>
                <c:pt idx="222">
                  <c:v>45180</c:v>
                </c:pt>
                <c:pt idx="223">
                  <c:v>45181</c:v>
                </c:pt>
                <c:pt idx="224">
                  <c:v>45182</c:v>
                </c:pt>
                <c:pt idx="225">
                  <c:v>45183</c:v>
                </c:pt>
                <c:pt idx="226">
                  <c:v>45184</c:v>
                </c:pt>
                <c:pt idx="227">
                  <c:v>45187</c:v>
                </c:pt>
                <c:pt idx="228">
                  <c:v>45188</c:v>
                </c:pt>
                <c:pt idx="229">
                  <c:v>45189</c:v>
                </c:pt>
                <c:pt idx="230">
                  <c:v>45190</c:v>
                </c:pt>
                <c:pt idx="231">
                  <c:v>45191</c:v>
                </c:pt>
                <c:pt idx="232">
                  <c:v>45194</c:v>
                </c:pt>
                <c:pt idx="233">
                  <c:v>45195</c:v>
                </c:pt>
                <c:pt idx="234">
                  <c:v>45196</c:v>
                </c:pt>
                <c:pt idx="235">
                  <c:v>45197</c:v>
                </c:pt>
                <c:pt idx="236">
                  <c:v>45198</c:v>
                </c:pt>
                <c:pt idx="237">
                  <c:v>45201</c:v>
                </c:pt>
                <c:pt idx="238">
                  <c:v>45202</c:v>
                </c:pt>
                <c:pt idx="239">
                  <c:v>45203</c:v>
                </c:pt>
                <c:pt idx="240">
                  <c:v>45204</c:v>
                </c:pt>
                <c:pt idx="241">
                  <c:v>45205</c:v>
                </c:pt>
                <c:pt idx="242">
                  <c:v>45208</c:v>
                </c:pt>
                <c:pt idx="243">
                  <c:v>45209</c:v>
                </c:pt>
                <c:pt idx="244">
                  <c:v>45210</c:v>
                </c:pt>
                <c:pt idx="245">
                  <c:v>45211</c:v>
                </c:pt>
                <c:pt idx="246">
                  <c:v>45212</c:v>
                </c:pt>
                <c:pt idx="247">
                  <c:v>45215</c:v>
                </c:pt>
                <c:pt idx="248">
                  <c:v>45216</c:v>
                </c:pt>
                <c:pt idx="249">
                  <c:v>45217</c:v>
                </c:pt>
                <c:pt idx="250">
                  <c:v>45218</c:v>
                </c:pt>
                <c:pt idx="251">
                  <c:v>45219</c:v>
                </c:pt>
                <c:pt idx="252">
                  <c:v>45222</c:v>
                </c:pt>
                <c:pt idx="253">
                  <c:v>45223</c:v>
                </c:pt>
                <c:pt idx="254">
                  <c:v>45224</c:v>
                </c:pt>
                <c:pt idx="255">
                  <c:v>45225</c:v>
                </c:pt>
                <c:pt idx="256">
                  <c:v>45226</c:v>
                </c:pt>
                <c:pt idx="257">
                  <c:v>45229</c:v>
                </c:pt>
                <c:pt idx="258">
                  <c:v>45230</c:v>
                </c:pt>
                <c:pt idx="259">
                  <c:v>45231</c:v>
                </c:pt>
                <c:pt idx="260">
                  <c:v>45232</c:v>
                </c:pt>
                <c:pt idx="261">
                  <c:v>45233</c:v>
                </c:pt>
                <c:pt idx="262">
                  <c:v>45236</c:v>
                </c:pt>
                <c:pt idx="263">
                  <c:v>45237</c:v>
                </c:pt>
                <c:pt idx="264">
                  <c:v>45238</c:v>
                </c:pt>
                <c:pt idx="265">
                  <c:v>45239</c:v>
                </c:pt>
                <c:pt idx="266">
                  <c:v>45240</c:v>
                </c:pt>
                <c:pt idx="267">
                  <c:v>45243</c:v>
                </c:pt>
                <c:pt idx="268">
                  <c:v>45244</c:v>
                </c:pt>
                <c:pt idx="269">
                  <c:v>45245</c:v>
                </c:pt>
                <c:pt idx="270">
                  <c:v>45246</c:v>
                </c:pt>
                <c:pt idx="271">
                  <c:v>45247</c:v>
                </c:pt>
                <c:pt idx="272">
                  <c:v>45250</c:v>
                </c:pt>
                <c:pt idx="273">
                  <c:v>45251</c:v>
                </c:pt>
                <c:pt idx="274">
                  <c:v>45252</c:v>
                </c:pt>
                <c:pt idx="275">
                  <c:v>45253</c:v>
                </c:pt>
                <c:pt idx="276">
                  <c:v>45254</c:v>
                </c:pt>
                <c:pt idx="277">
                  <c:v>45257</c:v>
                </c:pt>
                <c:pt idx="278">
                  <c:v>45258</c:v>
                </c:pt>
                <c:pt idx="279">
                  <c:v>45259</c:v>
                </c:pt>
                <c:pt idx="280">
                  <c:v>45260</c:v>
                </c:pt>
                <c:pt idx="281">
                  <c:v>45261</c:v>
                </c:pt>
                <c:pt idx="282">
                  <c:v>45264</c:v>
                </c:pt>
                <c:pt idx="283">
                  <c:v>45265</c:v>
                </c:pt>
                <c:pt idx="284">
                  <c:v>45267</c:v>
                </c:pt>
                <c:pt idx="285">
                  <c:v>45268</c:v>
                </c:pt>
                <c:pt idx="286">
                  <c:v>45271</c:v>
                </c:pt>
                <c:pt idx="287">
                  <c:v>45272</c:v>
                </c:pt>
                <c:pt idx="288">
                  <c:v>45273</c:v>
                </c:pt>
                <c:pt idx="289">
                  <c:v>45274</c:v>
                </c:pt>
                <c:pt idx="290">
                  <c:v>45275</c:v>
                </c:pt>
                <c:pt idx="291">
                  <c:v>45278</c:v>
                </c:pt>
                <c:pt idx="292">
                  <c:v>45279</c:v>
                </c:pt>
                <c:pt idx="293">
                  <c:v>45280</c:v>
                </c:pt>
                <c:pt idx="294">
                  <c:v>45281</c:v>
                </c:pt>
                <c:pt idx="295">
                  <c:v>45282</c:v>
                </c:pt>
                <c:pt idx="296">
                  <c:v>45287</c:v>
                </c:pt>
                <c:pt idx="297">
                  <c:v>45288</c:v>
                </c:pt>
                <c:pt idx="298">
                  <c:v>45289</c:v>
                </c:pt>
                <c:pt idx="299">
                  <c:v>45293</c:v>
                </c:pt>
                <c:pt idx="300">
                  <c:v>45294</c:v>
                </c:pt>
                <c:pt idx="301">
                  <c:v>45295</c:v>
                </c:pt>
                <c:pt idx="302">
                  <c:v>45296</c:v>
                </c:pt>
                <c:pt idx="303">
                  <c:v>45299</c:v>
                </c:pt>
                <c:pt idx="304">
                  <c:v>45300</c:v>
                </c:pt>
                <c:pt idx="305">
                  <c:v>45301</c:v>
                </c:pt>
                <c:pt idx="306">
                  <c:v>45302</c:v>
                </c:pt>
                <c:pt idx="307">
                  <c:v>45303</c:v>
                </c:pt>
                <c:pt idx="308">
                  <c:v>45306</c:v>
                </c:pt>
                <c:pt idx="309">
                  <c:v>45307</c:v>
                </c:pt>
                <c:pt idx="310">
                  <c:v>45308</c:v>
                </c:pt>
                <c:pt idx="311">
                  <c:v>45309</c:v>
                </c:pt>
                <c:pt idx="312">
                  <c:v>45310</c:v>
                </c:pt>
                <c:pt idx="313">
                  <c:v>45313</c:v>
                </c:pt>
                <c:pt idx="314">
                  <c:v>45314</c:v>
                </c:pt>
                <c:pt idx="315">
                  <c:v>45315</c:v>
                </c:pt>
                <c:pt idx="316">
                  <c:v>45316</c:v>
                </c:pt>
                <c:pt idx="317">
                  <c:v>45317</c:v>
                </c:pt>
                <c:pt idx="318">
                  <c:v>45320</c:v>
                </c:pt>
                <c:pt idx="319">
                  <c:v>45321</c:v>
                </c:pt>
                <c:pt idx="320">
                  <c:v>45322</c:v>
                </c:pt>
                <c:pt idx="321">
                  <c:v>45323</c:v>
                </c:pt>
                <c:pt idx="322">
                  <c:v>45324</c:v>
                </c:pt>
                <c:pt idx="323">
                  <c:v>45327</c:v>
                </c:pt>
                <c:pt idx="324">
                  <c:v>45328</c:v>
                </c:pt>
                <c:pt idx="325">
                  <c:v>45329</c:v>
                </c:pt>
                <c:pt idx="326">
                  <c:v>45330</c:v>
                </c:pt>
                <c:pt idx="327">
                  <c:v>45331</c:v>
                </c:pt>
                <c:pt idx="328">
                  <c:v>45334</c:v>
                </c:pt>
                <c:pt idx="329">
                  <c:v>45335</c:v>
                </c:pt>
                <c:pt idx="330">
                  <c:v>45336</c:v>
                </c:pt>
                <c:pt idx="331">
                  <c:v>45337</c:v>
                </c:pt>
                <c:pt idx="332">
                  <c:v>45338</c:v>
                </c:pt>
                <c:pt idx="333">
                  <c:v>45341</c:v>
                </c:pt>
                <c:pt idx="334">
                  <c:v>45342</c:v>
                </c:pt>
                <c:pt idx="335">
                  <c:v>45343</c:v>
                </c:pt>
                <c:pt idx="336">
                  <c:v>45344</c:v>
                </c:pt>
                <c:pt idx="337">
                  <c:v>45345</c:v>
                </c:pt>
                <c:pt idx="338">
                  <c:v>45348</c:v>
                </c:pt>
                <c:pt idx="339">
                  <c:v>45349</c:v>
                </c:pt>
                <c:pt idx="340">
                  <c:v>45350</c:v>
                </c:pt>
                <c:pt idx="341">
                  <c:v>45351</c:v>
                </c:pt>
                <c:pt idx="342">
                  <c:v>45352</c:v>
                </c:pt>
                <c:pt idx="343">
                  <c:v>45355</c:v>
                </c:pt>
                <c:pt idx="344">
                  <c:v>45356</c:v>
                </c:pt>
                <c:pt idx="345">
                  <c:v>45357</c:v>
                </c:pt>
                <c:pt idx="346">
                  <c:v>45358</c:v>
                </c:pt>
                <c:pt idx="347">
                  <c:v>45359</c:v>
                </c:pt>
                <c:pt idx="348">
                  <c:v>45362</c:v>
                </c:pt>
                <c:pt idx="349">
                  <c:v>45363</c:v>
                </c:pt>
                <c:pt idx="350">
                  <c:v>45364</c:v>
                </c:pt>
                <c:pt idx="351">
                  <c:v>45365</c:v>
                </c:pt>
                <c:pt idx="352">
                  <c:v>45366</c:v>
                </c:pt>
                <c:pt idx="353">
                  <c:v>45369</c:v>
                </c:pt>
                <c:pt idx="354">
                  <c:v>45370</c:v>
                </c:pt>
                <c:pt idx="355">
                  <c:v>45371</c:v>
                </c:pt>
                <c:pt idx="356">
                  <c:v>45372</c:v>
                </c:pt>
                <c:pt idx="357">
                  <c:v>45373</c:v>
                </c:pt>
                <c:pt idx="358">
                  <c:v>45376</c:v>
                </c:pt>
                <c:pt idx="359">
                  <c:v>45377</c:v>
                </c:pt>
                <c:pt idx="360">
                  <c:v>45378</c:v>
                </c:pt>
                <c:pt idx="361">
                  <c:v>45379</c:v>
                </c:pt>
                <c:pt idx="362">
                  <c:v>45384</c:v>
                </c:pt>
                <c:pt idx="363">
                  <c:v>45385</c:v>
                </c:pt>
                <c:pt idx="364">
                  <c:v>45386</c:v>
                </c:pt>
                <c:pt idx="365">
                  <c:v>45387</c:v>
                </c:pt>
                <c:pt idx="366">
                  <c:v>45390</c:v>
                </c:pt>
                <c:pt idx="367">
                  <c:v>45391</c:v>
                </c:pt>
                <c:pt idx="368">
                  <c:v>45392</c:v>
                </c:pt>
                <c:pt idx="369">
                  <c:v>45393</c:v>
                </c:pt>
                <c:pt idx="370">
                  <c:v>45394</c:v>
                </c:pt>
                <c:pt idx="371">
                  <c:v>45397</c:v>
                </c:pt>
                <c:pt idx="372">
                  <c:v>45398</c:v>
                </c:pt>
                <c:pt idx="373">
                  <c:v>45399</c:v>
                </c:pt>
                <c:pt idx="374">
                  <c:v>45400</c:v>
                </c:pt>
                <c:pt idx="375">
                  <c:v>45401</c:v>
                </c:pt>
                <c:pt idx="376">
                  <c:v>45404</c:v>
                </c:pt>
                <c:pt idx="377">
                  <c:v>45405</c:v>
                </c:pt>
                <c:pt idx="378">
                  <c:v>45406</c:v>
                </c:pt>
                <c:pt idx="379">
                  <c:v>45407</c:v>
                </c:pt>
                <c:pt idx="380">
                  <c:v>45408</c:v>
                </c:pt>
                <c:pt idx="381">
                  <c:v>45411</c:v>
                </c:pt>
                <c:pt idx="382">
                  <c:v>45412</c:v>
                </c:pt>
                <c:pt idx="383">
                  <c:v>45414</c:v>
                </c:pt>
                <c:pt idx="384">
                  <c:v>45415</c:v>
                </c:pt>
                <c:pt idx="385">
                  <c:v>45418</c:v>
                </c:pt>
                <c:pt idx="386">
                  <c:v>45419</c:v>
                </c:pt>
                <c:pt idx="387">
                  <c:v>45420</c:v>
                </c:pt>
                <c:pt idx="388">
                  <c:v>45422</c:v>
                </c:pt>
                <c:pt idx="389">
                  <c:v>45425</c:v>
                </c:pt>
                <c:pt idx="390">
                  <c:v>45426</c:v>
                </c:pt>
                <c:pt idx="391">
                  <c:v>45427</c:v>
                </c:pt>
                <c:pt idx="392">
                  <c:v>45428</c:v>
                </c:pt>
                <c:pt idx="393">
                  <c:v>45429</c:v>
                </c:pt>
                <c:pt idx="394">
                  <c:v>45432</c:v>
                </c:pt>
                <c:pt idx="395">
                  <c:v>45433</c:v>
                </c:pt>
                <c:pt idx="396">
                  <c:v>45434</c:v>
                </c:pt>
                <c:pt idx="397">
                  <c:v>45435</c:v>
                </c:pt>
                <c:pt idx="398">
                  <c:v>45436</c:v>
                </c:pt>
                <c:pt idx="399">
                  <c:v>45439</c:v>
                </c:pt>
                <c:pt idx="400">
                  <c:v>45440</c:v>
                </c:pt>
                <c:pt idx="401">
                  <c:v>45441</c:v>
                </c:pt>
                <c:pt idx="402">
                  <c:v>45442</c:v>
                </c:pt>
                <c:pt idx="403">
                  <c:v>45443</c:v>
                </c:pt>
                <c:pt idx="404">
                  <c:v>45446</c:v>
                </c:pt>
                <c:pt idx="405">
                  <c:v>45447</c:v>
                </c:pt>
                <c:pt idx="406">
                  <c:v>45448</c:v>
                </c:pt>
                <c:pt idx="407">
                  <c:v>45449</c:v>
                </c:pt>
                <c:pt idx="408">
                  <c:v>45450</c:v>
                </c:pt>
                <c:pt idx="409">
                  <c:v>45453</c:v>
                </c:pt>
                <c:pt idx="410">
                  <c:v>45454</c:v>
                </c:pt>
                <c:pt idx="411">
                  <c:v>45455</c:v>
                </c:pt>
                <c:pt idx="412">
                  <c:v>45456</c:v>
                </c:pt>
                <c:pt idx="413">
                  <c:v>45457</c:v>
                </c:pt>
                <c:pt idx="414">
                  <c:v>45460</c:v>
                </c:pt>
                <c:pt idx="415">
                  <c:v>45461</c:v>
                </c:pt>
                <c:pt idx="416">
                  <c:v>45462</c:v>
                </c:pt>
                <c:pt idx="417">
                  <c:v>45463</c:v>
                </c:pt>
                <c:pt idx="418">
                  <c:v>45467</c:v>
                </c:pt>
                <c:pt idx="419">
                  <c:v>45468</c:v>
                </c:pt>
                <c:pt idx="420">
                  <c:v>45469</c:v>
                </c:pt>
                <c:pt idx="421">
                  <c:v>45470</c:v>
                </c:pt>
                <c:pt idx="422">
                  <c:v>45471</c:v>
                </c:pt>
                <c:pt idx="423">
                  <c:v>45474</c:v>
                </c:pt>
                <c:pt idx="424">
                  <c:v>45475</c:v>
                </c:pt>
                <c:pt idx="425">
                  <c:v>45476</c:v>
                </c:pt>
                <c:pt idx="426">
                  <c:v>45477</c:v>
                </c:pt>
                <c:pt idx="427">
                  <c:v>45478</c:v>
                </c:pt>
                <c:pt idx="428">
                  <c:v>45481</c:v>
                </c:pt>
                <c:pt idx="429">
                  <c:v>45482</c:v>
                </c:pt>
                <c:pt idx="430">
                  <c:v>45483</c:v>
                </c:pt>
                <c:pt idx="431">
                  <c:v>45484</c:v>
                </c:pt>
                <c:pt idx="432">
                  <c:v>45485</c:v>
                </c:pt>
                <c:pt idx="433">
                  <c:v>45488</c:v>
                </c:pt>
                <c:pt idx="434">
                  <c:v>45489</c:v>
                </c:pt>
                <c:pt idx="435">
                  <c:v>45490</c:v>
                </c:pt>
                <c:pt idx="436">
                  <c:v>45491</c:v>
                </c:pt>
                <c:pt idx="437">
                  <c:v>45492</c:v>
                </c:pt>
                <c:pt idx="438">
                  <c:v>45495</c:v>
                </c:pt>
                <c:pt idx="439">
                  <c:v>45496</c:v>
                </c:pt>
                <c:pt idx="440">
                  <c:v>45497</c:v>
                </c:pt>
                <c:pt idx="441">
                  <c:v>45498</c:v>
                </c:pt>
                <c:pt idx="442">
                  <c:v>45499</c:v>
                </c:pt>
                <c:pt idx="443">
                  <c:v>45502</c:v>
                </c:pt>
                <c:pt idx="444">
                  <c:v>45503</c:v>
                </c:pt>
                <c:pt idx="445">
                  <c:v>45504</c:v>
                </c:pt>
                <c:pt idx="446">
                  <c:v>45505</c:v>
                </c:pt>
                <c:pt idx="447">
                  <c:v>45506</c:v>
                </c:pt>
                <c:pt idx="448">
                  <c:v>45509</c:v>
                </c:pt>
                <c:pt idx="449">
                  <c:v>45510</c:v>
                </c:pt>
                <c:pt idx="450">
                  <c:v>45511</c:v>
                </c:pt>
                <c:pt idx="451">
                  <c:v>45512</c:v>
                </c:pt>
                <c:pt idx="452">
                  <c:v>45513</c:v>
                </c:pt>
                <c:pt idx="453">
                  <c:v>45516</c:v>
                </c:pt>
                <c:pt idx="454">
                  <c:v>45517</c:v>
                </c:pt>
                <c:pt idx="455">
                  <c:v>45518</c:v>
                </c:pt>
                <c:pt idx="456">
                  <c:v>45519</c:v>
                </c:pt>
                <c:pt idx="457">
                  <c:v>45520</c:v>
                </c:pt>
                <c:pt idx="458">
                  <c:v>45523</c:v>
                </c:pt>
                <c:pt idx="459">
                  <c:v>45524</c:v>
                </c:pt>
                <c:pt idx="460">
                  <c:v>45525</c:v>
                </c:pt>
                <c:pt idx="461">
                  <c:v>45526</c:v>
                </c:pt>
                <c:pt idx="462">
                  <c:v>45527</c:v>
                </c:pt>
                <c:pt idx="463">
                  <c:v>45530</c:v>
                </c:pt>
                <c:pt idx="464">
                  <c:v>45531</c:v>
                </c:pt>
                <c:pt idx="465">
                  <c:v>45532</c:v>
                </c:pt>
                <c:pt idx="466">
                  <c:v>45533</c:v>
                </c:pt>
                <c:pt idx="467">
                  <c:v>45534</c:v>
                </c:pt>
                <c:pt idx="468">
                  <c:v>45537</c:v>
                </c:pt>
                <c:pt idx="469">
                  <c:v>45538</c:v>
                </c:pt>
                <c:pt idx="470">
                  <c:v>45539</c:v>
                </c:pt>
                <c:pt idx="471">
                  <c:v>45540</c:v>
                </c:pt>
                <c:pt idx="472">
                  <c:v>45541</c:v>
                </c:pt>
                <c:pt idx="473">
                  <c:v>45544</c:v>
                </c:pt>
                <c:pt idx="474">
                  <c:v>45545</c:v>
                </c:pt>
                <c:pt idx="475">
                  <c:v>45546</c:v>
                </c:pt>
                <c:pt idx="476">
                  <c:v>45547</c:v>
                </c:pt>
                <c:pt idx="477">
                  <c:v>45548</c:v>
                </c:pt>
                <c:pt idx="478">
                  <c:v>45551</c:v>
                </c:pt>
                <c:pt idx="479">
                  <c:v>45552</c:v>
                </c:pt>
                <c:pt idx="480">
                  <c:v>45553</c:v>
                </c:pt>
                <c:pt idx="481">
                  <c:v>45554</c:v>
                </c:pt>
                <c:pt idx="482">
                  <c:v>45555</c:v>
                </c:pt>
                <c:pt idx="483">
                  <c:v>45558</c:v>
                </c:pt>
                <c:pt idx="484">
                  <c:v>45559</c:v>
                </c:pt>
                <c:pt idx="485">
                  <c:v>45560</c:v>
                </c:pt>
                <c:pt idx="486">
                  <c:v>45561</c:v>
                </c:pt>
                <c:pt idx="487">
                  <c:v>45562</c:v>
                </c:pt>
                <c:pt idx="488">
                  <c:v>45565</c:v>
                </c:pt>
                <c:pt idx="489">
                  <c:v>45566</c:v>
                </c:pt>
                <c:pt idx="490">
                  <c:v>45567</c:v>
                </c:pt>
                <c:pt idx="491">
                  <c:v>45568</c:v>
                </c:pt>
                <c:pt idx="492">
                  <c:v>45569</c:v>
                </c:pt>
                <c:pt idx="493">
                  <c:v>45572</c:v>
                </c:pt>
                <c:pt idx="494">
                  <c:v>45573</c:v>
                </c:pt>
                <c:pt idx="495">
                  <c:v>45574</c:v>
                </c:pt>
                <c:pt idx="496">
                  <c:v>45575</c:v>
                </c:pt>
                <c:pt idx="497">
                  <c:v>45576</c:v>
                </c:pt>
                <c:pt idx="498">
                  <c:v>45579</c:v>
                </c:pt>
                <c:pt idx="499">
                  <c:v>45580</c:v>
                </c:pt>
                <c:pt idx="500">
                  <c:v>45581</c:v>
                </c:pt>
                <c:pt idx="501">
                  <c:v>45582</c:v>
                </c:pt>
                <c:pt idx="502">
                  <c:v>45583</c:v>
                </c:pt>
                <c:pt idx="503">
                  <c:v>45586</c:v>
                </c:pt>
                <c:pt idx="504">
                  <c:v>45587</c:v>
                </c:pt>
                <c:pt idx="505">
                  <c:v>45588</c:v>
                </c:pt>
                <c:pt idx="506">
                  <c:v>45589</c:v>
                </c:pt>
                <c:pt idx="507">
                  <c:v>45590</c:v>
                </c:pt>
                <c:pt idx="508">
                  <c:v>45593</c:v>
                </c:pt>
                <c:pt idx="509">
                  <c:v>45594</c:v>
                </c:pt>
                <c:pt idx="510">
                  <c:v>45595</c:v>
                </c:pt>
                <c:pt idx="511">
                  <c:v>45596</c:v>
                </c:pt>
                <c:pt idx="512">
                  <c:v>45597</c:v>
                </c:pt>
                <c:pt idx="513">
                  <c:v>45600</c:v>
                </c:pt>
                <c:pt idx="514">
                  <c:v>45601</c:v>
                </c:pt>
                <c:pt idx="515">
                  <c:v>45602</c:v>
                </c:pt>
                <c:pt idx="516">
                  <c:v>45603</c:v>
                </c:pt>
                <c:pt idx="517">
                  <c:v>45604</c:v>
                </c:pt>
                <c:pt idx="518">
                  <c:v>45607</c:v>
                </c:pt>
                <c:pt idx="519">
                  <c:v>45608</c:v>
                </c:pt>
                <c:pt idx="520">
                  <c:v>45609</c:v>
                </c:pt>
                <c:pt idx="521">
                  <c:v>45610</c:v>
                </c:pt>
                <c:pt idx="522">
                  <c:v>45611</c:v>
                </c:pt>
                <c:pt idx="523">
                  <c:v>45614</c:v>
                </c:pt>
                <c:pt idx="524">
                  <c:v>45615</c:v>
                </c:pt>
                <c:pt idx="525">
                  <c:v>45616</c:v>
                </c:pt>
                <c:pt idx="526">
                  <c:v>45617</c:v>
                </c:pt>
                <c:pt idx="527">
                  <c:v>45618</c:v>
                </c:pt>
                <c:pt idx="528">
                  <c:v>45621</c:v>
                </c:pt>
                <c:pt idx="529">
                  <c:v>45622</c:v>
                </c:pt>
                <c:pt idx="530">
                  <c:v>45623</c:v>
                </c:pt>
                <c:pt idx="531">
                  <c:v>45624</c:v>
                </c:pt>
                <c:pt idx="532">
                  <c:v>45625</c:v>
                </c:pt>
                <c:pt idx="533">
                  <c:v>45628</c:v>
                </c:pt>
                <c:pt idx="534">
                  <c:v>45629</c:v>
                </c:pt>
                <c:pt idx="535">
                  <c:v>45630</c:v>
                </c:pt>
                <c:pt idx="536">
                  <c:v>45631</c:v>
                </c:pt>
                <c:pt idx="537">
                  <c:v>45635</c:v>
                </c:pt>
                <c:pt idx="538">
                  <c:v>45636</c:v>
                </c:pt>
                <c:pt idx="539">
                  <c:v>45637</c:v>
                </c:pt>
                <c:pt idx="540">
                  <c:v>45638</c:v>
                </c:pt>
                <c:pt idx="541">
                  <c:v>45639</c:v>
                </c:pt>
                <c:pt idx="542">
                  <c:v>45642</c:v>
                </c:pt>
                <c:pt idx="543">
                  <c:v>45643</c:v>
                </c:pt>
                <c:pt idx="544">
                  <c:v>45644</c:v>
                </c:pt>
                <c:pt idx="545">
                  <c:v>45645</c:v>
                </c:pt>
                <c:pt idx="546">
                  <c:v>45646</c:v>
                </c:pt>
                <c:pt idx="547">
                  <c:v>45649</c:v>
                </c:pt>
                <c:pt idx="548">
                  <c:v>45653</c:v>
                </c:pt>
                <c:pt idx="549">
                  <c:v>45656</c:v>
                </c:pt>
                <c:pt idx="550">
                  <c:v>45659</c:v>
                </c:pt>
                <c:pt idx="551">
                  <c:v>45660</c:v>
                </c:pt>
                <c:pt idx="552">
                  <c:v>45664</c:v>
                </c:pt>
                <c:pt idx="553">
                  <c:v>45665</c:v>
                </c:pt>
                <c:pt idx="554">
                  <c:v>45666</c:v>
                </c:pt>
                <c:pt idx="555">
                  <c:v>45667</c:v>
                </c:pt>
                <c:pt idx="556">
                  <c:v>45670</c:v>
                </c:pt>
                <c:pt idx="557">
                  <c:v>45671</c:v>
                </c:pt>
                <c:pt idx="558">
                  <c:v>45672</c:v>
                </c:pt>
                <c:pt idx="559">
                  <c:v>45673</c:v>
                </c:pt>
                <c:pt idx="560">
                  <c:v>45674</c:v>
                </c:pt>
                <c:pt idx="561">
                  <c:v>45677</c:v>
                </c:pt>
                <c:pt idx="562">
                  <c:v>45678</c:v>
                </c:pt>
                <c:pt idx="563">
                  <c:v>45679</c:v>
                </c:pt>
                <c:pt idx="564">
                  <c:v>45680</c:v>
                </c:pt>
                <c:pt idx="565">
                  <c:v>45681</c:v>
                </c:pt>
                <c:pt idx="566">
                  <c:v>45684</c:v>
                </c:pt>
                <c:pt idx="567">
                  <c:v>45685</c:v>
                </c:pt>
                <c:pt idx="568">
                  <c:v>45686</c:v>
                </c:pt>
                <c:pt idx="569">
                  <c:v>45687</c:v>
                </c:pt>
                <c:pt idx="570">
                  <c:v>45688</c:v>
                </c:pt>
                <c:pt idx="571">
                  <c:v>45691</c:v>
                </c:pt>
                <c:pt idx="572">
                  <c:v>45692</c:v>
                </c:pt>
                <c:pt idx="573">
                  <c:v>45693</c:v>
                </c:pt>
                <c:pt idx="574">
                  <c:v>45694</c:v>
                </c:pt>
                <c:pt idx="575">
                  <c:v>45695</c:v>
                </c:pt>
                <c:pt idx="576">
                  <c:v>45698</c:v>
                </c:pt>
                <c:pt idx="577">
                  <c:v>45699</c:v>
                </c:pt>
                <c:pt idx="578">
                  <c:v>45700</c:v>
                </c:pt>
                <c:pt idx="579">
                  <c:v>45701</c:v>
                </c:pt>
                <c:pt idx="580">
                  <c:v>45702</c:v>
                </c:pt>
                <c:pt idx="581">
                  <c:v>45705</c:v>
                </c:pt>
                <c:pt idx="582">
                  <c:v>45706</c:v>
                </c:pt>
                <c:pt idx="583">
                  <c:v>45707</c:v>
                </c:pt>
                <c:pt idx="584">
                  <c:v>45708</c:v>
                </c:pt>
                <c:pt idx="585">
                  <c:v>45709</c:v>
                </c:pt>
                <c:pt idx="586">
                  <c:v>45712</c:v>
                </c:pt>
                <c:pt idx="587">
                  <c:v>45713</c:v>
                </c:pt>
                <c:pt idx="588">
                  <c:v>45714</c:v>
                </c:pt>
                <c:pt idx="589">
                  <c:v>45715</c:v>
                </c:pt>
                <c:pt idx="590">
                  <c:v>45716</c:v>
                </c:pt>
                <c:pt idx="591">
                  <c:v>45719</c:v>
                </c:pt>
                <c:pt idx="592">
                  <c:v>45720</c:v>
                </c:pt>
                <c:pt idx="593">
                  <c:v>45721</c:v>
                </c:pt>
                <c:pt idx="594">
                  <c:v>45722</c:v>
                </c:pt>
                <c:pt idx="595">
                  <c:v>45723</c:v>
                </c:pt>
                <c:pt idx="596">
                  <c:v>45726</c:v>
                </c:pt>
                <c:pt idx="597">
                  <c:v>45727</c:v>
                </c:pt>
                <c:pt idx="598">
                  <c:v>45728</c:v>
                </c:pt>
                <c:pt idx="599">
                  <c:v>45729</c:v>
                </c:pt>
                <c:pt idx="600">
                  <c:v>45730</c:v>
                </c:pt>
                <c:pt idx="601">
                  <c:v>45733</c:v>
                </c:pt>
                <c:pt idx="602">
                  <c:v>45734</c:v>
                </c:pt>
                <c:pt idx="603">
                  <c:v>45735</c:v>
                </c:pt>
                <c:pt idx="604">
                  <c:v>45736</c:v>
                </c:pt>
                <c:pt idx="605">
                  <c:v>45737</c:v>
                </c:pt>
                <c:pt idx="606">
                  <c:v>45740</c:v>
                </c:pt>
                <c:pt idx="607">
                  <c:v>45741</c:v>
                </c:pt>
                <c:pt idx="608">
                  <c:v>45742</c:v>
                </c:pt>
                <c:pt idx="609">
                  <c:v>45743</c:v>
                </c:pt>
                <c:pt idx="610">
                  <c:v>45744</c:v>
                </c:pt>
                <c:pt idx="611">
                  <c:v>45747</c:v>
                </c:pt>
                <c:pt idx="612">
                  <c:v>45748</c:v>
                </c:pt>
                <c:pt idx="613">
                  <c:v>45749</c:v>
                </c:pt>
                <c:pt idx="614">
                  <c:v>45750</c:v>
                </c:pt>
                <c:pt idx="615">
                  <c:v>45751</c:v>
                </c:pt>
                <c:pt idx="616">
                  <c:v>45754</c:v>
                </c:pt>
                <c:pt idx="617">
                  <c:v>45755</c:v>
                </c:pt>
                <c:pt idx="618">
                  <c:v>45756</c:v>
                </c:pt>
                <c:pt idx="619">
                  <c:v>45757</c:v>
                </c:pt>
                <c:pt idx="620">
                  <c:v>45758</c:v>
                </c:pt>
                <c:pt idx="621">
                  <c:v>45761</c:v>
                </c:pt>
                <c:pt idx="622">
                  <c:v>45762</c:v>
                </c:pt>
                <c:pt idx="623">
                  <c:v>45763</c:v>
                </c:pt>
                <c:pt idx="624">
                  <c:v>45764</c:v>
                </c:pt>
                <c:pt idx="625">
                  <c:v>45769</c:v>
                </c:pt>
                <c:pt idx="626">
                  <c:v>45770</c:v>
                </c:pt>
                <c:pt idx="627">
                  <c:v>45771</c:v>
                </c:pt>
                <c:pt idx="628">
                  <c:v>45772</c:v>
                </c:pt>
                <c:pt idx="629">
                  <c:v>45775</c:v>
                </c:pt>
                <c:pt idx="630">
                  <c:v>45776</c:v>
                </c:pt>
                <c:pt idx="631">
                  <c:v>45777</c:v>
                </c:pt>
                <c:pt idx="632">
                  <c:v>45779</c:v>
                </c:pt>
                <c:pt idx="633">
                  <c:v>45782</c:v>
                </c:pt>
                <c:pt idx="634">
                  <c:v>45783</c:v>
                </c:pt>
                <c:pt idx="635">
                  <c:v>45784</c:v>
                </c:pt>
                <c:pt idx="636">
                  <c:v>45785</c:v>
                </c:pt>
                <c:pt idx="637">
                  <c:v>45786</c:v>
                </c:pt>
                <c:pt idx="638">
                  <c:v>45789</c:v>
                </c:pt>
                <c:pt idx="639">
                  <c:v>45790</c:v>
                </c:pt>
                <c:pt idx="640">
                  <c:v>45791</c:v>
                </c:pt>
                <c:pt idx="641">
                  <c:v>45792</c:v>
                </c:pt>
                <c:pt idx="642">
                  <c:v>45793</c:v>
                </c:pt>
                <c:pt idx="643">
                  <c:v>45796</c:v>
                </c:pt>
                <c:pt idx="644">
                  <c:v>45797</c:v>
                </c:pt>
                <c:pt idx="645">
                  <c:v>45798</c:v>
                </c:pt>
                <c:pt idx="646">
                  <c:v>45799</c:v>
                </c:pt>
                <c:pt idx="647">
                  <c:v>45800</c:v>
                </c:pt>
                <c:pt idx="648">
                  <c:v>45803</c:v>
                </c:pt>
                <c:pt idx="649">
                  <c:v>45804</c:v>
                </c:pt>
                <c:pt idx="650">
                  <c:v>45805</c:v>
                </c:pt>
                <c:pt idx="651">
                  <c:v>45807</c:v>
                </c:pt>
                <c:pt idx="652">
                  <c:v>45810</c:v>
                </c:pt>
                <c:pt idx="653">
                  <c:v>45811</c:v>
                </c:pt>
                <c:pt idx="654">
                  <c:v>45812</c:v>
                </c:pt>
                <c:pt idx="655">
                  <c:v>45813</c:v>
                </c:pt>
                <c:pt idx="656">
                  <c:v>45814</c:v>
                </c:pt>
                <c:pt idx="657">
                  <c:v>45817</c:v>
                </c:pt>
                <c:pt idx="658">
                  <c:v>45818</c:v>
                </c:pt>
                <c:pt idx="659">
                  <c:v>45819</c:v>
                </c:pt>
                <c:pt idx="660">
                  <c:v>45820</c:v>
                </c:pt>
                <c:pt idx="661">
                  <c:v>45821</c:v>
                </c:pt>
                <c:pt idx="662">
                  <c:v>45824</c:v>
                </c:pt>
                <c:pt idx="663">
                  <c:v>45825</c:v>
                </c:pt>
                <c:pt idx="664">
                  <c:v>45826</c:v>
                </c:pt>
                <c:pt idx="665">
                  <c:v>45827</c:v>
                </c:pt>
                <c:pt idx="666">
                  <c:v>45831</c:v>
                </c:pt>
                <c:pt idx="667">
                  <c:v>45832</c:v>
                </c:pt>
                <c:pt idx="668">
                  <c:v>45833</c:v>
                </c:pt>
                <c:pt idx="669">
                  <c:v>45834</c:v>
                </c:pt>
                <c:pt idx="670">
                  <c:v>45835</c:v>
                </c:pt>
                <c:pt idx="671">
                  <c:v>45838</c:v>
                </c:pt>
                <c:pt idx="672">
                  <c:v>45839</c:v>
                </c:pt>
                <c:pt idx="673">
                  <c:v>45840</c:v>
                </c:pt>
                <c:pt idx="674">
                  <c:v>45841</c:v>
                </c:pt>
                <c:pt idx="675">
                  <c:v>45842</c:v>
                </c:pt>
                <c:pt idx="676">
                  <c:v>45845</c:v>
                </c:pt>
                <c:pt idx="677">
                  <c:v>45846</c:v>
                </c:pt>
                <c:pt idx="678">
                  <c:v>45847</c:v>
                </c:pt>
                <c:pt idx="679">
                  <c:v>45848</c:v>
                </c:pt>
                <c:pt idx="680">
                  <c:v>45849</c:v>
                </c:pt>
                <c:pt idx="681">
                  <c:v>45852</c:v>
                </c:pt>
                <c:pt idx="682">
                  <c:v>45853</c:v>
                </c:pt>
                <c:pt idx="683">
                  <c:v>45854</c:v>
                </c:pt>
                <c:pt idx="684">
                  <c:v>45855</c:v>
                </c:pt>
                <c:pt idx="685">
                  <c:v>45856</c:v>
                </c:pt>
                <c:pt idx="686">
                  <c:v>45859</c:v>
                </c:pt>
                <c:pt idx="687">
                  <c:v>45860</c:v>
                </c:pt>
                <c:pt idx="688">
                  <c:v>45861</c:v>
                </c:pt>
                <c:pt idx="689">
                  <c:v>45862</c:v>
                </c:pt>
                <c:pt idx="690">
                  <c:v>45863</c:v>
                </c:pt>
                <c:pt idx="691">
                  <c:v>45866</c:v>
                </c:pt>
                <c:pt idx="692">
                  <c:v>45867</c:v>
                </c:pt>
                <c:pt idx="693">
                  <c:v>45868</c:v>
                </c:pt>
                <c:pt idx="694">
                  <c:v>45869</c:v>
                </c:pt>
                <c:pt idx="695">
                  <c:v>45870</c:v>
                </c:pt>
                <c:pt idx="696">
                  <c:v>45873</c:v>
                </c:pt>
                <c:pt idx="697">
                  <c:v>45874</c:v>
                </c:pt>
                <c:pt idx="698">
                  <c:v>45875</c:v>
                </c:pt>
                <c:pt idx="699">
                  <c:v>45876</c:v>
                </c:pt>
                <c:pt idx="700">
                  <c:v>45877</c:v>
                </c:pt>
                <c:pt idx="701">
                  <c:v>45880</c:v>
                </c:pt>
                <c:pt idx="702">
                  <c:v>45881</c:v>
                </c:pt>
                <c:pt idx="703">
                  <c:v>45882</c:v>
                </c:pt>
                <c:pt idx="704">
                  <c:v>45883</c:v>
                </c:pt>
                <c:pt idx="705">
                  <c:v>45884</c:v>
                </c:pt>
                <c:pt idx="706">
                  <c:v>45887</c:v>
                </c:pt>
                <c:pt idx="707">
                  <c:v>45888</c:v>
                </c:pt>
                <c:pt idx="708">
                  <c:v>45889</c:v>
                </c:pt>
                <c:pt idx="709">
                  <c:v>45890</c:v>
                </c:pt>
                <c:pt idx="710">
                  <c:v>45891</c:v>
                </c:pt>
                <c:pt idx="711">
                  <c:v>45894</c:v>
                </c:pt>
                <c:pt idx="712">
                  <c:v>45895</c:v>
                </c:pt>
                <c:pt idx="713">
                  <c:v>45896</c:v>
                </c:pt>
                <c:pt idx="714">
                  <c:v>45897</c:v>
                </c:pt>
                <c:pt idx="715">
                  <c:v>45898</c:v>
                </c:pt>
                <c:pt idx="716">
                  <c:v>45901</c:v>
                </c:pt>
                <c:pt idx="717">
                  <c:v>45902</c:v>
                </c:pt>
                <c:pt idx="718">
                  <c:v>45903</c:v>
                </c:pt>
                <c:pt idx="719">
                  <c:v>45904</c:v>
                </c:pt>
                <c:pt idx="720">
                  <c:v>45905</c:v>
                </c:pt>
                <c:pt idx="721">
                  <c:v>45908</c:v>
                </c:pt>
                <c:pt idx="722">
                  <c:v>45909</c:v>
                </c:pt>
                <c:pt idx="723">
                  <c:v>45910</c:v>
                </c:pt>
                <c:pt idx="724">
                  <c:v>45911</c:v>
                </c:pt>
                <c:pt idx="725">
                  <c:v>45912</c:v>
                </c:pt>
                <c:pt idx="726">
                  <c:v>45915</c:v>
                </c:pt>
                <c:pt idx="727">
                  <c:v>45916</c:v>
                </c:pt>
                <c:pt idx="728">
                  <c:v>45917</c:v>
                </c:pt>
                <c:pt idx="729">
                  <c:v>45918</c:v>
                </c:pt>
                <c:pt idx="730">
                  <c:v>45919</c:v>
                </c:pt>
                <c:pt idx="731">
                  <c:v>45922</c:v>
                </c:pt>
                <c:pt idx="732">
                  <c:v>45923</c:v>
                </c:pt>
                <c:pt idx="733">
                  <c:v>45924</c:v>
                </c:pt>
                <c:pt idx="734">
                  <c:v>45925</c:v>
                </c:pt>
                <c:pt idx="735">
                  <c:v>45926</c:v>
                </c:pt>
                <c:pt idx="736">
                  <c:v>45929</c:v>
                </c:pt>
                <c:pt idx="737">
                  <c:v>45930</c:v>
                </c:pt>
                <c:pt idx="738">
                  <c:v>45931</c:v>
                </c:pt>
                <c:pt idx="739">
                  <c:v>45932</c:v>
                </c:pt>
                <c:pt idx="740">
                  <c:v>45933</c:v>
                </c:pt>
                <c:pt idx="741">
                  <c:v>45936</c:v>
                </c:pt>
                <c:pt idx="742">
                  <c:v>45937</c:v>
                </c:pt>
                <c:pt idx="743">
                  <c:v>45938</c:v>
                </c:pt>
                <c:pt idx="744">
                  <c:v>45939</c:v>
                </c:pt>
                <c:pt idx="745">
                  <c:v>45940</c:v>
                </c:pt>
                <c:pt idx="746">
                  <c:v>45943</c:v>
                </c:pt>
                <c:pt idx="747">
                  <c:v>45944</c:v>
                </c:pt>
                <c:pt idx="748">
                  <c:v>45945</c:v>
                </c:pt>
                <c:pt idx="749">
                  <c:v>45946</c:v>
                </c:pt>
                <c:pt idx="750">
                  <c:v>45947</c:v>
                </c:pt>
                <c:pt idx="751">
                  <c:v>45950</c:v>
                </c:pt>
                <c:pt idx="752">
                  <c:v>45951</c:v>
                </c:pt>
                <c:pt idx="753">
                  <c:v>45952</c:v>
                </c:pt>
                <c:pt idx="754">
                  <c:v>45953</c:v>
                </c:pt>
              </c:numCache>
            </c:numRef>
          </c:cat>
          <c:val>
            <c:numRef>
              <c:f>[0]!shareprice_series1</c:f>
              <c:numCache>
                <c:formatCode>General</c:formatCode>
                <c:ptCount val="755"/>
                <c:pt idx="0">
                  <c:v>15.36</c:v>
                </c:pt>
                <c:pt idx="1">
                  <c:v>15.06</c:v>
                </c:pt>
                <c:pt idx="2">
                  <c:v>15.2</c:v>
                </c:pt>
                <c:pt idx="3">
                  <c:v>15.42</c:v>
                </c:pt>
                <c:pt idx="4">
                  <c:v>15.22</c:v>
                </c:pt>
                <c:pt idx="5">
                  <c:v>14.58</c:v>
                </c:pt>
                <c:pt idx="6">
                  <c:v>14.76</c:v>
                </c:pt>
                <c:pt idx="7">
                  <c:v>14.86</c:v>
                </c:pt>
                <c:pt idx="8">
                  <c:v>14.74</c:v>
                </c:pt>
                <c:pt idx="9">
                  <c:v>15.12</c:v>
                </c:pt>
                <c:pt idx="10">
                  <c:v>15.48</c:v>
                </c:pt>
                <c:pt idx="11">
                  <c:v>15.44</c:v>
                </c:pt>
                <c:pt idx="12">
                  <c:v>15.54</c:v>
                </c:pt>
                <c:pt idx="13">
                  <c:v>15.92</c:v>
                </c:pt>
                <c:pt idx="14">
                  <c:v>16.02</c:v>
                </c:pt>
                <c:pt idx="15">
                  <c:v>15.94</c:v>
                </c:pt>
                <c:pt idx="16">
                  <c:v>15.84</c:v>
                </c:pt>
                <c:pt idx="17">
                  <c:v>15.62</c:v>
                </c:pt>
                <c:pt idx="18">
                  <c:v>15.32</c:v>
                </c:pt>
                <c:pt idx="19">
                  <c:v>15.4</c:v>
                </c:pt>
                <c:pt idx="20">
                  <c:v>15.46</c:v>
                </c:pt>
                <c:pt idx="21">
                  <c:v>15.42</c:v>
                </c:pt>
                <c:pt idx="22">
                  <c:v>15.6</c:v>
                </c:pt>
                <c:pt idx="23">
                  <c:v>15.7</c:v>
                </c:pt>
                <c:pt idx="24">
                  <c:v>16.04</c:v>
                </c:pt>
                <c:pt idx="25">
                  <c:v>16.02</c:v>
                </c:pt>
                <c:pt idx="26">
                  <c:v>15.96</c:v>
                </c:pt>
                <c:pt idx="27">
                  <c:v>15.98</c:v>
                </c:pt>
                <c:pt idx="28">
                  <c:v>16.32</c:v>
                </c:pt>
                <c:pt idx="29">
                  <c:v>16.420000000000002</c:v>
                </c:pt>
                <c:pt idx="30">
                  <c:v>16.5</c:v>
                </c:pt>
                <c:pt idx="31">
                  <c:v>16.100000000000001</c:v>
                </c:pt>
                <c:pt idx="32">
                  <c:v>16.100000000000001</c:v>
                </c:pt>
                <c:pt idx="33">
                  <c:v>16.420000000000002</c:v>
                </c:pt>
                <c:pt idx="34">
                  <c:v>15.94</c:v>
                </c:pt>
                <c:pt idx="35">
                  <c:v>16.16</c:v>
                </c:pt>
                <c:pt idx="36">
                  <c:v>16</c:v>
                </c:pt>
                <c:pt idx="37">
                  <c:v>15.06</c:v>
                </c:pt>
                <c:pt idx="38">
                  <c:v>14.92</c:v>
                </c:pt>
                <c:pt idx="39">
                  <c:v>15.16</c:v>
                </c:pt>
                <c:pt idx="40">
                  <c:v>14.9</c:v>
                </c:pt>
                <c:pt idx="41">
                  <c:v>15.2</c:v>
                </c:pt>
                <c:pt idx="42">
                  <c:v>15.22</c:v>
                </c:pt>
                <c:pt idx="43">
                  <c:v>15.14</c:v>
                </c:pt>
                <c:pt idx="44">
                  <c:v>14.9</c:v>
                </c:pt>
                <c:pt idx="45">
                  <c:v>14.82</c:v>
                </c:pt>
                <c:pt idx="46">
                  <c:v>15.34</c:v>
                </c:pt>
                <c:pt idx="47">
                  <c:v>15.38</c:v>
                </c:pt>
                <c:pt idx="48">
                  <c:v>15.74</c:v>
                </c:pt>
                <c:pt idx="49">
                  <c:v>16.04</c:v>
                </c:pt>
                <c:pt idx="50">
                  <c:v>16.059999999999999</c:v>
                </c:pt>
                <c:pt idx="51">
                  <c:v>16.260000000000002</c:v>
                </c:pt>
                <c:pt idx="52">
                  <c:v>16.399999999999999</c:v>
                </c:pt>
                <c:pt idx="53">
                  <c:v>16.239999999999998</c:v>
                </c:pt>
                <c:pt idx="54">
                  <c:v>16.64</c:v>
                </c:pt>
                <c:pt idx="55">
                  <c:v>16.86</c:v>
                </c:pt>
                <c:pt idx="56">
                  <c:v>16.8</c:v>
                </c:pt>
                <c:pt idx="57">
                  <c:v>17.04</c:v>
                </c:pt>
                <c:pt idx="58">
                  <c:v>16.920000000000002</c:v>
                </c:pt>
                <c:pt idx="59">
                  <c:v>17.14</c:v>
                </c:pt>
                <c:pt idx="60">
                  <c:v>16.52</c:v>
                </c:pt>
                <c:pt idx="61">
                  <c:v>16.54</c:v>
                </c:pt>
                <c:pt idx="62">
                  <c:v>16.600000000000001</c:v>
                </c:pt>
                <c:pt idx="63">
                  <c:v>16.7</c:v>
                </c:pt>
                <c:pt idx="64">
                  <c:v>16.46</c:v>
                </c:pt>
                <c:pt idx="65">
                  <c:v>16.68</c:v>
                </c:pt>
                <c:pt idx="66">
                  <c:v>16.98</c:v>
                </c:pt>
                <c:pt idx="67">
                  <c:v>16.84</c:v>
                </c:pt>
                <c:pt idx="68">
                  <c:v>17.079999999999998</c:v>
                </c:pt>
                <c:pt idx="69">
                  <c:v>17.16</c:v>
                </c:pt>
                <c:pt idx="70">
                  <c:v>17.559999999999999</c:v>
                </c:pt>
                <c:pt idx="71">
                  <c:v>17.52</c:v>
                </c:pt>
                <c:pt idx="72">
                  <c:v>17.38</c:v>
                </c:pt>
                <c:pt idx="73">
                  <c:v>17.12</c:v>
                </c:pt>
                <c:pt idx="74">
                  <c:v>17.98</c:v>
                </c:pt>
                <c:pt idx="75">
                  <c:v>18.22</c:v>
                </c:pt>
                <c:pt idx="76">
                  <c:v>17.84</c:v>
                </c:pt>
                <c:pt idx="77">
                  <c:v>18.100000000000001</c:v>
                </c:pt>
                <c:pt idx="78">
                  <c:v>18.38</c:v>
                </c:pt>
                <c:pt idx="79">
                  <c:v>18.399999999999999</c:v>
                </c:pt>
                <c:pt idx="80">
                  <c:v>18.22</c:v>
                </c:pt>
                <c:pt idx="81">
                  <c:v>17.82</c:v>
                </c:pt>
                <c:pt idx="82">
                  <c:v>17.079999999999998</c:v>
                </c:pt>
                <c:pt idx="83">
                  <c:v>16.86</c:v>
                </c:pt>
                <c:pt idx="84">
                  <c:v>16.7</c:v>
                </c:pt>
                <c:pt idx="85">
                  <c:v>16.86</c:v>
                </c:pt>
                <c:pt idx="86">
                  <c:v>16.64</c:v>
                </c:pt>
                <c:pt idx="87">
                  <c:v>16.8</c:v>
                </c:pt>
                <c:pt idx="88">
                  <c:v>16.68</c:v>
                </c:pt>
                <c:pt idx="89">
                  <c:v>16.7</c:v>
                </c:pt>
                <c:pt idx="90">
                  <c:v>16.64</c:v>
                </c:pt>
                <c:pt idx="91">
                  <c:v>16.920000000000002</c:v>
                </c:pt>
                <c:pt idx="92">
                  <c:v>17.12</c:v>
                </c:pt>
                <c:pt idx="93">
                  <c:v>17.079999999999998</c:v>
                </c:pt>
                <c:pt idx="94">
                  <c:v>17.14</c:v>
                </c:pt>
                <c:pt idx="95">
                  <c:v>16.84</c:v>
                </c:pt>
                <c:pt idx="96">
                  <c:v>16.3</c:v>
                </c:pt>
                <c:pt idx="97">
                  <c:v>16.239999999999998</c:v>
                </c:pt>
                <c:pt idx="98">
                  <c:v>16.62</c:v>
                </c:pt>
                <c:pt idx="99">
                  <c:v>16.739999999999998</c:v>
                </c:pt>
                <c:pt idx="100">
                  <c:v>16.22</c:v>
                </c:pt>
                <c:pt idx="101">
                  <c:v>15.92</c:v>
                </c:pt>
                <c:pt idx="102">
                  <c:v>15.72</c:v>
                </c:pt>
                <c:pt idx="103">
                  <c:v>15.6</c:v>
                </c:pt>
                <c:pt idx="104">
                  <c:v>15.4</c:v>
                </c:pt>
                <c:pt idx="105">
                  <c:v>15.54</c:v>
                </c:pt>
                <c:pt idx="106">
                  <c:v>15.5</c:v>
                </c:pt>
                <c:pt idx="107">
                  <c:v>15.22</c:v>
                </c:pt>
                <c:pt idx="108">
                  <c:v>15.44</c:v>
                </c:pt>
                <c:pt idx="109">
                  <c:v>15.5</c:v>
                </c:pt>
                <c:pt idx="110">
                  <c:v>15.74</c:v>
                </c:pt>
                <c:pt idx="111">
                  <c:v>15.7</c:v>
                </c:pt>
                <c:pt idx="112">
                  <c:v>15.4</c:v>
                </c:pt>
                <c:pt idx="113">
                  <c:v>15.42</c:v>
                </c:pt>
                <c:pt idx="114">
                  <c:v>15.22</c:v>
                </c:pt>
                <c:pt idx="115">
                  <c:v>15.3</c:v>
                </c:pt>
                <c:pt idx="116">
                  <c:v>15.66</c:v>
                </c:pt>
                <c:pt idx="117">
                  <c:v>15.64</c:v>
                </c:pt>
                <c:pt idx="118">
                  <c:v>15.88</c:v>
                </c:pt>
                <c:pt idx="119">
                  <c:v>15.94</c:v>
                </c:pt>
                <c:pt idx="120">
                  <c:v>16.260000000000002</c:v>
                </c:pt>
                <c:pt idx="121">
                  <c:v>16.440000000000001</c:v>
                </c:pt>
                <c:pt idx="122">
                  <c:v>16.14</c:v>
                </c:pt>
                <c:pt idx="123">
                  <c:v>15.9</c:v>
                </c:pt>
                <c:pt idx="124">
                  <c:v>15.44</c:v>
                </c:pt>
                <c:pt idx="125">
                  <c:v>15.44</c:v>
                </c:pt>
                <c:pt idx="126">
                  <c:v>15.48</c:v>
                </c:pt>
                <c:pt idx="127">
                  <c:v>15.48</c:v>
                </c:pt>
                <c:pt idx="128">
                  <c:v>15.7</c:v>
                </c:pt>
                <c:pt idx="129">
                  <c:v>15.66</c:v>
                </c:pt>
                <c:pt idx="130">
                  <c:v>15.48</c:v>
                </c:pt>
                <c:pt idx="131">
                  <c:v>15.56</c:v>
                </c:pt>
                <c:pt idx="132">
                  <c:v>15.66</c:v>
                </c:pt>
                <c:pt idx="133">
                  <c:v>16.059999999999999</c:v>
                </c:pt>
                <c:pt idx="134">
                  <c:v>15.7</c:v>
                </c:pt>
                <c:pt idx="135">
                  <c:v>15.5</c:v>
                </c:pt>
                <c:pt idx="136">
                  <c:v>15.56</c:v>
                </c:pt>
                <c:pt idx="137">
                  <c:v>15.74</c:v>
                </c:pt>
                <c:pt idx="138">
                  <c:v>15.56</c:v>
                </c:pt>
                <c:pt idx="139">
                  <c:v>15.58</c:v>
                </c:pt>
                <c:pt idx="140">
                  <c:v>15.54</c:v>
                </c:pt>
                <c:pt idx="141">
                  <c:v>15.4</c:v>
                </c:pt>
                <c:pt idx="142">
                  <c:v>15.4</c:v>
                </c:pt>
                <c:pt idx="143">
                  <c:v>15.32</c:v>
                </c:pt>
                <c:pt idx="144">
                  <c:v>15.2</c:v>
                </c:pt>
                <c:pt idx="145">
                  <c:v>14.92</c:v>
                </c:pt>
                <c:pt idx="146">
                  <c:v>14.88</c:v>
                </c:pt>
                <c:pt idx="147">
                  <c:v>14.8</c:v>
                </c:pt>
                <c:pt idx="148">
                  <c:v>14.82</c:v>
                </c:pt>
                <c:pt idx="149">
                  <c:v>14.58</c:v>
                </c:pt>
                <c:pt idx="150">
                  <c:v>13.62</c:v>
                </c:pt>
                <c:pt idx="151">
                  <c:v>14.54</c:v>
                </c:pt>
                <c:pt idx="152">
                  <c:v>14.84</c:v>
                </c:pt>
                <c:pt idx="153">
                  <c:v>14.62</c:v>
                </c:pt>
                <c:pt idx="154">
                  <c:v>14.72</c:v>
                </c:pt>
                <c:pt idx="155">
                  <c:v>14.56</c:v>
                </c:pt>
                <c:pt idx="156">
                  <c:v>14.64</c:v>
                </c:pt>
                <c:pt idx="157">
                  <c:v>14.68</c:v>
                </c:pt>
                <c:pt idx="158">
                  <c:v>15.08</c:v>
                </c:pt>
                <c:pt idx="159">
                  <c:v>15.54</c:v>
                </c:pt>
                <c:pt idx="160">
                  <c:v>15.46</c:v>
                </c:pt>
                <c:pt idx="161">
                  <c:v>15.4</c:v>
                </c:pt>
                <c:pt idx="162">
                  <c:v>15.6</c:v>
                </c:pt>
                <c:pt idx="163">
                  <c:v>15.26</c:v>
                </c:pt>
                <c:pt idx="164">
                  <c:v>15.16</c:v>
                </c:pt>
                <c:pt idx="165">
                  <c:v>14.86</c:v>
                </c:pt>
                <c:pt idx="166">
                  <c:v>15.12</c:v>
                </c:pt>
                <c:pt idx="167">
                  <c:v>15.3</c:v>
                </c:pt>
                <c:pt idx="168">
                  <c:v>15.1</c:v>
                </c:pt>
                <c:pt idx="169">
                  <c:v>15.26</c:v>
                </c:pt>
                <c:pt idx="170">
                  <c:v>15.26</c:v>
                </c:pt>
                <c:pt idx="171">
                  <c:v>15.48</c:v>
                </c:pt>
                <c:pt idx="172">
                  <c:v>15.8</c:v>
                </c:pt>
                <c:pt idx="173">
                  <c:v>15.96</c:v>
                </c:pt>
                <c:pt idx="174">
                  <c:v>15.28</c:v>
                </c:pt>
                <c:pt idx="175">
                  <c:v>15.24</c:v>
                </c:pt>
                <c:pt idx="176">
                  <c:v>15.5</c:v>
                </c:pt>
                <c:pt idx="177">
                  <c:v>16.02</c:v>
                </c:pt>
                <c:pt idx="178">
                  <c:v>16.239999999999998</c:v>
                </c:pt>
                <c:pt idx="179">
                  <c:v>16.54</c:v>
                </c:pt>
                <c:pt idx="180">
                  <c:v>16.059999999999999</c:v>
                </c:pt>
                <c:pt idx="181">
                  <c:v>16.04</c:v>
                </c:pt>
                <c:pt idx="182">
                  <c:v>15.9</c:v>
                </c:pt>
                <c:pt idx="183">
                  <c:v>15.94</c:v>
                </c:pt>
                <c:pt idx="184">
                  <c:v>16.16</c:v>
                </c:pt>
                <c:pt idx="185">
                  <c:v>15.88</c:v>
                </c:pt>
                <c:pt idx="186">
                  <c:v>16.02</c:v>
                </c:pt>
                <c:pt idx="187">
                  <c:v>16.239999999999998</c:v>
                </c:pt>
                <c:pt idx="188">
                  <c:v>16.14</c:v>
                </c:pt>
                <c:pt idx="189">
                  <c:v>16.22</c:v>
                </c:pt>
                <c:pt idx="190">
                  <c:v>16.059999999999999</c:v>
                </c:pt>
                <c:pt idx="191">
                  <c:v>16.02</c:v>
                </c:pt>
                <c:pt idx="192">
                  <c:v>16.22</c:v>
                </c:pt>
                <c:pt idx="193">
                  <c:v>16</c:v>
                </c:pt>
                <c:pt idx="194">
                  <c:v>16</c:v>
                </c:pt>
                <c:pt idx="195">
                  <c:v>16.02</c:v>
                </c:pt>
                <c:pt idx="196">
                  <c:v>16.100000000000001</c:v>
                </c:pt>
                <c:pt idx="197">
                  <c:v>16.059999999999999</c:v>
                </c:pt>
                <c:pt idx="198">
                  <c:v>16.04</c:v>
                </c:pt>
                <c:pt idx="199">
                  <c:v>16.2</c:v>
                </c:pt>
                <c:pt idx="200">
                  <c:v>16.14</c:v>
                </c:pt>
                <c:pt idx="201">
                  <c:v>16.02</c:v>
                </c:pt>
                <c:pt idx="202">
                  <c:v>16</c:v>
                </c:pt>
                <c:pt idx="203">
                  <c:v>16</c:v>
                </c:pt>
                <c:pt idx="204">
                  <c:v>16</c:v>
                </c:pt>
                <c:pt idx="205">
                  <c:v>16.239999999999998</c:v>
                </c:pt>
                <c:pt idx="206">
                  <c:v>16.3</c:v>
                </c:pt>
                <c:pt idx="207">
                  <c:v>16.8</c:v>
                </c:pt>
                <c:pt idx="208">
                  <c:v>16.760000000000002</c:v>
                </c:pt>
                <c:pt idx="209">
                  <c:v>16.739999999999998</c:v>
                </c:pt>
                <c:pt idx="210">
                  <c:v>16.8</c:v>
                </c:pt>
                <c:pt idx="211">
                  <c:v>16.7</c:v>
                </c:pt>
                <c:pt idx="212">
                  <c:v>16.8</c:v>
                </c:pt>
                <c:pt idx="213">
                  <c:v>17.16</c:v>
                </c:pt>
                <c:pt idx="214">
                  <c:v>17.079999999999998</c:v>
                </c:pt>
                <c:pt idx="215">
                  <c:v>17.260000000000002</c:v>
                </c:pt>
                <c:pt idx="216">
                  <c:v>17.260000000000002</c:v>
                </c:pt>
                <c:pt idx="217">
                  <c:v>17.399999999999999</c:v>
                </c:pt>
                <c:pt idx="218">
                  <c:v>17.52</c:v>
                </c:pt>
                <c:pt idx="219">
                  <c:v>17.760000000000002</c:v>
                </c:pt>
                <c:pt idx="220">
                  <c:v>17.559999999999999</c:v>
                </c:pt>
                <c:pt idx="221">
                  <c:v>17.38</c:v>
                </c:pt>
                <c:pt idx="222">
                  <c:v>17.18</c:v>
                </c:pt>
                <c:pt idx="223">
                  <c:v>16.78</c:v>
                </c:pt>
                <c:pt idx="224">
                  <c:v>17.14</c:v>
                </c:pt>
                <c:pt idx="225">
                  <c:v>18.100000000000001</c:v>
                </c:pt>
                <c:pt idx="226">
                  <c:v>18.18</c:v>
                </c:pt>
                <c:pt idx="227">
                  <c:v>17.86</c:v>
                </c:pt>
                <c:pt idx="228">
                  <c:v>17.96</c:v>
                </c:pt>
                <c:pt idx="229">
                  <c:v>17.82</c:v>
                </c:pt>
                <c:pt idx="230">
                  <c:v>17.66</c:v>
                </c:pt>
                <c:pt idx="231">
                  <c:v>17.52</c:v>
                </c:pt>
                <c:pt idx="232">
                  <c:v>17.399999999999999</c:v>
                </c:pt>
                <c:pt idx="233">
                  <c:v>16.940000000000001</c:v>
                </c:pt>
                <c:pt idx="234">
                  <c:v>17.239999999999998</c:v>
                </c:pt>
                <c:pt idx="235">
                  <c:v>17.239999999999998</c:v>
                </c:pt>
                <c:pt idx="236">
                  <c:v>17.440000000000001</c:v>
                </c:pt>
                <c:pt idx="237">
                  <c:v>17.5</c:v>
                </c:pt>
                <c:pt idx="238">
                  <c:v>17.64</c:v>
                </c:pt>
                <c:pt idx="239">
                  <c:v>17.28</c:v>
                </c:pt>
                <c:pt idx="240">
                  <c:v>17.28</c:v>
                </c:pt>
                <c:pt idx="241">
                  <c:v>17.559999999999999</c:v>
                </c:pt>
                <c:pt idx="242">
                  <c:v>16.96</c:v>
                </c:pt>
                <c:pt idx="243">
                  <c:v>17.100000000000001</c:v>
                </c:pt>
                <c:pt idx="244">
                  <c:v>17.28</c:v>
                </c:pt>
                <c:pt idx="245">
                  <c:v>16.2</c:v>
                </c:pt>
                <c:pt idx="246">
                  <c:v>15.68</c:v>
                </c:pt>
                <c:pt idx="247">
                  <c:v>15.5</c:v>
                </c:pt>
                <c:pt idx="248">
                  <c:v>15.34</c:v>
                </c:pt>
                <c:pt idx="249">
                  <c:v>15.16</c:v>
                </c:pt>
                <c:pt idx="250">
                  <c:v>14.9</c:v>
                </c:pt>
                <c:pt idx="251">
                  <c:v>14.8</c:v>
                </c:pt>
                <c:pt idx="252">
                  <c:v>14.72</c:v>
                </c:pt>
                <c:pt idx="253">
                  <c:v>14.72</c:v>
                </c:pt>
                <c:pt idx="254">
                  <c:v>14.52</c:v>
                </c:pt>
                <c:pt idx="255">
                  <c:v>14.28</c:v>
                </c:pt>
                <c:pt idx="256">
                  <c:v>14.56</c:v>
                </c:pt>
                <c:pt idx="257">
                  <c:v>13.92</c:v>
                </c:pt>
                <c:pt idx="258">
                  <c:v>14.46</c:v>
                </c:pt>
                <c:pt idx="259">
                  <c:v>14.62</c:v>
                </c:pt>
                <c:pt idx="260">
                  <c:v>15.4</c:v>
                </c:pt>
                <c:pt idx="261">
                  <c:v>15.54</c:v>
                </c:pt>
                <c:pt idx="262">
                  <c:v>15.62</c:v>
                </c:pt>
                <c:pt idx="263">
                  <c:v>15.7</c:v>
                </c:pt>
                <c:pt idx="264">
                  <c:v>15.8</c:v>
                </c:pt>
                <c:pt idx="265">
                  <c:v>16.02</c:v>
                </c:pt>
                <c:pt idx="266">
                  <c:v>15.86</c:v>
                </c:pt>
                <c:pt idx="267">
                  <c:v>16</c:v>
                </c:pt>
                <c:pt idx="268">
                  <c:v>16.66</c:v>
                </c:pt>
                <c:pt idx="269">
                  <c:v>16.64</c:v>
                </c:pt>
                <c:pt idx="270">
                  <c:v>16.12</c:v>
                </c:pt>
                <c:pt idx="271">
                  <c:v>16.28</c:v>
                </c:pt>
                <c:pt idx="272">
                  <c:v>16.12</c:v>
                </c:pt>
                <c:pt idx="273">
                  <c:v>16.2</c:v>
                </c:pt>
                <c:pt idx="274">
                  <c:v>16.2</c:v>
                </c:pt>
                <c:pt idx="275">
                  <c:v>16.22</c:v>
                </c:pt>
                <c:pt idx="276">
                  <c:v>16.52</c:v>
                </c:pt>
                <c:pt idx="277">
                  <c:v>16.5</c:v>
                </c:pt>
                <c:pt idx="278">
                  <c:v>16.52</c:v>
                </c:pt>
                <c:pt idx="279">
                  <c:v>16.62</c:v>
                </c:pt>
                <c:pt idx="280">
                  <c:v>16.84</c:v>
                </c:pt>
                <c:pt idx="281">
                  <c:v>16.96</c:v>
                </c:pt>
                <c:pt idx="282">
                  <c:v>16.68</c:v>
                </c:pt>
                <c:pt idx="283">
                  <c:v>16.920000000000002</c:v>
                </c:pt>
                <c:pt idx="284">
                  <c:v>17.079999999999998</c:v>
                </c:pt>
                <c:pt idx="285">
                  <c:v>17.239999999999998</c:v>
                </c:pt>
                <c:pt idx="286">
                  <c:v>16.98</c:v>
                </c:pt>
                <c:pt idx="287">
                  <c:v>17</c:v>
                </c:pt>
                <c:pt idx="288">
                  <c:v>16.7</c:v>
                </c:pt>
                <c:pt idx="289">
                  <c:v>17.28</c:v>
                </c:pt>
                <c:pt idx="290">
                  <c:v>17.059999999999999</c:v>
                </c:pt>
                <c:pt idx="291">
                  <c:v>17.239999999999998</c:v>
                </c:pt>
                <c:pt idx="292">
                  <c:v>17.600000000000001</c:v>
                </c:pt>
                <c:pt idx="293">
                  <c:v>17.739999999999998</c:v>
                </c:pt>
                <c:pt idx="294">
                  <c:v>17.899999999999999</c:v>
                </c:pt>
                <c:pt idx="295">
                  <c:v>18.18</c:v>
                </c:pt>
                <c:pt idx="296">
                  <c:v>18</c:v>
                </c:pt>
                <c:pt idx="297">
                  <c:v>17.8</c:v>
                </c:pt>
                <c:pt idx="298">
                  <c:v>17.86</c:v>
                </c:pt>
                <c:pt idx="299">
                  <c:v>17.86</c:v>
                </c:pt>
                <c:pt idx="300">
                  <c:v>17.86</c:v>
                </c:pt>
                <c:pt idx="301">
                  <c:v>17.940000000000001</c:v>
                </c:pt>
                <c:pt idx="302">
                  <c:v>18.36</c:v>
                </c:pt>
                <c:pt idx="303">
                  <c:v>18.18</c:v>
                </c:pt>
                <c:pt idx="304">
                  <c:v>18.079999999999998</c:v>
                </c:pt>
                <c:pt idx="305">
                  <c:v>18.28</c:v>
                </c:pt>
                <c:pt idx="306">
                  <c:v>17.86</c:v>
                </c:pt>
                <c:pt idx="307">
                  <c:v>17.62</c:v>
                </c:pt>
                <c:pt idx="308">
                  <c:v>17.62</c:v>
                </c:pt>
                <c:pt idx="309">
                  <c:v>17.579999999999998</c:v>
                </c:pt>
                <c:pt idx="310">
                  <c:v>17.02</c:v>
                </c:pt>
                <c:pt idx="311">
                  <c:v>17.239999999999998</c:v>
                </c:pt>
                <c:pt idx="312">
                  <c:v>17.079999999999998</c:v>
                </c:pt>
                <c:pt idx="313">
                  <c:v>17.38</c:v>
                </c:pt>
                <c:pt idx="314">
                  <c:v>17.36</c:v>
                </c:pt>
                <c:pt idx="315">
                  <c:v>17.600000000000001</c:v>
                </c:pt>
                <c:pt idx="316">
                  <c:v>17.36</c:v>
                </c:pt>
                <c:pt idx="317">
                  <c:v>17.54</c:v>
                </c:pt>
                <c:pt idx="318">
                  <c:v>17.059999999999999</c:v>
                </c:pt>
                <c:pt idx="319">
                  <c:v>17.14</c:v>
                </c:pt>
                <c:pt idx="320">
                  <c:v>17.260000000000002</c:v>
                </c:pt>
                <c:pt idx="321">
                  <c:v>17.46</c:v>
                </c:pt>
                <c:pt idx="322">
                  <c:v>17.100000000000001</c:v>
                </c:pt>
                <c:pt idx="323">
                  <c:v>16.98</c:v>
                </c:pt>
                <c:pt idx="324">
                  <c:v>17</c:v>
                </c:pt>
                <c:pt idx="325">
                  <c:v>16.86</c:v>
                </c:pt>
                <c:pt idx="326">
                  <c:v>17.2</c:v>
                </c:pt>
                <c:pt idx="327">
                  <c:v>17</c:v>
                </c:pt>
                <c:pt idx="328">
                  <c:v>16.66</c:v>
                </c:pt>
                <c:pt idx="329">
                  <c:v>16.22</c:v>
                </c:pt>
                <c:pt idx="330">
                  <c:v>16.2</c:v>
                </c:pt>
                <c:pt idx="331">
                  <c:v>16.18</c:v>
                </c:pt>
                <c:pt idx="332">
                  <c:v>16.54</c:v>
                </c:pt>
                <c:pt idx="333">
                  <c:v>16.600000000000001</c:v>
                </c:pt>
                <c:pt idx="334">
                  <c:v>16.28</c:v>
                </c:pt>
                <c:pt idx="335">
                  <c:v>16.2</c:v>
                </c:pt>
                <c:pt idx="336">
                  <c:v>16.3</c:v>
                </c:pt>
                <c:pt idx="337">
                  <c:v>16.12</c:v>
                </c:pt>
                <c:pt idx="338">
                  <c:v>16.059999999999999</c:v>
                </c:pt>
                <c:pt idx="339">
                  <c:v>16.04</c:v>
                </c:pt>
                <c:pt idx="340">
                  <c:v>16.14</c:v>
                </c:pt>
                <c:pt idx="341">
                  <c:v>16.3</c:v>
                </c:pt>
                <c:pt idx="342">
                  <c:v>15.98</c:v>
                </c:pt>
                <c:pt idx="343">
                  <c:v>16.02</c:v>
                </c:pt>
                <c:pt idx="344">
                  <c:v>15.9</c:v>
                </c:pt>
                <c:pt idx="345">
                  <c:v>15.88</c:v>
                </c:pt>
                <c:pt idx="346">
                  <c:v>16.02</c:v>
                </c:pt>
                <c:pt idx="347">
                  <c:v>16.04</c:v>
                </c:pt>
                <c:pt idx="348">
                  <c:v>16.260000000000002</c:v>
                </c:pt>
                <c:pt idx="349">
                  <c:v>16.5</c:v>
                </c:pt>
                <c:pt idx="350">
                  <c:v>16.66</c:v>
                </c:pt>
                <c:pt idx="351">
                  <c:v>16.760000000000002</c:v>
                </c:pt>
                <c:pt idx="352">
                  <c:v>16.68</c:v>
                </c:pt>
                <c:pt idx="353">
                  <c:v>16.579999999999998</c:v>
                </c:pt>
                <c:pt idx="354">
                  <c:v>16.78</c:v>
                </c:pt>
                <c:pt idx="355">
                  <c:v>16.78</c:v>
                </c:pt>
                <c:pt idx="356">
                  <c:v>16.8</c:v>
                </c:pt>
                <c:pt idx="357">
                  <c:v>16.940000000000001</c:v>
                </c:pt>
                <c:pt idx="358">
                  <c:v>16.760000000000002</c:v>
                </c:pt>
                <c:pt idx="359">
                  <c:v>16.82</c:v>
                </c:pt>
                <c:pt idx="360">
                  <c:v>17.100000000000001</c:v>
                </c:pt>
                <c:pt idx="361">
                  <c:v>17.16</c:v>
                </c:pt>
                <c:pt idx="362">
                  <c:v>17.22</c:v>
                </c:pt>
                <c:pt idx="363">
                  <c:v>17.100000000000001</c:v>
                </c:pt>
                <c:pt idx="364">
                  <c:v>17.54</c:v>
                </c:pt>
                <c:pt idx="365">
                  <c:v>16.82</c:v>
                </c:pt>
                <c:pt idx="366">
                  <c:v>17.059999999999999</c:v>
                </c:pt>
                <c:pt idx="367">
                  <c:v>17.3</c:v>
                </c:pt>
                <c:pt idx="368">
                  <c:v>17.52</c:v>
                </c:pt>
                <c:pt idx="369">
                  <c:v>17.420000000000002</c:v>
                </c:pt>
                <c:pt idx="370">
                  <c:v>17.399999999999999</c:v>
                </c:pt>
                <c:pt idx="371">
                  <c:v>17.100000000000001</c:v>
                </c:pt>
                <c:pt idx="372">
                  <c:v>17.12</c:v>
                </c:pt>
                <c:pt idx="373">
                  <c:v>17.260000000000002</c:v>
                </c:pt>
                <c:pt idx="374">
                  <c:v>17.260000000000002</c:v>
                </c:pt>
                <c:pt idx="375">
                  <c:v>17.12</c:v>
                </c:pt>
                <c:pt idx="376">
                  <c:v>17.100000000000001</c:v>
                </c:pt>
                <c:pt idx="377">
                  <c:v>17.260000000000002</c:v>
                </c:pt>
                <c:pt idx="378">
                  <c:v>17.16</c:v>
                </c:pt>
                <c:pt idx="379">
                  <c:v>17.2</c:v>
                </c:pt>
                <c:pt idx="380">
                  <c:v>17.68</c:v>
                </c:pt>
                <c:pt idx="381">
                  <c:v>17.66</c:v>
                </c:pt>
                <c:pt idx="382">
                  <c:v>17.52</c:v>
                </c:pt>
                <c:pt idx="383">
                  <c:v>17.38</c:v>
                </c:pt>
                <c:pt idx="384">
                  <c:v>17.239999999999998</c:v>
                </c:pt>
                <c:pt idx="385">
                  <c:v>17.28</c:v>
                </c:pt>
                <c:pt idx="386">
                  <c:v>17.239999999999998</c:v>
                </c:pt>
                <c:pt idx="387">
                  <c:v>17.239999999999998</c:v>
                </c:pt>
                <c:pt idx="388">
                  <c:v>17.22</c:v>
                </c:pt>
                <c:pt idx="389">
                  <c:v>17.48</c:v>
                </c:pt>
                <c:pt idx="390">
                  <c:v>17.16</c:v>
                </c:pt>
                <c:pt idx="391">
                  <c:v>17.239999999999998</c:v>
                </c:pt>
                <c:pt idx="392">
                  <c:v>17.2</c:v>
                </c:pt>
                <c:pt idx="393">
                  <c:v>17.16</c:v>
                </c:pt>
                <c:pt idx="394">
                  <c:v>17</c:v>
                </c:pt>
                <c:pt idx="395">
                  <c:v>17.16</c:v>
                </c:pt>
                <c:pt idx="396">
                  <c:v>17.18</c:v>
                </c:pt>
                <c:pt idx="397">
                  <c:v>17.14</c:v>
                </c:pt>
                <c:pt idx="398">
                  <c:v>17.100000000000001</c:v>
                </c:pt>
                <c:pt idx="399">
                  <c:v>17.100000000000001</c:v>
                </c:pt>
                <c:pt idx="400">
                  <c:v>17.2</c:v>
                </c:pt>
                <c:pt idx="401">
                  <c:v>16.8</c:v>
                </c:pt>
                <c:pt idx="402">
                  <c:v>16.739999999999998</c:v>
                </c:pt>
                <c:pt idx="403">
                  <c:v>16.62</c:v>
                </c:pt>
                <c:pt idx="404">
                  <c:v>16.64</c:v>
                </c:pt>
                <c:pt idx="405">
                  <c:v>16.32</c:v>
                </c:pt>
                <c:pt idx="406">
                  <c:v>16.440000000000001</c:v>
                </c:pt>
                <c:pt idx="407">
                  <c:v>16.5</c:v>
                </c:pt>
                <c:pt idx="408">
                  <c:v>16.64</c:v>
                </c:pt>
                <c:pt idx="409">
                  <c:v>16.600000000000001</c:v>
                </c:pt>
                <c:pt idx="410">
                  <c:v>16.600000000000001</c:v>
                </c:pt>
                <c:pt idx="411">
                  <c:v>16.600000000000001</c:v>
                </c:pt>
                <c:pt idx="412">
                  <c:v>16.32</c:v>
                </c:pt>
                <c:pt idx="413">
                  <c:v>16.079999999999998</c:v>
                </c:pt>
                <c:pt idx="414">
                  <c:v>15.96</c:v>
                </c:pt>
                <c:pt idx="415">
                  <c:v>16.54</c:v>
                </c:pt>
                <c:pt idx="416">
                  <c:v>16.420000000000002</c:v>
                </c:pt>
                <c:pt idx="417">
                  <c:v>17.940000000000001</c:v>
                </c:pt>
                <c:pt idx="418">
                  <c:v>17.18</c:v>
                </c:pt>
                <c:pt idx="419">
                  <c:v>16.600000000000001</c:v>
                </c:pt>
                <c:pt idx="420">
                  <c:v>16.420000000000002</c:v>
                </c:pt>
                <c:pt idx="421">
                  <c:v>16.440000000000001</c:v>
                </c:pt>
                <c:pt idx="422">
                  <c:v>16.239999999999998</c:v>
                </c:pt>
                <c:pt idx="423">
                  <c:v>16.3</c:v>
                </c:pt>
                <c:pt idx="424">
                  <c:v>16.38</c:v>
                </c:pt>
                <c:pt idx="425">
                  <c:v>16.62</c:v>
                </c:pt>
                <c:pt idx="426">
                  <c:v>16.64</c:v>
                </c:pt>
                <c:pt idx="427">
                  <c:v>16.579999999999998</c:v>
                </c:pt>
                <c:pt idx="428">
                  <c:v>16.36</c:v>
                </c:pt>
                <c:pt idx="429">
                  <c:v>16.36</c:v>
                </c:pt>
                <c:pt idx="430">
                  <c:v>16.38</c:v>
                </c:pt>
                <c:pt idx="431">
                  <c:v>16.600000000000001</c:v>
                </c:pt>
                <c:pt idx="432">
                  <c:v>16.84</c:v>
                </c:pt>
                <c:pt idx="433">
                  <c:v>17.02</c:v>
                </c:pt>
                <c:pt idx="434">
                  <c:v>16.66</c:v>
                </c:pt>
                <c:pt idx="435">
                  <c:v>17</c:v>
                </c:pt>
                <c:pt idx="436">
                  <c:v>16.7</c:v>
                </c:pt>
                <c:pt idx="437">
                  <c:v>16.920000000000002</c:v>
                </c:pt>
                <c:pt idx="438">
                  <c:v>16.239999999999998</c:v>
                </c:pt>
                <c:pt idx="439">
                  <c:v>15.96</c:v>
                </c:pt>
                <c:pt idx="440">
                  <c:v>15.86</c:v>
                </c:pt>
                <c:pt idx="441">
                  <c:v>16.04</c:v>
                </c:pt>
                <c:pt idx="442">
                  <c:v>15.96</c:v>
                </c:pt>
                <c:pt idx="443">
                  <c:v>15.94</c:v>
                </c:pt>
                <c:pt idx="444">
                  <c:v>15.92</c:v>
                </c:pt>
                <c:pt idx="445">
                  <c:v>15.9</c:v>
                </c:pt>
                <c:pt idx="446">
                  <c:v>15.98</c:v>
                </c:pt>
                <c:pt idx="447">
                  <c:v>15.82</c:v>
                </c:pt>
                <c:pt idx="448">
                  <c:v>15.74</c:v>
                </c:pt>
                <c:pt idx="449">
                  <c:v>16.04</c:v>
                </c:pt>
                <c:pt idx="450">
                  <c:v>16.3</c:v>
                </c:pt>
                <c:pt idx="451">
                  <c:v>16.3</c:v>
                </c:pt>
                <c:pt idx="452">
                  <c:v>16.3</c:v>
                </c:pt>
                <c:pt idx="453">
                  <c:v>16.32</c:v>
                </c:pt>
                <c:pt idx="454">
                  <c:v>16.5</c:v>
                </c:pt>
                <c:pt idx="455">
                  <c:v>16.46</c:v>
                </c:pt>
                <c:pt idx="456">
                  <c:v>16.62</c:v>
                </c:pt>
                <c:pt idx="457">
                  <c:v>16.440000000000001</c:v>
                </c:pt>
                <c:pt idx="458">
                  <c:v>16.8</c:v>
                </c:pt>
                <c:pt idx="459">
                  <c:v>16.579999999999998</c:v>
                </c:pt>
                <c:pt idx="460">
                  <c:v>16.52</c:v>
                </c:pt>
                <c:pt idx="461">
                  <c:v>16.52</c:v>
                </c:pt>
                <c:pt idx="462">
                  <c:v>16.48</c:v>
                </c:pt>
                <c:pt idx="463">
                  <c:v>16.5</c:v>
                </c:pt>
                <c:pt idx="464">
                  <c:v>16.3</c:v>
                </c:pt>
                <c:pt idx="465">
                  <c:v>16.28</c:v>
                </c:pt>
                <c:pt idx="466">
                  <c:v>16.100000000000001</c:v>
                </c:pt>
                <c:pt idx="467">
                  <c:v>16</c:v>
                </c:pt>
                <c:pt idx="468">
                  <c:v>16.100000000000001</c:v>
                </c:pt>
                <c:pt idx="469">
                  <c:v>16.100000000000001</c:v>
                </c:pt>
                <c:pt idx="470">
                  <c:v>16.100000000000001</c:v>
                </c:pt>
                <c:pt idx="471">
                  <c:v>16.100000000000001</c:v>
                </c:pt>
                <c:pt idx="472">
                  <c:v>16.100000000000001</c:v>
                </c:pt>
                <c:pt idx="473">
                  <c:v>16.100000000000001</c:v>
                </c:pt>
                <c:pt idx="474">
                  <c:v>15.92</c:v>
                </c:pt>
                <c:pt idx="475">
                  <c:v>15.88</c:v>
                </c:pt>
                <c:pt idx="476">
                  <c:v>15.82</c:v>
                </c:pt>
                <c:pt idx="477">
                  <c:v>15.4</c:v>
                </c:pt>
                <c:pt idx="478">
                  <c:v>15.44</c:v>
                </c:pt>
                <c:pt idx="479">
                  <c:v>15.16</c:v>
                </c:pt>
                <c:pt idx="480">
                  <c:v>14.8</c:v>
                </c:pt>
                <c:pt idx="481">
                  <c:v>15.06</c:v>
                </c:pt>
                <c:pt idx="482">
                  <c:v>15.22</c:v>
                </c:pt>
                <c:pt idx="483">
                  <c:v>15.22</c:v>
                </c:pt>
                <c:pt idx="484">
                  <c:v>15.38</c:v>
                </c:pt>
                <c:pt idx="485">
                  <c:v>15.3</c:v>
                </c:pt>
                <c:pt idx="486">
                  <c:v>15.26</c:v>
                </c:pt>
                <c:pt idx="487">
                  <c:v>15.36</c:v>
                </c:pt>
                <c:pt idx="488">
                  <c:v>15.56</c:v>
                </c:pt>
                <c:pt idx="489">
                  <c:v>15.62</c:v>
                </c:pt>
                <c:pt idx="490">
                  <c:v>15.56</c:v>
                </c:pt>
                <c:pt idx="491">
                  <c:v>15.12</c:v>
                </c:pt>
                <c:pt idx="492">
                  <c:v>14.94</c:v>
                </c:pt>
                <c:pt idx="493">
                  <c:v>14.92</c:v>
                </c:pt>
                <c:pt idx="494">
                  <c:v>14.92</c:v>
                </c:pt>
                <c:pt idx="495">
                  <c:v>15</c:v>
                </c:pt>
                <c:pt idx="496">
                  <c:v>15.1</c:v>
                </c:pt>
                <c:pt idx="497">
                  <c:v>15.14</c:v>
                </c:pt>
                <c:pt idx="498">
                  <c:v>14.98</c:v>
                </c:pt>
                <c:pt idx="499">
                  <c:v>15.04</c:v>
                </c:pt>
                <c:pt idx="500">
                  <c:v>14.9</c:v>
                </c:pt>
                <c:pt idx="501">
                  <c:v>15.04</c:v>
                </c:pt>
                <c:pt idx="502">
                  <c:v>15.36</c:v>
                </c:pt>
                <c:pt idx="503">
                  <c:v>15.26</c:v>
                </c:pt>
                <c:pt idx="504">
                  <c:v>15.08</c:v>
                </c:pt>
                <c:pt idx="505">
                  <c:v>15.04</c:v>
                </c:pt>
                <c:pt idx="506">
                  <c:v>15.64</c:v>
                </c:pt>
                <c:pt idx="507">
                  <c:v>15.64</c:v>
                </c:pt>
                <c:pt idx="508">
                  <c:v>15.46</c:v>
                </c:pt>
                <c:pt idx="509">
                  <c:v>15.28</c:v>
                </c:pt>
                <c:pt idx="510">
                  <c:v>15.26</c:v>
                </c:pt>
                <c:pt idx="511">
                  <c:v>15.32</c:v>
                </c:pt>
                <c:pt idx="512">
                  <c:v>15.42</c:v>
                </c:pt>
                <c:pt idx="513">
                  <c:v>15.26</c:v>
                </c:pt>
                <c:pt idx="514">
                  <c:v>15.22</c:v>
                </c:pt>
                <c:pt idx="515">
                  <c:v>15.14</c:v>
                </c:pt>
                <c:pt idx="516">
                  <c:v>15.24</c:v>
                </c:pt>
                <c:pt idx="517">
                  <c:v>15.14</c:v>
                </c:pt>
                <c:pt idx="518">
                  <c:v>15.1</c:v>
                </c:pt>
                <c:pt idx="519">
                  <c:v>15.4</c:v>
                </c:pt>
                <c:pt idx="520">
                  <c:v>15.02</c:v>
                </c:pt>
                <c:pt idx="521">
                  <c:v>15</c:v>
                </c:pt>
                <c:pt idx="522">
                  <c:v>15.1</c:v>
                </c:pt>
                <c:pt idx="523">
                  <c:v>15.28</c:v>
                </c:pt>
                <c:pt idx="524">
                  <c:v>15.1</c:v>
                </c:pt>
                <c:pt idx="525">
                  <c:v>15.08</c:v>
                </c:pt>
                <c:pt idx="526">
                  <c:v>15.1</c:v>
                </c:pt>
                <c:pt idx="527">
                  <c:v>15.2</c:v>
                </c:pt>
                <c:pt idx="528">
                  <c:v>14.84</c:v>
                </c:pt>
                <c:pt idx="529">
                  <c:v>14.6</c:v>
                </c:pt>
                <c:pt idx="530">
                  <c:v>14.74</c:v>
                </c:pt>
                <c:pt idx="531">
                  <c:v>14.78</c:v>
                </c:pt>
                <c:pt idx="532">
                  <c:v>14.54</c:v>
                </c:pt>
                <c:pt idx="533">
                  <c:v>14.52</c:v>
                </c:pt>
                <c:pt idx="534">
                  <c:v>14.52</c:v>
                </c:pt>
                <c:pt idx="535">
                  <c:v>14.84</c:v>
                </c:pt>
                <c:pt idx="536">
                  <c:v>14.56</c:v>
                </c:pt>
                <c:pt idx="537">
                  <c:v>14.48</c:v>
                </c:pt>
                <c:pt idx="538">
                  <c:v>14.2</c:v>
                </c:pt>
                <c:pt idx="539">
                  <c:v>14.18</c:v>
                </c:pt>
                <c:pt idx="540">
                  <c:v>14.18</c:v>
                </c:pt>
                <c:pt idx="541">
                  <c:v>14.26</c:v>
                </c:pt>
                <c:pt idx="542">
                  <c:v>14.38</c:v>
                </c:pt>
                <c:pt idx="543">
                  <c:v>14.32</c:v>
                </c:pt>
                <c:pt idx="544">
                  <c:v>14.36</c:v>
                </c:pt>
                <c:pt idx="545">
                  <c:v>14.22</c:v>
                </c:pt>
                <c:pt idx="546">
                  <c:v>14.52</c:v>
                </c:pt>
                <c:pt idx="547">
                  <c:v>14.88</c:v>
                </c:pt>
                <c:pt idx="548">
                  <c:v>14.6</c:v>
                </c:pt>
                <c:pt idx="549">
                  <c:v>14.94</c:v>
                </c:pt>
                <c:pt idx="550">
                  <c:v>14.74</c:v>
                </c:pt>
                <c:pt idx="551">
                  <c:v>14.86</c:v>
                </c:pt>
                <c:pt idx="552">
                  <c:v>14.72</c:v>
                </c:pt>
                <c:pt idx="553">
                  <c:v>14.78</c:v>
                </c:pt>
                <c:pt idx="554">
                  <c:v>14.78</c:v>
                </c:pt>
                <c:pt idx="555">
                  <c:v>14.7</c:v>
                </c:pt>
                <c:pt idx="556">
                  <c:v>14.56</c:v>
                </c:pt>
                <c:pt idx="557">
                  <c:v>14.6</c:v>
                </c:pt>
                <c:pt idx="558">
                  <c:v>14.5</c:v>
                </c:pt>
                <c:pt idx="559">
                  <c:v>14.46</c:v>
                </c:pt>
                <c:pt idx="560">
                  <c:v>14.68</c:v>
                </c:pt>
                <c:pt idx="561">
                  <c:v>14.62</c:v>
                </c:pt>
                <c:pt idx="562">
                  <c:v>14.62</c:v>
                </c:pt>
                <c:pt idx="563">
                  <c:v>14.86</c:v>
                </c:pt>
                <c:pt idx="564">
                  <c:v>15.02</c:v>
                </c:pt>
                <c:pt idx="565">
                  <c:v>14.72</c:v>
                </c:pt>
                <c:pt idx="566">
                  <c:v>14.86</c:v>
                </c:pt>
                <c:pt idx="567">
                  <c:v>14.94</c:v>
                </c:pt>
                <c:pt idx="568">
                  <c:v>15.02</c:v>
                </c:pt>
                <c:pt idx="569">
                  <c:v>15.34</c:v>
                </c:pt>
                <c:pt idx="570">
                  <c:v>15.36</c:v>
                </c:pt>
                <c:pt idx="571">
                  <c:v>14.74</c:v>
                </c:pt>
                <c:pt idx="572">
                  <c:v>14.8</c:v>
                </c:pt>
                <c:pt idx="573">
                  <c:v>15.04</c:v>
                </c:pt>
                <c:pt idx="574">
                  <c:v>15.18</c:v>
                </c:pt>
                <c:pt idx="575">
                  <c:v>15.68</c:v>
                </c:pt>
                <c:pt idx="576">
                  <c:v>15.66</c:v>
                </c:pt>
                <c:pt idx="577">
                  <c:v>15.6</c:v>
                </c:pt>
                <c:pt idx="578">
                  <c:v>15.42</c:v>
                </c:pt>
                <c:pt idx="579">
                  <c:v>15.44</c:v>
                </c:pt>
                <c:pt idx="580">
                  <c:v>15.34</c:v>
                </c:pt>
                <c:pt idx="581">
                  <c:v>15.58</c:v>
                </c:pt>
                <c:pt idx="582">
                  <c:v>15.58</c:v>
                </c:pt>
                <c:pt idx="583">
                  <c:v>15.4</c:v>
                </c:pt>
                <c:pt idx="584">
                  <c:v>15.54</c:v>
                </c:pt>
                <c:pt idx="585">
                  <c:v>15.58</c:v>
                </c:pt>
                <c:pt idx="586">
                  <c:v>15.64</c:v>
                </c:pt>
                <c:pt idx="587">
                  <c:v>15.56</c:v>
                </c:pt>
                <c:pt idx="588">
                  <c:v>15.8</c:v>
                </c:pt>
                <c:pt idx="589">
                  <c:v>15.42</c:v>
                </c:pt>
                <c:pt idx="590">
                  <c:v>15.62</c:v>
                </c:pt>
                <c:pt idx="591">
                  <c:v>15.48</c:v>
                </c:pt>
                <c:pt idx="592">
                  <c:v>15.38</c:v>
                </c:pt>
                <c:pt idx="593">
                  <c:v>15.4</c:v>
                </c:pt>
                <c:pt idx="594">
                  <c:v>15.54</c:v>
                </c:pt>
                <c:pt idx="595">
                  <c:v>15.7</c:v>
                </c:pt>
                <c:pt idx="596">
                  <c:v>16.079999999999998</c:v>
                </c:pt>
                <c:pt idx="597">
                  <c:v>16.16</c:v>
                </c:pt>
                <c:pt idx="598">
                  <c:v>16.34</c:v>
                </c:pt>
                <c:pt idx="599">
                  <c:v>15.56</c:v>
                </c:pt>
                <c:pt idx="600">
                  <c:v>15.46</c:v>
                </c:pt>
                <c:pt idx="601">
                  <c:v>15.5</c:v>
                </c:pt>
                <c:pt idx="602">
                  <c:v>15.62</c:v>
                </c:pt>
                <c:pt idx="603">
                  <c:v>15.72</c:v>
                </c:pt>
                <c:pt idx="604">
                  <c:v>15.88</c:v>
                </c:pt>
                <c:pt idx="605">
                  <c:v>15.96</c:v>
                </c:pt>
                <c:pt idx="606">
                  <c:v>15.22</c:v>
                </c:pt>
                <c:pt idx="607">
                  <c:v>14.68</c:v>
                </c:pt>
                <c:pt idx="608">
                  <c:v>14.76</c:v>
                </c:pt>
                <c:pt idx="609">
                  <c:v>14.56</c:v>
                </c:pt>
                <c:pt idx="610">
                  <c:v>14.54</c:v>
                </c:pt>
                <c:pt idx="611">
                  <c:v>14.64</c:v>
                </c:pt>
                <c:pt idx="612">
                  <c:v>14.7</c:v>
                </c:pt>
                <c:pt idx="613">
                  <c:v>14.9</c:v>
                </c:pt>
                <c:pt idx="614">
                  <c:v>14.7</c:v>
                </c:pt>
                <c:pt idx="615">
                  <c:v>14.28</c:v>
                </c:pt>
                <c:pt idx="616">
                  <c:v>13.72</c:v>
                </c:pt>
                <c:pt idx="617">
                  <c:v>14.24</c:v>
                </c:pt>
                <c:pt idx="618">
                  <c:v>13.7</c:v>
                </c:pt>
                <c:pt idx="619">
                  <c:v>13.98</c:v>
                </c:pt>
                <c:pt idx="620">
                  <c:v>14.12</c:v>
                </c:pt>
                <c:pt idx="621">
                  <c:v>14.18</c:v>
                </c:pt>
                <c:pt idx="622">
                  <c:v>14.3</c:v>
                </c:pt>
                <c:pt idx="623">
                  <c:v>14.2</c:v>
                </c:pt>
                <c:pt idx="624">
                  <c:v>14.44</c:v>
                </c:pt>
                <c:pt idx="625">
                  <c:v>14.34</c:v>
                </c:pt>
                <c:pt idx="626">
                  <c:v>14.16</c:v>
                </c:pt>
                <c:pt idx="627">
                  <c:v>14.26</c:v>
                </c:pt>
                <c:pt idx="628">
                  <c:v>14.68</c:v>
                </c:pt>
                <c:pt idx="629">
                  <c:v>14.6</c:v>
                </c:pt>
                <c:pt idx="630">
                  <c:v>14.8</c:v>
                </c:pt>
                <c:pt idx="631">
                  <c:v>14.64</c:v>
                </c:pt>
                <c:pt idx="632">
                  <c:v>14.52</c:v>
                </c:pt>
                <c:pt idx="633">
                  <c:v>14.54</c:v>
                </c:pt>
                <c:pt idx="634">
                  <c:v>14.8</c:v>
                </c:pt>
                <c:pt idx="635">
                  <c:v>14.92</c:v>
                </c:pt>
                <c:pt idx="636">
                  <c:v>14.74</c:v>
                </c:pt>
                <c:pt idx="637">
                  <c:v>14.48</c:v>
                </c:pt>
                <c:pt idx="638">
                  <c:v>14.44</c:v>
                </c:pt>
                <c:pt idx="639">
                  <c:v>14.52</c:v>
                </c:pt>
                <c:pt idx="640">
                  <c:v>14.3</c:v>
                </c:pt>
                <c:pt idx="641">
                  <c:v>14.46</c:v>
                </c:pt>
                <c:pt idx="642">
                  <c:v>14.4</c:v>
                </c:pt>
                <c:pt idx="643">
                  <c:v>14.32</c:v>
                </c:pt>
                <c:pt idx="644">
                  <c:v>14.54</c:v>
                </c:pt>
                <c:pt idx="645">
                  <c:v>14.66</c:v>
                </c:pt>
                <c:pt idx="646">
                  <c:v>14.46</c:v>
                </c:pt>
                <c:pt idx="647">
                  <c:v>14.42</c:v>
                </c:pt>
                <c:pt idx="648">
                  <c:v>14.28</c:v>
                </c:pt>
                <c:pt idx="649">
                  <c:v>14.7</c:v>
                </c:pt>
                <c:pt idx="650">
                  <c:v>14.36</c:v>
                </c:pt>
                <c:pt idx="651">
                  <c:v>14.48</c:v>
                </c:pt>
                <c:pt idx="652">
                  <c:v>14.2</c:v>
                </c:pt>
                <c:pt idx="653">
                  <c:v>14</c:v>
                </c:pt>
                <c:pt idx="654">
                  <c:v>14.18</c:v>
                </c:pt>
                <c:pt idx="655">
                  <c:v>14.1</c:v>
                </c:pt>
                <c:pt idx="656">
                  <c:v>13.98</c:v>
                </c:pt>
                <c:pt idx="657">
                  <c:v>14.02</c:v>
                </c:pt>
                <c:pt idx="658">
                  <c:v>14.32</c:v>
                </c:pt>
                <c:pt idx="659">
                  <c:v>14.58</c:v>
                </c:pt>
                <c:pt idx="660">
                  <c:v>14.48</c:v>
                </c:pt>
                <c:pt idx="661">
                  <c:v>14.38</c:v>
                </c:pt>
                <c:pt idx="662">
                  <c:v>14.5</c:v>
                </c:pt>
                <c:pt idx="663">
                  <c:v>14.36</c:v>
                </c:pt>
                <c:pt idx="664">
                  <c:v>14.3</c:v>
                </c:pt>
                <c:pt idx="665">
                  <c:v>14.44</c:v>
                </c:pt>
                <c:pt idx="666">
                  <c:v>14.34</c:v>
                </c:pt>
                <c:pt idx="667">
                  <c:v>14.42</c:v>
                </c:pt>
                <c:pt idx="668">
                  <c:v>14.32</c:v>
                </c:pt>
                <c:pt idx="669">
                  <c:v>14.42</c:v>
                </c:pt>
                <c:pt idx="670">
                  <c:v>14.54</c:v>
                </c:pt>
                <c:pt idx="671">
                  <c:v>14.34</c:v>
                </c:pt>
                <c:pt idx="672">
                  <c:v>14.62</c:v>
                </c:pt>
                <c:pt idx="673">
                  <c:v>14.58</c:v>
                </c:pt>
                <c:pt idx="674">
                  <c:v>14.7</c:v>
                </c:pt>
                <c:pt idx="675">
                  <c:v>14.74</c:v>
                </c:pt>
                <c:pt idx="676">
                  <c:v>14.58</c:v>
                </c:pt>
                <c:pt idx="677">
                  <c:v>14.76</c:v>
                </c:pt>
                <c:pt idx="678">
                  <c:v>14.56</c:v>
                </c:pt>
                <c:pt idx="679">
                  <c:v>14.76</c:v>
                </c:pt>
                <c:pt idx="680">
                  <c:v>14.76</c:v>
                </c:pt>
                <c:pt idx="681">
                  <c:v>14.76</c:v>
                </c:pt>
                <c:pt idx="682">
                  <c:v>14.86</c:v>
                </c:pt>
                <c:pt idx="683">
                  <c:v>14.86</c:v>
                </c:pt>
                <c:pt idx="684">
                  <c:v>14.54</c:v>
                </c:pt>
                <c:pt idx="685">
                  <c:v>14.6</c:v>
                </c:pt>
                <c:pt idx="686">
                  <c:v>14.44</c:v>
                </c:pt>
                <c:pt idx="687">
                  <c:v>14.46</c:v>
                </c:pt>
                <c:pt idx="688">
                  <c:v>14.62</c:v>
                </c:pt>
                <c:pt idx="689">
                  <c:v>14.66</c:v>
                </c:pt>
                <c:pt idx="690">
                  <c:v>14.7</c:v>
                </c:pt>
                <c:pt idx="691">
                  <c:v>14.74</c:v>
                </c:pt>
                <c:pt idx="692">
                  <c:v>14.7</c:v>
                </c:pt>
                <c:pt idx="693">
                  <c:v>14.44</c:v>
                </c:pt>
                <c:pt idx="694">
                  <c:v>14.38</c:v>
                </c:pt>
                <c:pt idx="695">
                  <c:v>14.44</c:v>
                </c:pt>
                <c:pt idx="696">
                  <c:v>14.32</c:v>
                </c:pt>
                <c:pt idx="697">
                  <c:v>14.36</c:v>
                </c:pt>
                <c:pt idx="698">
                  <c:v>13.96</c:v>
                </c:pt>
                <c:pt idx="699">
                  <c:v>14.06</c:v>
                </c:pt>
                <c:pt idx="700">
                  <c:v>14.04</c:v>
                </c:pt>
                <c:pt idx="701">
                  <c:v>13.74</c:v>
                </c:pt>
                <c:pt idx="702">
                  <c:v>13.46</c:v>
                </c:pt>
                <c:pt idx="703">
                  <c:v>13.6</c:v>
                </c:pt>
                <c:pt idx="704">
                  <c:v>13.58</c:v>
                </c:pt>
                <c:pt idx="705">
                  <c:v>13.56</c:v>
                </c:pt>
                <c:pt idx="706">
                  <c:v>13.7</c:v>
                </c:pt>
                <c:pt idx="707">
                  <c:v>13.78</c:v>
                </c:pt>
                <c:pt idx="708">
                  <c:v>14.04</c:v>
                </c:pt>
                <c:pt idx="709">
                  <c:v>14.04</c:v>
                </c:pt>
                <c:pt idx="710">
                  <c:v>14.34</c:v>
                </c:pt>
                <c:pt idx="711">
                  <c:v>14.5</c:v>
                </c:pt>
                <c:pt idx="712">
                  <c:v>14.42</c:v>
                </c:pt>
                <c:pt idx="713">
                  <c:v>14.3</c:v>
                </c:pt>
                <c:pt idx="714">
                  <c:v>14.2</c:v>
                </c:pt>
                <c:pt idx="715">
                  <c:v>14.08</c:v>
                </c:pt>
                <c:pt idx="716">
                  <c:v>14.16</c:v>
                </c:pt>
                <c:pt idx="717">
                  <c:v>14.1</c:v>
                </c:pt>
                <c:pt idx="718">
                  <c:v>14.06</c:v>
                </c:pt>
                <c:pt idx="719">
                  <c:v>14.38</c:v>
                </c:pt>
                <c:pt idx="720">
                  <c:v>14.58</c:v>
                </c:pt>
                <c:pt idx="721">
                  <c:v>14.54</c:v>
                </c:pt>
                <c:pt idx="722">
                  <c:v>14.5</c:v>
                </c:pt>
                <c:pt idx="723">
                  <c:v>14</c:v>
                </c:pt>
                <c:pt idx="724">
                  <c:v>13.7</c:v>
                </c:pt>
                <c:pt idx="725">
                  <c:v>13.7</c:v>
                </c:pt>
                <c:pt idx="726">
                  <c:v>13.7</c:v>
                </c:pt>
                <c:pt idx="727">
                  <c:v>13.7</c:v>
                </c:pt>
                <c:pt idx="728">
                  <c:v>13.62</c:v>
                </c:pt>
                <c:pt idx="729">
                  <c:v>13.76</c:v>
                </c:pt>
                <c:pt idx="730">
                  <c:v>13.6</c:v>
                </c:pt>
                <c:pt idx="731">
                  <c:v>13.32</c:v>
                </c:pt>
                <c:pt idx="732">
                  <c:v>13.22</c:v>
                </c:pt>
                <c:pt idx="733">
                  <c:v>13</c:v>
                </c:pt>
                <c:pt idx="734">
                  <c:v>12.6</c:v>
                </c:pt>
                <c:pt idx="735">
                  <c:v>12.58</c:v>
                </c:pt>
                <c:pt idx="736">
                  <c:v>12.4</c:v>
                </c:pt>
                <c:pt idx="737">
                  <c:v>12.2</c:v>
                </c:pt>
                <c:pt idx="738">
                  <c:v>12.62</c:v>
                </c:pt>
                <c:pt idx="739">
                  <c:v>12.48</c:v>
                </c:pt>
                <c:pt idx="740">
                  <c:v>12.4</c:v>
                </c:pt>
                <c:pt idx="741">
                  <c:v>12.22</c:v>
                </c:pt>
                <c:pt idx="742">
                  <c:v>12.18</c:v>
                </c:pt>
                <c:pt idx="743">
                  <c:v>12.46</c:v>
                </c:pt>
                <c:pt idx="744">
                  <c:v>12.22</c:v>
                </c:pt>
                <c:pt idx="745">
                  <c:v>12.2</c:v>
                </c:pt>
                <c:pt idx="746">
                  <c:v>12.24</c:v>
                </c:pt>
                <c:pt idx="747">
                  <c:v>12.22</c:v>
                </c:pt>
                <c:pt idx="748">
                  <c:v>12.14</c:v>
                </c:pt>
                <c:pt idx="749">
                  <c:v>12.2</c:v>
                </c:pt>
                <c:pt idx="750">
                  <c:v>12.28</c:v>
                </c:pt>
                <c:pt idx="751">
                  <c:v>12.44</c:v>
                </c:pt>
                <c:pt idx="752">
                  <c:v>12.42</c:v>
                </c:pt>
                <c:pt idx="753">
                  <c:v>12.32</c:v>
                </c:pt>
                <c:pt idx="754">
                  <c:v>12.46</c:v>
                </c:pt>
              </c:numCache>
            </c:numRef>
          </c:val>
          <c:smooth val="0"/>
          <c:extLst>
            <c:ext xmlns:c16="http://schemas.microsoft.com/office/drawing/2014/chart" uri="{C3380CC4-5D6E-409C-BE32-E72D297353CC}">
              <c16:uniqueId val="{00000000-B849-45D7-B4AD-0C564324DF06}"/>
            </c:ext>
          </c:extLst>
        </c:ser>
        <c:ser>
          <c:idx val="1"/>
          <c:order val="1"/>
          <c:tx>
            <c:v>OMXHCAP</c:v>
          </c:tx>
          <c:spPr>
            <a:ln w="25400" cap="rnd">
              <a:solidFill>
                <a:schemeClr val="accent3"/>
              </a:solidFill>
              <a:round/>
            </a:ln>
            <a:effectLst/>
          </c:spPr>
          <c:marker>
            <c:symbol val="none"/>
          </c:marker>
          <c:cat>
            <c:numRef>
              <c:f>[0]!shareprice_date</c:f>
              <c:numCache>
                <c:formatCode>m/d/yyyy</c:formatCode>
                <c:ptCount val="755"/>
                <c:pt idx="0">
                  <c:v>44858</c:v>
                </c:pt>
                <c:pt idx="1">
                  <c:v>44859</c:v>
                </c:pt>
                <c:pt idx="2">
                  <c:v>44860</c:v>
                </c:pt>
                <c:pt idx="3">
                  <c:v>44861</c:v>
                </c:pt>
                <c:pt idx="4">
                  <c:v>44862</c:v>
                </c:pt>
                <c:pt idx="5">
                  <c:v>44865</c:v>
                </c:pt>
                <c:pt idx="6">
                  <c:v>44866</c:v>
                </c:pt>
                <c:pt idx="7">
                  <c:v>44867</c:v>
                </c:pt>
                <c:pt idx="8">
                  <c:v>44868</c:v>
                </c:pt>
                <c:pt idx="9">
                  <c:v>44869</c:v>
                </c:pt>
                <c:pt idx="10">
                  <c:v>44872</c:v>
                </c:pt>
                <c:pt idx="11">
                  <c:v>44873</c:v>
                </c:pt>
                <c:pt idx="12">
                  <c:v>44874</c:v>
                </c:pt>
                <c:pt idx="13">
                  <c:v>44875</c:v>
                </c:pt>
                <c:pt idx="14">
                  <c:v>44876</c:v>
                </c:pt>
                <c:pt idx="15">
                  <c:v>44879</c:v>
                </c:pt>
                <c:pt idx="16">
                  <c:v>44880</c:v>
                </c:pt>
                <c:pt idx="17">
                  <c:v>44881</c:v>
                </c:pt>
                <c:pt idx="18">
                  <c:v>44882</c:v>
                </c:pt>
                <c:pt idx="19">
                  <c:v>44883</c:v>
                </c:pt>
                <c:pt idx="20">
                  <c:v>44886</c:v>
                </c:pt>
                <c:pt idx="21">
                  <c:v>44887</c:v>
                </c:pt>
                <c:pt idx="22">
                  <c:v>44888</c:v>
                </c:pt>
                <c:pt idx="23">
                  <c:v>44889</c:v>
                </c:pt>
                <c:pt idx="24">
                  <c:v>44890</c:v>
                </c:pt>
                <c:pt idx="25">
                  <c:v>44893</c:v>
                </c:pt>
                <c:pt idx="26">
                  <c:v>44894</c:v>
                </c:pt>
                <c:pt idx="27">
                  <c:v>44895</c:v>
                </c:pt>
                <c:pt idx="28">
                  <c:v>44896</c:v>
                </c:pt>
                <c:pt idx="29">
                  <c:v>44897</c:v>
                </c:pt>
                <c:pt idx="30">
                  <c:v>44900</c:v>
                </c:pt>
                <c:pt idx="31">
                  <c:v>44902</c:v>
                </c:pt>
                <c:pt idx="32">
                  <c:v>44903</c:v>
                </c:pt>
                <c:pt idx="33">
                  <c:v>44904</c:v>
                </c:pt>
                <c:pt idx="34">
                  <c:v>44907</c:v>
                </c:pt>
                <c:pt idx="35">
                  <c:v>44908</c:v>
                </c:pt>
                <c:pt idx="36">
                  <c:v>44909</c:v>
                </c:pt>
                <c:pt idx="37">
                  <c:v>44910</c:v>
                </c:pt>
                <c:pt idx="38">
                  <c:v>44911</c:v>
                </c:pt>
                <c:pt idx="39">
                  <c:v>44914</c:v>
                </c:pt>
                <c:pt idx="40">
                  <c:v>44915</c:v>
                </c:pt>
                <c:pt idx="41">
                  <c:v>44916</c:v>
                </c:pt>
                <c:pt idx="42">
                  <c:v>44917</c:v>
                </c:pt>
                <c:pt idx="43">
                  <c:v>44918</c:v>
                </c:pt>
                <c:pt idx="44">
                  <c:v>44922</c:v>
                </c:pt>
                <c:pt idx="45">
                  <c:v>44923</c:v>
                </c:pt>
                <c:pt idx="46">
                  <c:v>44924</c:v>
                </c:pt>
                <c:pt idx="47">
                  <c:v>44925</c:v>
                </c:pt>
                <c:pt idx="48">
                  <c:v>44928</c:v>
                </c:pt>
                <c:pt idx="49">
                  <c:v>44929</c:v>
                </c:pt>
                <c:pt idx="50">
                  <c:v>44930</c:v>
                </c:pt>
                <c:pt idx="51">
                  <c:v>44931</c:v>
                </c:pt>
                <c:pt idx="52">
                  <c:v>44935</c:v>
                </c:pt>
                <c:pt idx="53">
                  <c:v>44936</c:v>
                </c:pt>
                <c:pt idx="54">
                  <c:v>44937</c:v>
                </c:pt>
                <c:pt idx="55">
                  <c:v>44938</c:v>
                </c:pt>
                <c:pt idx="56">
                  <c:v>44939</c:v>
                </c:pt>
                <c:pt idx="57">
                  <c:v>44942</c:v>
                </c:pt>
                <c:pt idx="58">
                  <c:v>44943</c:v>
                </c:pt>
                <c:pt idx="59">
                  <c:v>44944</c:v>
                </c:pt>
                <c:pt idx="60">
                  <c:v>44945</c:v>
                </c:pt>
                <c:pt idx="61">
                  <c:v>44946</c:v>
                </c:pt>
                <c:pt idx="62">
                  <c:v>44949</c:v>
                </c:pt>
                <c:pt idx="63">
                  <c:v>44950</c:v>
                </c:pt>
                <c:pt idx="64">
                  <c:v>44951</c:v>
                </c:pt>
                <c:pt idx="65">
                  <c:v>44952</c:v>
                </c:pt>
                <c:pt idx="66">
                  <c:v>44953</c:v>
                </c:pt>
                <c:pt idx="67">
                  <c:v>44956</c:v>
                </c:pt>
                <c:pt idx="68">
                  <c:v>44957</c:v>
                </c:pt>
                <c:pt idx="69">
                  <c:v>44958</c:v>
                </c:pt>
                <c:pt idx="70">
                  <c:v>44959</c:v>
                </c:pt>
                <c:pt idx="71">
                  <c:v>44960</c:v>
                </c:pt>
                <c:pt idx="72">
                  <c:v>44963</c:v>
                </c:pt>
                <c:pt idx="73">
                  <c:v>44964</c:v>
                </c:pt>
                <c:pt idx="74">
                  <c:v>44965</c:v>
                </c:pt>
                <c:pt idx="75">
                  <c:v>44966</c:v>
                </c:pt>
                <c:pt idx="76">
                  <c:v>44967</c:v>
                </c:pt>
                <c:pt idx="77">
                  <c:v>44970</c:v>
                </c:pt>
                <c:pt idx="78">
                  <c:v>44971</c:v>
                </c:pt>
                <c:pt idx="79">
                  <c:v>44972</c:v>
                </c:pt>
                <c:pt idx="80">
                  <c:v>44973</c:v>
                </c:pt>
                <c:pt idx="81">
                  <c:v>44974</c:v>
                </c:pt>
                <c:pt idx="82">
                  <c:v>44977</c:v>
                </c:pt>
                <c:pt idx="83">
                  <c:v>44978</c:v>
                </c:pt>
                <c:pt idx="84">
                  <c:v>44979</c:v>
                </c:pt>
                <c:pt idx="85">
                  <c:v>44980</c:v>
                </c:pt>
                <c:pt idx="86">
                  <c:v>44981</c:v>
                </c:pt>
                <c:pt idx="87">
                  <c:v>44984</c:v>
                </c:pt>
                <c:pt idx="88">
                  <c:v>44985</c:v>
                </c:pt>
                <c:pt idx="89">
                  <c:v>44986</c:v>
                </c:pt>
                <c:pt idx="90">
                  <c:v>44987</c:v>
                </c:pt>
                <c:pt idx="91">
                  <c:v>44988</c:v>
                </c:pt>
                <c:pt idx="92">
                  <c:v>44991</c:v>
                </c:pt>
                <c:pt idx="93">
                  <c:v>44992</c:v>
                </c:pt>
                <c:pt idx="94">
                  <c:v>44993</c:v>
                </c:pt>
                <c:pt idx="95">
                  <c:v>44994</c:v>
                </c:pt>
                <c:pt idx="96">
                  <c:v>44995</c:v>
                </c:pt>
                <c:pt idx="97">
                  <c:v>44998</c:v>
                </c:pt>
                <c:pt idx="98">
                  <c:v>44999</c:v>
                </c:pt>
                <c:pt idx="99">
                  <c:v>45000</c:v>
                </c:pt>
                <c:pt idx="100">
                  <c:v>45001</c:v>
                </c:pt>
                <c:pt idx="101">
                  <c:v>45002</c:v>
                </c:pt>
                <c:pt idx="102">
                  <c:v>45005</c:v>
                </c:pt>
                <c:pt idx="103">
                  <c:v>45006</c:v>
                </c:pt>
                <c:pt idx="104">
                  <c:v>45007</c:v>
                </c:pt>
                <c:pt idx="105">
                  <c:v>45008</c:v>
                </c:pt>
                <c:pt idx="106">
                  <c:v>45009</c:v>
                </c:pt>
                <c:pt idx="107">
                  <c:v>45012</c:v>
                </c:pt>
                <c:pt idx="108">
                  <c:v>45013</c:v>
                </c:pt>
                <c:pt idx="109">
                  <c:v>45014</c:v>
                </c:pt>
                <c:pt idx="110">
                  <c:v>45015</c:v>
                </c:pt>
                <c:pt idx="111">
                  <c:v>45016</c:v>
                </c:pt>
                <c:pt idx="112">
                  <c:v>45019</c:v>
                </c:pt>
                <c:pt idx="113">
                  <c:v>45020</c:v>
                </c:pt>
                <c:pt idx="114">
                  <c:v>45021</c:v>
                </c:pt>
                <c:pt idx="115">
                  <c:v>45022</c:v>
                </c:pt>
                <c:pt idx="116">
                  <c:v>45027</c:v>
                </c:pt>
                <c:pt idx="117">
                  <c:v>45028</c:v>
                </c:pt>
                <c:pt idx="118">
                  <c:v>45029</c:v>
                </c:pt>
                <c:pt idx="119">
                  <c:v>45030</c:v>
                </c:pt>
                <c:pt idx="120">
                  <c:v>45033</c:v>
                </c:pt>
                <c:pt idx="121">
                  <c:v>45034</c:v>
                </c:pt>
                <c:pt idx="122">
                  <c:v>45035</c:v>
                </c:pt>
                <c:pt idx="123">
                  <c:v>45036</c:v>
                </c:pt>
                <c:pt idx="124">
                  <c:v>45037</c:v>
                </c:pt>
                <c:pt idx="125">
                  <c:v>45040</c:v>
                </c:pt>
                <c:pt idx="126">
                  <c:v>45041</c:v>
                </c:pt>
                <c:pt idx="127">
                  <c:v>45042</c:v>
                </c:pt>
                <c:pt idx="128">
                  <c:v>45043</c:v>
                </c:pt>
                <c:pt idx="129">
                  <c:v>45044</c:v>
                </c:pt>
                <c:pt idx="130">
                  <c:v>45048</c:v>
                </c:pt>
                <c:pt idx="131">
                  <c:v>45049</c:v>
                </c:pt>
                <c:pt idx="132">
                  <c:v>45050</c:v>
                </c:pt>
                <c:pt idx="133">
                  <c:v>45051</c:v>
                </c:pt>
                <c:pt idx="134">
                  <c:v>45054</c:v>
                </c:pt>
                <c:pt idx="135">
                  <c:v>45055</c:v>
                </c:pt>
                <c:pt idx="136">
                  <c:v>45056</c:v>
                </c:pt>
                <c:pt idx="137">
                  <c:v>45057</c:v>
                </c:pt>
                <c:pt idx="138">
                  <c:v>45058</c:v>
                </c:pt>
                <c:pt idx="139">
                  <c:v>45061</c:v>
                </c:pt>
                <c:pt idx="140">
                  <c:v>45062</c:v>
                </c:pt>
                <c:pt idx="141">
                  <c:v>45063</c:v>
                </c:pt>
                <c:pt idx="142">
                  <c:v>45065</c:v>
                </c:pt>
                <c:pt idx="143">
                  <c:v>45068</c:v>
                </c:pt>
                <c:pt idx="144">
                  <c:v>45069</c:v>
                </c:pt>
                <c:pt idx="145">
                  <c:v>45070</c:v>
                </c:pt>
                <c:pt idx="146">
                  <c:v>45071</c:v>
                </c:pt>
                <c:pt idx="147">
                  <c:v>45072</c:v>
                </c:pt>
                <c:pt idx="148">
                  <c:v>45075</c:v>
                </c:pt>
                <c:pt idx="149">
                  <c:v>45076</c:v>
                </c:pt>
                <c:pt idx="150">
                  <c:v>45077</c:v>
                </c:pt>
                <c:pt idx="151">
                  <c:v>45078</c:v>
                </c:pt>
                <c:pt idx="152">
                  <c:v>45079</c:v>
                </c:pt>
                <c:pt idx="153">
                  <c:v>45082</c:v>
                </c:pt>
                <c:pt idx="154">
                  <c:v>45083</c:v>
                </c:pt>
                <c:pt idx="155">
                  <c:v>45084</c:v>
                </c:pt>
                <c:pt idx="156">
                  <c:v>45085</c:v>
                </c:pt>
                <c:pt idx="157">
                  <c:v>45086</c:v>
                </c:pt>
                <c:pt idx="158">
                  <c:v>45089</c:v>
                </c:pt>
                <c:pt idx="159">
                  <c:v>45090</c:v>
                </c:pt>
                <c:pt idx="160">
                  <c:v>45091</c:v>
                </c:pt>
                <c:pt idx="161">
                  <c:v>45092</c:v>
                </c:pt>
                <c:pt idx="162">
                  <c:v>45093</c:v>
                </c:pt>
                <c:pt idx="163">
                  <c:v>45096</c:v>
                </c:pt>
                <c:pt idx="164">
                  <c:v>45097</c:v>
                </c:pt>
                <c:pt idx="165">
                  <c:v>45098</c:v>
                </c:pt>
                <c:pt idx="166">
                  <c:v>45099</c:v>
                </c:pt>
                <c:pt idx="167">
                  <c:v>45103</c:v>
                </c:pt>
                <c:pt idx="168">
                  <c:v>45104</c:v>
                </c:pt>
                <c:pt idx="169">
                  <c:v>45105</c:v>
                </c:pt>
                <c:pt idx="170">
                  <c:v>45106</c:v>
                </c:pt>
                <c:pt idx="171">
                  <c:v>45107</c:v>
                </c:pt>
                <c:pt idx="172">
                  <c:v>45110</c:v>
                </c:pt>
                <c:pt idx="173">
                  <c:v>45111</c:v>
                </c:pt>
                <c:pt idx="174">
                  <c:v>45112</c:v>
                </c:pt>
                <c:pt idx="175">
                  <c:v>45113</c:v>
                </c:pt>
                <c:pt idx="176">
                  <c:v>45114</c:v>
                </c:pt>
                <c:pt idx="177">
                  <c:v>45117</c:v>
                </c:pt>
                <c:pt idx="178">
                  <c:v>45118</c:v>
                </c:pt>
                <c:pt idx="179">
                  <c:v>45119</c:v>
                </c:pt>
                <c:pt idx="180">
                  <c:v>45120</c:v>
                </c:pt>
                <c:pt idx="181">
                  <c:v>45121</c:v>
                </c:pt>
                <c:pt idx="182">
                  <c:v>45124</c:v>
                </c:pt>
                <c:pt idx="183">
                  <c:v>45125</c:v>
                </c:pt>
                <c:pt idx="184">
                  <c:v>45126</c:v>
                </c:pt>
                <c:pt idx="185">
                  <c:v>45127</c:v>
                </c:pt>
                <c:pt idx="186">
                  <c:v>45128</c:v>
                </c:pt>
                <c:pt idx="187">
                  <c:v>45131</c:v>
                </c:pt>
                <c:pt idx="188">
                  <c:v>45132</c:v>
                </c:pt>
                <c:pt idx="189">
                  <c:v>45133</c:v>
                </c:pt>
                <c:pt idx="190">
                  <c:v>45134</c:v>
                </c:pt>
                <c:pt idx="191">
                  <c:v>45135</c:v>
                </c:pt>
                <c:pt idx="192">
                  <c:v>45138</c:v>
                </c:pt>
                <c:pt idx="193">
                  <c:v>45139</c:v>
                </c:pt>
                <c:pt idx="194">
                  <c:v>45140</c:v>
                </c:pt>
                <c:pt idx="195">
                  <c:v>45141</c:v>
                </c:pt>
                <c:pt idx="196">
                  <c:v>45142</c:v>
                </c:pt>
                <c:pt idx="197">
                  <c:v>45145</c:v>
                </c:pt>
                <c:pt idx="198">
                  <c:v>45146</c:v>
                </c:pt>
                <c:pt idx="199">
                  <c:v>45147</c:v>
                </c:pt>
                <c:pt idx="200">
                  <c:v>45148</c:v>
                </c:pt>
                <c:pt idx="201">
                  <c:v>45149</c:v>
                </c:pt>
                <c:pt idx="202">
                  <c:v>45152</c:v>
                </c:pt>
                <c:pt idx="203">
                  <c:v>45153</c:v>
                </c:pt>
                <c:pt idx="204">
                  <c:v>45154</c:v>
                </c:pt>
                <c:pt idx="205">
                  <c:v>45155</c:v>
                </c:pt>
                <c:pt idx="206">
                  <c:v>45156</c:v>
                </c:pt>
                <c:pt idx="207">
                  <c:v>45159</c:v>
                </c:pt>
                <c:pt idx="208">
                  <c:v>45160</c:v>
                </c:pt>
                <c:pt idx="209">
                  <c:v>45161</c:v>
                </c:pt>
                <c:pt idx="210">
                  <c:v>45162</c:v>
                </c:pt>
                <c:pt idx="211">
                  <c:v>45163</c:v>
                </c:pt>
                <c:pt idx="212">
                  <c:v>45166</c:v>
                </c:pt>
                <c:pt idx="213">
                  <c:v>45167</c:v>
                </c:pt>
                <c:pt idx="214">
                  <c:v>45168</c:v>
                </c:pt>
                <c:pt idx="215">
                  <c:v>45169</c:v>
                </c:pt>
                <c:pt idx="216">
                  <c:v>45170</c:v>
                </c:pt>
                <c:pt idx="217">
                  <c:v>45173</c:v>
                </c:pt>
                <c:pt idx="218">
                  <c:v>45174</c:v>
                </c:pt>
                <c:pt idx="219">
                  <c:v>45175</c:v>
                </c:pt>
                <c:pt idx="220">
                  <c:v>45176</c:v>
                </c:pt>
                <c:pt idx="221">
                  <c:v>45177</c:v>
                </c:pt>
                <c:pt idx="222">
                  <c:v>45180</c:v>
                </c:pt>
                <c:pt idx="223">
                  <c:v>45181</c:v>
                </c:pt>
                <c:pt idx="224">
                  <c:v>45182</c:v>
                </c:pt>
                <c:pt idx="225">
                  <c:v>45183</c:v>
                </c:pt>
                <c:pt idx="226">
                  <c:v>45184</c:v>
                </c:pt>
                <c:pt idx="227">
                  <c:v>45187</c:v>
                </c:pt>
                <c:pt idx="228">
                  <c:v>45188</c:v>
                </c:pt>
                <c:pt idx="229">
                  <c:v>45189</c:v>
                </c:pt>
                <c:pt idx="230">
                  <c:v>45190</c:v>
                </c:pt>
                <c:pt idx="231">
                  <c:v>45191</c:v>
                </c:pt>
                <c:pt idx="232">
                  <c:v>45194</c:v>
                </c:pt>
                <c:pt idx="233">
                  <c:v>45195</c:v>
                </c:pt>
                <c:pt idx="234">
                  <c:v>45196</c:v>
                </c:pt>
                <c:pt idx="235">
                  <c:v>45197</c:v>
                </c:pt>
                <c:pt idx="236">
                  <c:v>45198</c:v>
                </c:pt>
                <c:pt idx="237">
                  <c:v>45201</c:v>
                </c:pt>
                <c:pt idx="238">
                  <c:v>45202</c:v>
                </c:pt>
                <c:pt idx="239">
                  <c:v>45203</c:v>
                </c:pt>
                <c:pt idx="240">
                  <c:v>45204</c:v>
                </c:pt>
                <c:pt idx="241">
                  <c:v>45205</c:v>
                </c:pt>
                <c:pt idx="242">
                  <c:v>45208</c:v>
                </c:pt>
                <c:pt idx="243">
                  <c:v>45209</c:v>
                </c:pt>
                <c:pt idx="244">
                  <c:v>45210</c:v>
                </c:pt>
                <c:pt idx="245">
                  <c:v>45211</c:v>
                </c:pt>
                <c:pt idx="246">
                  <c:v>45212</c:v>
                </c:pt>
                <c:pt idx="247">
                  <c:v>45215</c:v>
                </c:pt>
                <c:pt idx="248">
                  <c:v>45216</c:v>
                </c:pt>
                <c:pt idx="249">
                  <c:v>45217</c:v>
                </c:pt>
                <c:pt idx="250">
                  <c:v>45218</c:v>
                </c:pt>
                <c:pt idx="251">
                  <c:v>45219</c:v>
                </c:pt>
                <c:pt idx="252">
                  <c:v>45222</c:v>
                </c:pt>
                <c:pt idx="253">
                  <c:v>45223</c:v>
                </c:pt>
                <c:pt idx="254">
                  <c:v>45224</c:v>
                </c:pt>
                <c:pt idx="255">
                  <c:v>45225</c:v>
                </c:pt>
                <c:pt idx="256">
                  <c:v>45226</c:v>
                </c:pt>
                <c:pt idx="257">
                  <c:v>45229</c:v>
                </c:pt>
                <c:pt idx="258">
                  <c:v>45230</c:v>
                </c:pt>
                <c:pt idx="259">
                  <c:v>45231</c:v>
                </c:pt>
                <c:pt idx="260">
                  <c:v>45232</c:v>
                </c:pt>
                <c:pt idx="261">
                  <c:v>45233</c:v>
                </c:pt>
                <c:pt idx="262">
                  <c:v>45236</c:v>
                </c:pt>
                <c:pt idx="263">
                  <c:v>45237</c:v>
                </c:pt>
                <c:pt idx="264">
                  <c:v>45238</c:v>
                </c:pt>
                <c:pt idx="265">
                  <c:v>45239</c:v>
                </c:pt>
                <c:pt idx="266">
                  <c:v>45240</c:v>
                </c:pt>
                <c:pt idx="267">
                  <c:v>45243</c:v>
                </c:pt>
                <c:pt idx="268">
                  <c:v>45244</c:v>
                </c:pt>
                <c:pt idx="269">
                  <c:v>45245</c:v>
                </c:pt>
                <c:pt idx="270">
                  <c:v>45246</c:v>
                </c:pt>
                <c:pt idx="271">
                  <c:v>45247</c:v>
                </c:pt>
                <c:pt idx="272">
                  <c:v>45250</c:v>
                </c:pt>
                <c:pt idx="273">
                  <c:v>45251</c:v>
                </c:pt>
                <c:pt idx="274">
                  <c:v>45252</c:v>
                </c:pt>
                <c:pt idx="275">
                  <c:v>45253</c:v>
                </c:pt>
                <c:pt idx="276">
                  <c:v>45254</c:v>
                </c:pt>
                <c:pt idx="277">
                  <c:v>45257</c:v>
                </c:pt>
                <c:pt idx="278">
                  <c:v>45258</c:v>
                </c:pt>
                <c:pt idx="279">
                  <c:v>45259</c:v>
                </c:pt>
                <c:pt idx="280">
                  <c:v>45260</c:v>
                </c:pt>
                <c:pt idx="281">
                  <c:v>45261</c:v>
                </c:pt>
                <c:pt idx="282">
                  <c:v>45264</c:v>
                </c:pt>
                <c:pt idx="283">
                  <c:v>45265</c:v>
                </c:pt>
                <c:pt idx="284">
                  <c:v>45267</c:v>
                </c:pt>
                <c:pt idx="285">
                  <c:v>45268</c:v>
                </c:pt>
                <c:pt idx="286">
                  <c:v>45271</c:v>
                </c:pt>
                <c:pt idx="287">
                  <c:v>45272</c:v>
                </c:pt>
                <c:pt idx="288">
                  <c:v>45273</c:v>
                </c:pt>
                <c:pt idx="289">
                  <c:v>45274</c:v>
                </c:pt>
                <c:pt idx="290">
                  <c:v>45275</c:v>
                </c:pt>
                <c:pt idx="291">
                  <c:v>45278</c:v>
                </c:pt>
                <c:pt idx="292">
                  <c:v>45279</c:v>
                </c:pt>
                <c:pt idx="293">
                  <c:v>45280</c:v>
                </c:pt>
                <c:pt idx="294">
                  <c:v>45281</c:v>
                </c:pt>
                <c:pt idx="295">
                  <c:v>45282</c:v>
                </c:pt>
                <c:pt idx="296">
                  <c:v>45287</c:v>
                </c:pt>
                <c:pt idx="297">
                  <c:v>45288</c:v>
                </c:pt>
                <c:pt idx="298">
                  <c:v>45289</c:v>
                </c:pt>
                <c:pt idx="299">
                  <c:v>45293</c:v>
                </c:pt>
                <c:pt idx="300">
                  <c:v>45294</c:v>
                </c:pt>
                <c:pt idx="301">
                  <c:v>45295</c:v>
                </c:pt>
                <c:pt idx="302">
                  <c:v>45296</c:v>
                </c:pt>
                <c:pt idx="303">
                  <c:v>45299</c:v>
                </c:pt>
                <c:pt idx="304">
                  <c:v>45300</c:v>
                </c:pt>
                <c:pt idx="305">
                  <c:v>45301</c:v>
                </c:pt>
                <c:pt idx="306">
                  <c:v>45302</c:v>
                </c:pt>
                <c:pt idx="307">
                  <c:v>45303</c:v>
                </c:pt>
                <c:pt idx="308">
                  <c:v>45306</c:v>
                </c:pt>
                <c:pt idx="309">
                  <c:v>45307</c:v>
                </c:pt>
                <c:pt idx="310">
                  <c:v>45308</c:v>
                </c:pt>
                <c:pt idx="311">
                  <c:v>45309</c:v>
                </c:pt>
                <c:pt idx="312">
                  <c:v>45310</c:v>
                </c:pt>
                <c:pt idx="313">
                  <c:v>45313</c:v>
                </c:pt>
                <c:pt idx="314">
                  <c:v>45314</c:v>
                </c:pt>
                <c:pt idx="315">
                  <c:v>45315</c:v>
                </c:pt>
                <c:pt idx="316">
                  <c:v>45316</c:v>
                </c:pt>
                <c:pt idx="317">
                  <c:v>45317</c:v>
                </c:pt>
                <c:pt idx="318">
                  <c:v>45320</c:v>
                </c:pt>
                <c:pt idx="319">
                  <c:v>45321</c:v>
                </c:pt>
                <c:pt idx="320">
                  <c:v>45322</c:v>
                </c:pt>
                <c:pt idx="321">
                  <c:v>45323</c:v>
                </c:pt>
                <c:pt idx="322">
                  <c:v>45324</c:v>
                </c:pt>
                <c:pt idx="323">
                  <c:v>45327</c:v>
                </c:pt>
                <c:pt idx="324">
                  <c:v>45328</c:v>
                </c:pt>
                <c:pt idx="325">
                  <c:v>45329</c:v>
                </c:pt>
                <c:pt idx="326">
                  <c:v>45330</c:v>
                </c:pt>
                <c:pt idx="327">
                  <c:v>45331</c:v>
                </c:pt>
                <c:pt idx="328">
                  <c:v>45334</c:v>
                </c:pt>
                <c:pt idx="329">
                  <c:v>45335</c:v>
                </c:pt>
                <c:pt idx="330">
                  <c:v>45336</c:v>
                </c:pt>
                <c:pt idx="331">
                  <c:v>45337</c:v>
                </c:pt>
                <c:pt idx="332">
                  <c:v>45338</c:v>
                </c:pt>
                <c:pt idx="333">
                  <c:v>45341</c:v>
                </c:pt>
                <c:pt idx="334">
                  <c:v>45342</c:v>
                </c:pt>
                <c:pt idx="335">
                  <c:v>45343</c:v>
                </c:pt>
                <c:pt idx="336">
                  <c:v>45344</c:v>
                </c:pt>
                <c:pt idx="337">
                  <c:v>45345</c:v>
                </c:pt>
                <c:pt idx="338">
                  <c:v>45348</c:v>
                </c:pt>
                <c:pt idx="339">
                  <c:v>45349</c:v>
                </c:pt>
                <c:pt idx="340">
                  <c:v>45350</c:v>
                </c:pt>
                <c:pt idx="341">
                  <c:v>45351</c:v>
                </c:pt>
                <c:pt idx="342">
                  <c:v>45352</c:v>
                </c:pt>
                <c:pt idx="343">
                  <c:v>45355</c:v>
                </c:pt>
                <c:pt idx="344">
                  <c:v>45356</c:v>
                </c:pt>
                <c:pt idx="345">
                  <c:v>45357</c:v>
                </c:pt>
                <c:pt idx="346">
                  <c:v>45358</c:v>
                </c:pt>
                <c:pt idx="347">
                  <c:v>45359</c:v>
                </c:pt>
                <c:pt idx="348">
                  <c:v>45362</c:v>
                </c:pt>
                <c:pt idx="349">
                  <c:v>45363</c:v>
                </c:pt>
                <c:pt idx="350">
                  <c:v>45364</c:v>
                </c:pt>
                <c:pt idx="351">
                  <c:v>45365</c:v>
                </c:pt>
                <c:pt idx="352">
                  <c:v>45366</c:v>
                </c:pt>
                <c:pt idx="353">
                  <c:v>45369</c:v>
                </c:pt>
                <c:pt idx="354">
                  <c:v>45370</c:v>
                </c:pt>
                <c:pt idx="355">
                  <c:v>45371</c:v>
                </c:pt>
                <c:pt idx="356">
                  <c:v>45372</c:v>
                </c:pt>
                <c:pt idx="357">
                  <c:v>45373</c:v>
                </c:pt>
                <c:pt idx="358">
                  <c:v>45376</c:v>
                </c:pt>
                <c:pt idx="359">
                  <c:v>45377</c:v>
                </c:pt>
                <c:pt idx="360">
                  <c:v>45378</c:v>
                </c:pt>
                <c:pt idx="361">
                  <c:v>45379</c:v>
                </c:pt>
                <c:pt idx="362">
                  <c:v>45384</c:v>
                </c:pt>
                <c:pt idx="363">
                  <c:v>45385</c:v>
                </c:pt>
                <c:pt idx="364">
                  <c:v>45386</c:v>
                </c:pt>
                <c:pt idx="365">
                  <c:v>45387</c:v>
                </c:pt>
                <c:pt idx="366">
                  <c:v>45390</c:v>
                </c:pt>
                <c:pt idx="367">
                  <c:v>45391</c:v>
                </c:pt>
                <c:pt idx="368">
                  <c:v>45392</c:v>
                </c:pt>
                <c:pt idx="369">
                  <c:v>45393</c:v>
                </c:pt>
                <c:pt idx="370">
                  <c:v>45394</c:v>
                </c:pt>
                <c:pt idx="371">
                  <c:v>45397</c:v>
                </c:pt>
                <c:pt idx="372">
                  <c:v>45398</c:v>
                </c:pt>
                <c:pt idx="373">
                  <c:v>45399</c:v>
                </c:pt>
                <c:pt idx="374">
                  <c:v>45400</c:v>
                </c:pt>
                <c:pt idx="375">
                  <c:v>45401</c:v>
                </c:pt>
                <c:pt idx="376">
                  <c:v>45404</c:v>
                </c:pt>
                <c:pt idx="377">
                  <c:v>45405</c:v>
                </c:pt>
                <c:pt idx="378">
                  <c:v>45406</c:v>
                </c:pt>
                <c:pt idx="379">
                  <c:v>45407</c:v>
                </c:pt>
                <c:pt idx="380">
                  <c:v>45408</c:v>
                </c:pt>
                <c:pt idx="381">
                  <c:v>45411</c:v>
                </c:pt>
                <c:pt idx="382">
                  <c:v>45412</c:v>
                </c:pt>
                <c:pt idx="383">
                  <c:v>45414</c:v>
                </c:pt>
                <c:pt idx="384">
                  <c:v>45415</c:v>
                </c:pt>
                <c:pt idx="385">
                  <c:v>45418</c:v>
                </c:pt>
                <c:pt idx="386">
                  <c:v>45419</c:v>
                </c:pt>
                <c:pt idx="387">
                  <c:v>45420</c:v>
                </c:pt>
                <c:pt idx="388">
                  <c:v>45422</c:v>
                </c:pt>
                <c:pt idx="389">
                  <c:v>45425</c:v>
                </c:pt>
                <c:pt idx="390">
                  <c:v>45426</c:v>
                </c:pt>
                <c:pt idx="391">
                  <c:v>45427</c:v>
                </c:pt>
                <c:pt idx="392">
                  <c:v>45428</c:v>
                </c:pt>
                <c:pt idx="393">
                  <c:v>45429</c:v>
                </c:pt>
                <c:pt idx="394">
                  <c:v>45432</c:v>
                </c:pt>
                <c:pt idx="395">
                  <c:v>45433</c:v>
                </c:pt>
                <c:pt idx="396">
                  <c:v>45434</c:v>
                </c:pt>
                <c:pt idx="397">
                  <c:v>45435</c:v>
                </c:pt>
                <c:pt idx="398">
                  <c:v>45436</c:v>
                </c:pt>
                <c:pt idx="399">
                  <c:v>45439</c:v>
                </c:pt>
                <c:pt idx="400">
                  <c:v>45440</c:v>
                </c:pt>
                <c:pt idx="401">
                  <c:v>45441</c:v>
                </c:pt>
                <c:pt idx="402">
                  <c:v>45442</c:v>
                </c:pt>
                <c:pt idx="403">
                  <c:v>45443</c:v>
                </c:pt>
                <c:pt idx="404">
                  <c:v>45446</c:v>
                </c:pt>
                <c:pt idx="405">
                  <c:v>45447</c:v>
                </c:pt>
                <c:pt idx="406">
                  <c:v>45448</c:v>
                </c:pt>
                <c:pt idx="407">
                  <c:v>45449</c:v>
                </c:pt>
                <c:pt idx="408">
                  <c:v>45450</c:v>
                </c:pt>
                <c:pt idx="409">
                  <c:v>45453</c:v>
                </c:pt>
                <c:pt idx="410">
                  <c:v>45454</c:v>
                </c:pt>
                <c:pt idx="411">
                  <c:v>45455</c:v>
                </c:pt>
                <c:pt idx="412">
                  <c:v>45456</c:v>
                </c:pt>
                <c:pt idx="413">
                  <c:v>45457</c:v>
                </c:pt>
                <c:pt idx="414">
                  <c:v>45460</c:v>
                </c:pt>
                <c:pt idx="415">
                  <c:v>45461</c:v>
                </c:pt>
                <c:pt idx="416">
                  <c:v>45462</c:v>
                </c:pt>
                <c:pt idx="417">
                  <c:v>45463</c:v>
                </c:pt>
                <c:pt idx="418">
                  <c:v>45467</c:v>
                </c:pt>
                <c:pt idx="419">
                  <c:v>45468</c:v>
                </c:pt>
                <c:pt idx="420">
                  <c:v>45469</c:v>
                </c:pt>
                <c:pt idx="421">
                  <c:v>45470</c:v>
                </c:pt>
                <c:pt idx="422">
                  <c:v>45471</c:v>
                </c:pt>
                <c:pt idx="423">
                  <c:v>45474</c:v>
                </c:pt>
                <c:pt idx="424">
                  <c:v>45475</c:v>
                </c:pt>
                <c:pt idx="425">
                  <c:v>45476</c:v>
                </c:pt>
                <c:pt idx="426">
                  <c:v>45477</c:v>
                </c:pt>
                <c:pt idx="427">
                  <c:v>45478</c:v>
                </c:pt>
                <c:pt idx="428">
                  <c:v>45481</c:v>
                </c:pt>
                <c:pt idx="429">
                  <c:v>45482</c:v>
                </c:pt>
                <c:pt idx="430">
                  <c:v>45483</c:v>
                </c:pt>
                <c:pt idx="431">
                  <c:v>45484</c:v>
                </c:pt>
                <c:pt idx="432">
                  <c:v>45485</c:v>
                </c:pt>
                <c:pt idx="433">
                  <c:v>45488</c:v>
                </c:pt>
                <c:pt idx="434">
                  <c:v>45489</c:v>
                </c:pt>
                <c:pt idx="435">
                  <c:v>45490</c:v>
                </c:pt>
                <c:pt idx="436">
                  <c:v>45491</c:v>
                </c:pt>
                <c:pt idx="437">
                  <c:v>45492</c:v>
                </c:pt>
                <c:pt idx="438">
                  <c:v>45495</c:v>
                </c:pt>
                <c:pt idx="439">
                  <c:v>45496</c:v>
                </c:pt>
                <c:pt idx="440">
                  <c:v>45497</c:v>
                </c:pt>
                <c:pt idx="441">
                  <c:v>45498</c:v>
                </c:pt>
                <c:pt idx="442">
                  <c:v>45499</c:v>
                </c:pt>
                <c:pt idx="443">
                  <c:v>45502</c:v>
                </c:pt>
                <c:pt idx="444">
                  <c:v>45503</c:v>
                </c:pt>
                <c:pt idx="445">
                  <c:v>45504</c:v>
                </c:pt>
                <c:pt idx="446">
                  <c:v>45505</c:v>
                </c:pt>
                <c:pt idx="447">
                  <c:v>45506</c:v>
                </c:pt>
                <c:pt idx="448">
                  <c:v>45509</c:v>
                </c:pt>
                <c:pt idx="449">
                  <c:v>45510</c:v>
                </c:pt>
                <c:pt idx="450">
                  <c:v>45511</c:v>
                </c:pt>
                <c:pt idx="451">
                  <c:v>45512</c:v>
                </c:pt>
                <c:pt idx="452">
                  <c:v>45513</c:v>
                </c:pt>
                <c:pt idx="453">
                  <c:v>45516</c:v>
                </c:pt>
                <c:pt idx="454">
                  <c:v>45517</c:v>
                </c:pt>
                <c:pt idx="455">
                  <c:v>45518</c:v>
                </c:pt>
                <c:pt idx="456">
                  <c:v>45519</c:v>
                </c:pt>
                <c:pt idx="457">
                  <c:v>45520</c:v>
                </c:pt>
                <c:pt idx="458">
                  <c:v>45523</c:v>
                </c:pt>
                <c:pt idx="459">
                  <c:v>45524</c:v>
                </c:pt>
                <c:pt idx="460">
                  <c:v>45525</c:v>
                </c:pt>
                <c:pt idx="461">
                  <c:v>45526</c:v>
                </c:pt>
                <c:pt idx="462">
                  <c:v>45527</c:v>
                </c:pt>
                <c:pt idx="463">
                  <c:v>45530</c:v>
                </c:pt>
                <c:pt idx="464">
                  <c:v>45531</c:v>
                </c:pt>
                <c:pt idx="465">
                  <c:v>45532</c:v>
                </c:pt>
                <c:pt idx="466">
                  <c:v>45533</c:v>
                </c:pt>
                <c:pt idx="467">
                  <c:v>45534</c:v>
                </c:pt>
                <c:pt idx="468">
                  <c:v>45537</c:v>
                </c:pt>
                <c:pt idx="469">
                  <c:v>45538</c:v>
                </c:pt>
                <c:pt idx="470">
                  <c:v>45539</c:v>
                </c:pt>
                <c:pt idx="471">
                  <c:v>45540</c:v>
                </c:pt>
                <c:pt idx="472">
                  <c:v>45541</c:v>
                </c:pt>
                <c:pt idx="473">
                  <c:v>45544</c:v>
                </c:pt>
                <c:pt idx="474">
                  <c:v>45545</c:v>
                </c:pt>
                <c:pt idx="475">
                  <c:v>45546</c:v>
                </c:pt>
                <c:pt idx="476">
                  <c:v>45547</c:v>
                </c:pt>
                <c:pt idx="477">
                  <c:v>45548</c:v>
                </c:pt>
                <c:pt idx="478">
                  <c:v>45551</c:v>
                </c:pt>
                <c:pt idx="479">
                  <c:v>45552</c:v>
                </c:pt>
                <c:pt idx="480">
                  <c:v>45553</c:v>
                </c:pt>
                <c:pt idx="481">
                  <c:v>45554</c:v>
                </c:pt>
                <c:pt idx="482">
                  <c:v>45555</c:v>
                </c:pt>
                <c:pt idx="483">
                  <c:v>45558</c:v>
                </c:pt>
                <c:pt idx="484">
                  <c:v>45559</c:v>
                </c:pt>
                <c:pt idx="485">
                  <c:v>45560</c:v>
                </c:pt>
                <c:pt idx="486">
                  <c:v>45561</c:v>
                </c:pt>
                <c:pt idx="487">
                  <c:v>45562</c:v>
                </c:pt>
                <c:pt idx="488">
                  <c:v>45565</c:v>
                </c:pt>
                <c:pt idx="489">
                  <c:v>45566</c:v>
                </c:pt>
                <c:pt idx="490">
                  <c:v>45567</c:v>
                </c:pt>
                <c:pt idx="491">
                  <c:v>45568</c:v>
                </c:pt>
                <c:pt idx="492">
                  <c:v>45569</c:v>
                </c:pt>
                <c:pt idx="493">
                  <c:v>45572</c:v>
                </c:pt>
                <c:pt idx="494">
                  <c:v>45573</c:v>
                </c:pt>
                <c:pt idx="495">
                  <c:v>45574</c:v>
                </c:pt>
                <c:pt idx="496">
                  <c:v>45575</c:v>
                </c:pt>
                <c:pt idx="497">
                  <c:v>45576</c:v>
                </c:pt>
                <c:pt idx="498">
                  <c:v>45579</c:v>
                </c:pt>
                <c:pt idx="499">
                  <c:v>45580</c:v>
                </c:pt>
                <c:pt idx="500">
                  <c:v>45581</c:v>
                </c:pt>
                <c:pt idx="501">
                  <c:v>45582</c:v>
                </c:pt>
                <c:pt idx="502">
                  <c:v>45583</c:v>
                </c:pt>
                <c:pt idx="503">
                  <c:v>45586</c:v>
                </c:pt>
                <c:pt idx="504">
                  <c:v>45587</c:v>
                </c:pt>
                <c:pt idx="505">
                  <c:v>45588</c:v>
                </c:pt>
                <c:pt idx="506">
                  <c:v>45589</c:v>
                </c:pt>
                <c:pt idx="507">
                  <c:v>45590</c:v>
                </c:pt>
                <c:pt idx="508">
                  <c:v>45593</c:v>
                </c:pt>
                <c:pt idx="509">
                  <c:v>45594</c:v>
                </c:pt>
                <c:pt idx="510">
                  <c:v>45595</c:v>
                </c:pt>
                <c:pt idx="511">
                  <c:v>45596</c:v>
                </c:pt>
                <c:pt idx="512">
                  <c:v>45597</c:v>
                </c:pt>
                <c:pt idx="513">
                  <c:v>45600</c:v>
                </c:pt>
                <c:pt idx="514">
                  <c:v>45601</c:v>
                </c:pt>
                <c:pt idx="515">
                  <c:v>45602</c:v>
                </c:pt>
                <c:pt idx="516">
                  <c:v>45603</c:v>
                </c:pt>
                <c:pt idx="517">
                  <c:v>45604</c:v>
                </c:pt>
                <c:pt idx="518">
                  <c:v>45607</c:v>
                </c:pt>
                <c:pt idx="519">
                  <c:v>45608</c:v>
                </c:pt>
                <c:pt idx="520">
                  <c:v>45609</c:v>
                </c:pt>
                <c:pt idx="521">
                  <c:v>45610</c:v>
                </c:pt>
                <c:pt idx="522">
                  <c:v>45611</c:v>
                </c:pt>
                <c:pt idx="523">
                  <c:v>45614</c:v>
                </c:pt>
                <c:pt idx="524">
                  <c:v>45615</c:v>
                </c:pt>
                <c:pt idx="525">
                  <c:v>45616</c:v>
                </c:pt>
                <c:pt idx="526">
                  <c:v>45617</c:v>
                </c:pt>
                <c:pt idx="527">
                  <c:v>45618</c:v>
                </c:pt>
                <c:pt idx="528">
                  <c:v>45621</c:v>
                </c:pt>
                <c:pt idx="529">
                  <c:v>45622</c:v>
                </c:pt>
                <c:pt idx="530">
                  <c:v>45623</c:v>
                </c:pt>
                <c:pt idx="531">
                  <c:v>45624</c:v>
                </c:pt>
                <c:pt idx="532">
                  <c:v>45625</c:v>
                </c:pt>
                <c:pt idx="533">
                  <c:v>45628</c:v>
                </c:pt>
                <c:pt idx="534">
                  <c:v>45629</c:v>
                </c:pt>
                <c:pt idx="535">
                  <c:v>45630</c:v>
                </c:pt>
                <c:pt idx="536">
                  <c:v>45631</c:v>
                </c:pt>
                <c:pt idx="537">
                  <c:v>45635</c:v>
                </c:pt>
                <c:pt idx="538">
                  <c:v>45636</c:v>
                </c:pt>
                <c:pt idx="539">
                  <c:v>45637</c:v>
                </c:pt>
                <c:pt idx="540">
                  <c:v>45638</c:v>
                </c:pt>
                <c:pt idx="541">
                  <c:v>45639</c:v>
                </c:pt>
                <c:pt idx="542">
                  <c:v>45642</c:v>
                </c:pt>
                <c:pt idx="543">
                  <c:v>45643</c:v>
                </c:pt>
                <c:pt idx="544">
                  <c:v>45644</c:v>
                </c:pt>
                <c:pt idx="545">
                  <c:v>45645</c:v>
                </c:pt>
                <c:pt idx="546">
                  <c:v>45646</c:v>
                </c:pt>
                <c:pt idx="547">
                  <c:v>45649</c:v>
                </c:pt>
                <c:pt idx="548">
                  <c:v>45653</c:v>
                </c:pt>
                <c:pt idx="549">
                  <c:v>45656</c:v>
                </c:pt>
                <c:pt idx="550">
                  <c:v>45659</c:v>
                </c:pt>
                <c:pt idx="551">
                  <c:v>45660</c:v>
                </c:pt>
                <c:pt idx="552">
                  <c:v>45664</c:v>
                </c:pt>
                <c:pt idx="553">
                  <c:v>45665</c:v>
                </c:pt>
                <c:pt idx="554">
                  <c:v>45666</c:v>
                </c:pt>
                <c:pt idx="555">
                  <c:v>45667</c:v>
                </c:pt>
                <c:pt idx="556">
                  <c:v>45670</c:v>
                </c:pt>
                <c:pt idx="557">
                  <c:v>45671</c:v>
                </c:pt>
                <c:pt idx="558">
                  <c:v>45672</c:v>
                </c:pt>
                <c:pt idx="559">
                  <c:v>45673</c:v>
                </c:pt>
                <c:pt idx="560">
                  <c:v>45674</c:v>
                </c:pt>
                <c:pt idx="561">
                  <c:v>45677</c:v>
                </c:pt>
                <c:pt idx="562">
                  <c:v>45678</c:v>
                </c:pt>
                <c:pt idx="563">
                  <c:v>45679</c:v>
                </c:pt>
                <c:pt idx="564">
                  <c:v>45680</c:v>
                </c:pt>
                <c:pt idx="565">
                  <c:v>45681</c:v>
                </c:pt>
                <c:pt idx="566">
                  <c:v>45684</c:v>
                </c:pt>
                <c:pt idx="567">
                  <c:v>45685</c:v>
                </c:pt>
                <c:pt idx="568">
                  <c:v>45686</c:v>
                </c:pt>
                <c:pt idx="569">
                  <c:v>45687</c:v>
                </c:pt>
                <c:pt idx="570">
                  <c:v>45688</c:v>
                </c:pt>
                <c:pt idx="571">
                  <c:v>45691</c:v>
                </c:pt>
                <c:pt idx="572">
                  <c:v>45692</c:v>
                </c:pt>
                <c:pt idx="573">
                  <c:v>45693</c:v>
                </c:pt>
                <c:pt idx="574">
                  <c:v>45694</c:v>
                </c:pt>
                <c:pt idx="575">
                  <c:v>45695</c:v>
                </c:pt>
                <c:pt idx="576">
                  <c:v>45698</c:v>
                </c:pt>
                <c:pt idx="577">
                  <c:v>45699</c:v>
                </c:pt>
                <c:pt idx="578">
                  <c:v>45700</c:v>
                </c:pt>
                <c:pt idx="579">
                  <c:v>45701</c:v>
                </c:pt>
                <c:pt idx="580">
                  <c:v>45702</c:v>
                </c:pt>
                <c:pt idx="581">
                  <c:v>45705</c:v>
                </c:pt>
                <c:pt idx="582">
                  <c:v>45706</c:v>
                </c:pt>
                <c:pt idx="583">
                  <c:v>45707</c:v>
                </c:pt>
                <c:pt idx="584">
                  <c:v>45708</c:v>
                </c:pt>
                <c:pt idx="585">
                  <c:v>45709</c:v>
                </c:pt>
                <c:pt idx="586">
                  <c:v>45712</c:v>
                </c:pt>
                <c:pt idx="587">
                  <c:v>45713</c:v>
                </c:pt>
                <c:pt idx="588">
                  <c:v>45714</c:v>
                </c:pt>
                <c:pt idx="589">
                  <c:v>45715</c:v>
                </c:pt>
                <c:pt idx="590">
                  <c:v>45716</c:v>
                </c:pt>
                <c:pt idx="591">
                  <c:v>45719</c:v>
                </c:pt>
                <c:pt idx="592">
                  <c:v>45720</c:v>
                </c:pt>
                <c:pt idx="593">
                  <c:v>45721</c:v>
                </c:pt>
                <c:pt idx="594">
                  <c:v>45722</c:v>
                </c:pt>
                <c:pt idx="595">
                  <c:v>45723</c:v>
                </c:pt>
                <c:pt idx="596">
                  <c:v>45726</c:v>
                </c:pt>
                <c:pt idx="597">
                  <c:v>45727</c:v>
                </c:pt>
                <c:pt idx="598">
                  <c:v>45728</c:v>
                </c:pt>
                <c:pt idx="599">
                  <c:v>45729</c:v>
                </c:pt>
                <c:pt idx="600">
                  <c:v>45730</c:v>
                </c:pt>
                <c:pt idx="601">
                  <c:v>45733</c:v>
                </c:pt>
                <c:pt idx="602">
                  <c:v>45734</c:v>
                </c:pt>
                <c:pt idx="603">
                  <c:v>45735</c:v>
                </c:pt>
                <c:pt idx="604">
                  <c:v>45736</c:v>
                </c:pt>
                <c:pt idx="605">
                  <c:v>45737</c:v>
                </c:pt>
                <c:pt idx="606">
                  <c:v>45740</c:v>
                </c:pt>
                <c:pt idx="607">
                  <c:v>45741</c:v>
                </c:pt>
                <c:pt idx="608">
                  <c:v>45742</c:v>
                </c:pt>
                <c:pt idx="609">
                  <c:v>45743</c:v>
                </c:pt>
                <c:pt idx="610">
                  <c:v>45744</c:v>
                </c:pt>
                <c:pt idx="611">
                  <c:v>45747</c:v>
                </c:pt>
                <c:pt idx="612">
                  <c:v>45748</c:v>
                </c:pt>
                <c:pt idx="613">
                  <c:v>45749</c:v>
                </c:pt>
                <c:pt idx="614">
                  <c:v>45750</c:v>
                </c:pt>
                <c:pt idx="615">
                  <c:v>45751</c:v>
                </c:pt>
                <c:pt idx="616">
                  <c:v>45754</c:v>
                </c:pt>
                <c:pt idx="617">
                  <c:v>45755</c:v>
                </c:pt>
                <c:pt idx="618">
                  <c:v>45756</c:v>
                </c:pt>
                <c:pt idx="619">
                  <c:v>45757</c:v>
                </c:pt>
                <c:pt idx="620">
                  <c:v>45758</c:v>
                </c:pt>
                <c:pt idx="621">
                  <c:v>45761</c:v>
                </c:pt>
                <c:pt idx="622">
                  <c:v>45762</c:v>
                </c:pt>
                <c:pt idx="623">
                  <c:v>45763</c:v>
                </c:pt>
                <c:pt idx="624">
                  <c:v>45764</c:v>
                </c:pt>
                <c:pt idx="625">
                  <c:v>45769</c:v>
                </c:pt>
                <c:pt idx="626">
                  <c:v>45770</c:v>
                </c:pt>
                <c:pt idx="627">
                  <c:v>45771</c:v>
                </c:pt>
                <c:pt idx="628">
                  <c:v>45772</c:v>
                </c:pt>
                <c:pt idx="629">
                  <c:v>45775</c:v>
                </c:pt>
                <c:pt idx="630">
                  <c:v>45776</c:v>
                </c:pt>
                <c:pt idx="631">
                  <c:v>45777</c:v>
                </c:pt>
                <c:pt idx="632">
                  <c:v>45779</c:v>
                </c:pt>
                <c:pt idx="633">
                  <c:v>45782</c:v>
                </c:pt>
                <c:pt idx="634">
                  <c:v>45783</c:v>
                </c:pt>
                <c:pt idx="635">
                  <c:v>45784</c:v>
                </c:pt>
                <c:pt idx="636">
                  <c:v>45785</c:v>
                </c:pt>
                <c:pt idx="637">
                  <c:v>45786</c:v>
                </c:pt>
                <c:pt idx="638">
                  <c:v>45789</c:v>
                </c:pt>
                <c:pt idx="639">
                  <c:v>45790</c:v>
                </c:pt>
                <c:pt idx="640">
                  <c:v>45791</c:v>
                </c:pt>
                <c:pt idx="641">
                  <c:v>45792</c:v>
                </c:pt>
                <c:pt idx="642">
                  <c:v>45793</c:v>
                </c:pt>
                <c:pt idx="643">
                  <c:v>45796</c:v>
                </c:pt>
                <c:pt idx="644">
                  <c:v>45797</c:v>
                </c:pt>
                <c:pt idx="645">
                  <c:v>45798</c:v>
                </c:pt>
                <c:pt idx="646">
                  <c:v>45799</c:v>
                </c:pt>
                <c:pt idx="647">
                  <c:v>45800</c:v>
                </c:pt>
                <c:pt idx="648">
                  <c:v>45803</c:v>
                </c:pt>
                <c:pt idx="649">
                  <c:v>45804</c:v>
                </c:pt>
                <c:pt idx="650">
                  <c:v>45805</c:v>
                </c:pt>
                <c:pt idx="651">
                  <c:v>45807</c:v>
                </c:pt>
                <c:pt idx="652">
                  <c:v>45810</c:v>
                </c:pt>
                <c:pt idx="653">
                  <c:v>45811</c:v>
                </c:pt>
                <c:pt idx="654">
                  <c:v>45812</c:v>
                </c:pt>
                <c:pt idx="655">
                  <c:v>45813</c:v>
                </c:pt>
                <c:pt idx="656">
                  <c:v>45814</c:v>
                </c:pt>
                <c:pt idx="657">
                  <c:v>45817</c:v>
                </c:pt>
                <c:pt idx="658">
                  <c:v>45818</c:v>
                </c:pt>
                <c:pt idx="659">
                  <c:v>45819</c:v>
                </c:pt>
                <c:pt idx="660">
                  <c:v>45820</c:v>
                </c:pt>
                <c:pt idx="661">
                  <c:v>45821</c:v>
                </c:pt>
                <c:pt idx="662">
                  <c:v>45824</c:v>
                </c:pt>
                <c:pt idx="663">
                  <c:v>45825</c:v>
                </c:pt>
                <c:pt idx="664">
                  <c:v>45826</c:v>
                </c:pt>
                <c:pt idx="665">
                  <c:v>45827</c:v>
                </c:pt>
                <c:pt idx="666">
                  <c:v>45831</c:v>
                </c:pt>
                <c:pt idx="667">
                  <c:v>45832</c:v>
                </c:pt>
                <c:pt idx="668">
                  <c:v>45833</c:v>
                </c:pt>
                <c:pt idx="669">
                  <c:v>45834</c:v>
                </c:pt>
                <c:pt idx="670">
                  <c:v>45835</c:v>
                </c:pt>
                <c:pt idx="671">
                  <c:v>45838</c:v>
                </c:pt>
                <c:pt idx="672">
                  <c:v>45839</c:v>
                </c:pt>
                <c:pt idx="673">
                  <c:v>45840</c:v>
                </c:pt>
                <c:pt idx="674">
                  <c:v>45841</c:v>
                </c:pt>
                <c:pt idx="675">
                  <c:v>45842</c:v>
                </c:pt>
                <c:pt idx="676">
                  <c:v>45845</c:v>
                </c:pt>
                <c:pt idx="677">
                  <c:v>45846</c:v>
                </c:pt>
                <c:pt idx="678">
                  <c:v>45847</c:v>
                </c:pt>
                <c:pt idx="679">
                  <c:v>45848</c:v>
                </c:pt>
                <c:pt idx="680">
                  <c:v>45849</c:v>
                </c:pt>
                <c:pt idx="681">
                  <c:v>45852</c:v>
                </c:pt>
                <c:pt idx="682">
                  <c:v>45853</c:v>
                </c:pt>
                <c:pt idx="683">
                  <c:v>45854</c:v>
                </c:pt>
                <c:pt idx="684">
                  <c:v>45855</c:v>
                </c:pt>
                <c:pt idx="685">
                  <c:v>45856</c:v>
                </c:pt>
                <c:pt idx="686">
                  <c:v>45859</c:v>
                </c:pt>
                <c:pt idx="687">
                  <c:v>45860</c:v>
                </c:pt>
                <c:pt idx="688">
                  <c:v>45861</c:v>
                </c:pt>
                <c:pt idx="689">
                  <c:v>45862</c:v>
                </c:pt>
                <c:pt idx="690">
                  <c:v>45863</c:v>
                </c:pt>
                <c:pt idx="691">
                  <c:v>45866</c:v>
                </c:pt>
                <c:pt idx="692">
                  <c:v>45867</c:v>
                </c:pt>
                <c:pt idx="693">
                  <c:v>45868</c:v>
                </c:pt>
                <c:pt idx="694">
                  <c:v>45869</c:v>
                </c:pt>
                <c:pt idx="695">
                  <c:v>45870</c:v>
                </c:pt>
                <c:pt idx="696">
                  <c:v>45873</c:v>
                </c:pt>
                <c:pt idx="697">
                  <c:v>45874</c:v>
                </c:pt>
                <c:pt idx="698">
                  <c:v>45875</c:v>
                </c:pt>
                <c:pt idx="699">
                  <c:v>45876</c:v>
                </c:pt>
                <c:pt idx="700">
                  <c:v>45877</c:v>
                </c:pt>
                <c:pt idx="701">
                  <c:v>45880</c:v>
                </c:pt>
                <c:pt idx="702">
                  <c:v>45881</c:v>
                </c:pt>
                <c:pt idx="703">
                  <c:v>45882</c:v>
                </c:pt>
                <c:pt idx="704">
                  <c:v>45883</c:v>
                </c:pt>
                <c:pt idx="705">
                  <c:v>45884</c:v>
                </c:pt>
                <c:pt idx="706">
                  <c:v>45887</c:v>
                </c:pt>
                <c:pt idx="707">
                  <c:v>45888</c:v>
                </c:pt>
                <c:pt idx="708">
                  <c:v>45889</c:v>
                </c:pt>
                <c:pt idx="709">
                  <c:v>45890</c:v>
                </c:pt>
                <c:pt idx="710">
                  <c:v>45891</c:v>
                </c:pt>
                <c:pt idx="711">
                  <c:v>45894</c:v>
                </c:pt>
                <c:pt idx="712">
                  <c:v>45895</c:v>
                </c:pt>
                <c:pt idx="713">
                  <c:v>45896</c:v>
                </c:pt>
                <c:pt idx="714">
                  <c:v>45897</c:v>
                </c:pt>
                <c:pt idx="715">
                  <c:v>45898</c:v>
                </c:pt>
                <c:pt idx="716">
                  <c:v>45901</c:v>
                </c:pt>
                <c:pt idx="717">
                  <c:v>45902</c:v>
                </c:pt>
                <c:pt idx="718">
                  <c:v>45903</c:v>
                </c:pt>
                <c:pt idx="719">
                  <c:v>45904</c:v>
                </c:pt>
                <c:pt idx="720">
                  <c:v>45905</c:v>
                </c:pt>
                <c:pt idx="721">
                  <c:v>45908</c:v>
                </c:pt>
                <c:pt idx="722">
                  <c:v>45909</c:v>
                </c:pt>
                <c:pt idx="723">
                  <c:v>45910</c:v>
                </c:pt>
                <c:pt idx="724">
                  <c:v>45911</c:v>
                </c:pt>
                <c:pt idx="725">
                  <c:v>45912</c:v>
                </c:pt>
                <c:pt idx="726">
                  <c:v>45915</c:v>
                </c:pt>
                <c:pt idx="727">
                  <c:v>45916</c:v>
                </c:pt>
                <c:pt idx="728">
                  <c:v>45917</c:v>
                </c:pt>
                <c:pt idx="729">
                  <c:v>45918</c:v>
                </c:pt>
                <c:pt idx="730">
                  <c:v>45919</c:v>
                </c:pt>
                <c:pt idx="731">
                  <c:v>45922</c:v>
                </c:pt>
                <c:pt idx="732">
                  <c:v>45923</c:v>
                </c:pt>
                <c:pt idx="733">
                  <c:v>45924</c:v>
                </c:pt>
                <c:pt idx="734">
                  <c:v>45925</c:v>
                </c:pt>
                <c:pt idx="735">
                  <c:v>45926</c:v>
                </c:pt>
                <c:pt idx="736">
                  <c:v>45929</c:v>
                </c:pt>
                <c:pt idx="737">
                  <c:v>45930</c:v>
                </c:pt>
                <c:pt idx="738">
                  <c:v>45931</c:v>
                </c:pt>
                <c:pt idx="739">
                  <c:v>45932</c:v>
                </c:pt>
                <c:pt idx="740">
                  <c:v>45933</c:v>
                </c:pt>
                <c:pt idx="741">
                  <c:v>45936</c:v>
                </c:pt>
                <c:pt idx="742">
                  <c:v>45937</c:v>
                </c:pt>
                <c:pt idx="743">
                  <c:v>45938</c:v>
                </c:pt>
                <c:pt idx="744">
                  <c:v>45939</c:v>
                </c:pt>
                <c:pt idx="745">
                  <c:v>45940</c:v>
                </c:pt>
                <c:pt idx="746">
                  <c:v>45943</c:v>
                </c:pt>
                <c:pt idx="747">
                  <c:v>45944</c:v>
                </c:pt>
                <c:pt idx="748">
                  <c:v>45945</c:v>
                </c:pt>
                <c:pt idx="749">
                  <c:v>45946</c:v>
                </c:pt>
                <c:pt idx="750">
                  <c:v>45947</c:v>
                </c:pt>
                <c:pt idx="751">
                  <c:v>45950</c:v>
                </c:pt>
                <c:pt idx="752">
                  <c:v>45951</c:v>
                </c:pt>
                <c:pt idx="753">
                  <c:v>45952</c:v>
                </c:pt>
                <c:pt idx="754">
                  <c:v>45953</c:v>
                </c:pt>
              </c:numCache>
            </c:numRef>
          </c:cat>
          <c:val>
            <c:numRef>
              <c:f>[0]!shareprice_series2</c:f>
              <c:numCache>
                <c:formatCode>General</c:formatCode>
                <c:ptCount val="755"/>
                <c:pt idx="0">
                  <c:v>15.36</c:v>
                </c:pt>
                <c:pt idx="1">
                  <c:v>15.52</c:v>
                </c:pt>
                <c:pt idx="2">
                  <c:v>15.68</c:v>
                </c:pt>
                <c:pt idx="3">
                  <c:v>15.64</c:v>
                </c:pt>
                <c:pt idx="4">
                  <c:v>15.48</c:v>
                </c:pt>
                <c:pt idx="5">
                  <c:v>15.52</c:v>
                </c:pt>
                <c:pt idx="6">
                  <c:v>15.61</c:v>
                </c:pt>
                <c:pt idx="7">
                  <c:v>15.55</c:v>
                </c:pt>
                <c:pt idx="8">
                  <c:v>15.5</c:v>
                </c:pt>
                <c:pt idx="9">
                  <c:v>15.91</c:v>
                </c:pt>
                <c:pt idx="10">
                  <c:v>16.059999999999999</c:v>
                </c:pt>
                <c:pt idx="11">
                  <c:v>16.2</c:v>
                </c:pt>
                <c:pt idx="12">
                  <c:v>16.22</c:v>
                </c:pt>
                <c:pt idx="13">
                  <c:v>16.46</c:v>
                </c:pt>
                <c:pt idx="14">
                  <c:v>16.52</c:v>
                </c:pt>
                <c:pt idx="15">
                  <c:v>16.57</c:v>
                </c:pt>
                <c:pt idx="16">
                  <c:v>16.53</c:v>
                </c:pt>
                <c:pt idx="17">
                  <c:v>16.41</c:v>
                </c:pt>
                <c:pt idx="18">
                  <c:v>16.25</c:v>
                </c:pt>
                <c:pt idx="19">
                  <c:v>16.39</c:v>
                </c:pt>
                <c:pt idx="20">
                  <c:v>16.329999999999998</c:v>
                </c:pt>
                <c:pt idx="21">
                  <c:v>16.420000000000002</c:v>
                </c:pt>
                <c:pt idx="22">
                  <c:v>16.47</c:v>
                </c:pt>
                <c:pt idx="23">
                  <c:v>16.55</c:v>
                </c:pt>
                <c:pt idx="24">
                  <c:v>16.559999999999999</c:v>
                </c:pt>
                <c:pt idx="25">
                  <c:v>16.37</c:v>
                </c:pt>
                <c:pt idx="26">
                  <c:v>16.48</c:v>
                </c:pt>
                <c:pt idx="27">
                  <c:v>16.55</c:v>
                </c:pt>
                <c:pt idx="28">
                  <c:v>16.78</c:v>
                </c:pt>
                <c:pt idx="29">
                  <c:v>16.86</c:v>
                </c:pt>
                <c:pt idx="30">
                  <c:v>16.86</c:v>
                </c:pt>
                <c:pt idx="31">
                  <c:v>16.59</c:v>
                </c:pt>
                <c:pt idx="32">
                  <c:v>16.52</c:v>
                </c:pt>
                <c:pt idx="33">
                  <c:v>16.739999999999998</c:v>
                </c:pt>
                <c:pt idx="34">
                  <c:v>16.57</c:v>
                </c:pt>
                <c:pt idx="35">
                  <c:v>16.690000000000001</c:v>
                </c:pt>
                <c:pt idx="36">
                  <c:v>16.690000000000001</c:v>
                </c:pt>
                <c:pt idx="37">
                  <c:v>16.350000000000001</c:v>
                </c:pt>
                <c:pt idx="38">
                  <c:v>16.149999999999999</c:v>
                </c:pt>
                <c:pt idx="39">
                  <c:v>16.25</c:v>
                </c:pt>
                <c:pt idx="40">
                  <c:v>16.29</c:v>
                </c:pt>
                <c:pt idx="41">
                  <c:v>16.48</c:v>
                </c:pt>
                <c:pt idx="42">
                  <c:v>16.39</c:v>
                </c:pt>
                <c:pt idx="43">
                  <c:v>16.43</c:v>
                </c:pt>
                <c:pt idx="44">
                  <c:v>16.43</c:v>
                </c:pt>
                <c:pt idx="45">
                  <c:v>16.350000000000001</c:v>
                </c:pt>
                <c:pt idx="46">
                  <c:v>16.48</c:v>
                </c:pt>
                <c:pt idx="47">
                  <c:v>16.29</c:v>
                </c:pt>
                <c:pt idx="48">
                  <c:v>16.57</c:v>
                </c:pt>
                <c:pt idx="49">
                  <c:v>16.57</c:v>
                </c:pt>
                <c:pt idx="50">
                  <c:v>16.66</c:v>
                </c:pt>
                <c:pt idx="51">
                  <c:v>16.75</c:v>
                </c:pt>
                <c:pt idx="52">
                  <c:v>17.079999999999998</c:v>
                </c:pt>
                <c:pt idx="53">
                  <c:v>16.899999999999999</c:v>
                </c:pt>
                <c:pt idx="54">
                  <c:v>16.91</c:v>
                </c:pt>
                <c:pt idx="55">
                  <c:v>17.05</c:v>
                </c:pt>
                <c:pt idx="56">
                  <c:v>17.04</c:v>
                </c:pt>
                <c:pt idx="57">
                  <c:v>17.07</c:v>
                </c:pt>
                <c:pt idx="58">
                  <c:v>16.93</c:v>
                </c:pt>
                <c:pt idx="59">
                  <c:v>17</c:v>
                </c:pt>
                <c:pt idx="60">
                  <c:v>16.79</c:v>
                </c:pt>
                <c:pt idx="61">
                  <c:v>16.91</c:v>
                </c:pt>
                <c:pt idx="62">
                  <c:v>17.02</c:v>
                </c:pt>
                <c:pt idx="63">
                  <c:v>16.989999999999998</c:v>
                </c:pt>
                <c:pt idx="64">
                  <c:v>16.87</c:v>
                </c:pt>
                <c:pt idx="65">
                  <c:v>16.989999999999998</c:v>
                </c:pt>
                <c:pt idx="66">
                  <c:v>17.05</c:v>
                </c:pt>
                <c:pt idx="67">
                  <c:v>16.96</c:v>
                </c:pt>
                <c:pt idx="68">
                  <c:v>16.82</c:v>
                </c:pt>
                <c:pt idx="69">
                  <c:v>16.940000000000001</c:v>
                </c:pt>
                <c:pt idx="70">
                  <c:v>17.239999999999998</c:v>
                </c:pt>
                <c:pt idx="71">
                  <c:v>17.22</c:v>
                </c:pt>
                <c:pt idx="72">
                  <c:v>17.07</c:v>
                </c:pt>
                <c:pt idx="73">
                  <c:v>17.05</c:v>
                </c:pt>
                <c:pt idx="74">
                  <c:v>17.11</c:v>
                </c:pt>
                <c:pt idx="75">
                  <c:v>17.09</c:v>
                </c:pt>
                <c:pt idx="76">
                  <c:v>16.91</c:v>
                </c:pt>
                <c:pt idx="77">
                  <c:v>17.05</c:v>
                </c:pt>
                <c:pt idx="78">
                  <c:v>17.09</c:v>
                </c:pt>
                <c:pt idx="79">
                  <c:v>17.07</c:v>
                </c:pt>
                <c:pt idx="80">
                  <c:v>17.100000000000001</c:v>
                </c:pt>
                <c:pt idx="81">
                  <c:v>17.02</c:v>
                </c:pt>
                <c:pt idx="82">
                  <c:v>17.079999999999998</c:v>
                </c:pt>
                <c:pt idx="83">
                  <c:v>17.03</c:v>
                </c:pt>
                <c:pt idx="84">
                  <c:v>16.989999999999998</c:v>
                </c:pt>
                <c:pt idx="85">
                  <c:v>16.98</c:v>
                </c:pt>
                <c:pt idx="86">
                  <c:v>16.899999999999999</c:v>
                </c:pt>
                <c:pt idx="87">
                  <c:v>17.100000000000001</c:v>
                </c:pt>
                <c:pt idx="88">
                  <c:v>17.079999999999998</c:v>
                </c:pt>
                <c:pt idx="89">
                  <c:v>17</c:v>
                </c:pt>
                <c:pt idx="90">
                  <c:v>16.989999999999998</c:v>
                </c:pt>
                <c:pt idx="91">
                  <c:v>17.2</c:v>
                </c:pt>
                <c:pt idx="92">
                  <c:v>17.149999999999999</c:v>
                </c:pt>
                <c:pt idx="93">
                  <c:v>17.03</c:v>
                </c:pt>
                <c:pt idx="94">
                  <c:v>17.010000000000002</c:v>
                </c:pt>
                <c:pt idx="95">
                  <c:v>16.88</c:v>
                </c:pt>
                <c:pt idx="96">
                  <c:v>16.600000000000001</c:v>
                </c:pt>
                <c:pt idx="97">
                  <c:v>16.27</c:v>
                </c:pt>
                <c:pt idx="98">
                  <c:v>16.43</c:v>
                </c:pt>
                <c:pt idx="99">
                  <c:v>15.93</c:v>
                </c:pt>
                <c:pt idx="100">
                  <c:v>16.02</c:v>
                </c:pt>
                <c:pt idx="101">
                  <c:v>15.81</c:v>
                </c:pt>
                <c:pt idx="102">
                  <c:v>15.95</c:v>
                </c:pt>
                <c:pt idx="103">
                  <c:v>16.21</c:v>
                </c:pt>
                <c:pt idx="104">
                  <c:v>16.11</c:v>
                </c:pt>
                <c:pt idx="105">
                  <c:v>16.05</c:v>
                </c:pt>
                <c:pt idx="106">
                  <c:v>15.75</c:v>
                </c:pt>
                <c:pt idx="107">
                  <c:v>15.86</c:v>
                </c:pt>
                <c:pt idx="108">
                  <c:v>15.84</c:v>
                </c:pt>
                <c:pt idx="109">
                  <c:v>15.96</c:v>
                </c:pt>
                <c:pt idx="110">
                  <c:v>16.21</c:v>
                </c:pt>
                <c:pt idx="111">
                  <c:v>16.3</c:v>
                </c:pt>
                <c:pt idx="112">
                  <c:v>16.27</c:v>
                </c:pt>
                <c:pt idx="113">
                  <c:v>16.350000000000001</c:v>
                </c:pt>
                <c:pt idx="114">
                  <c:v>16.2</c:v>
                </c:pt>
                <c:pt idx="115">
                  <c:v>16.260000000000002</c:v>
                </c:pt>
                <c:pt idx="116">
                  <c:v>16.43</c:v>
                </c:pt>
                <c:pt idx="117">
                  <c:v>16.34</c:v>
                </c:pt>
                <c:pt idx="118">
                  <c:v>16.38</c:v>
                </c:pt>
                <c:pt idx="119">
                  <c:v>16.5</c:v>
                </c:pt>
                <c:pt idx="120">
                  <c:v>16.579999999999998</c:v>
                </c:pt>
                <c:pt idx="121">
                  <c:v>16.53</c:v>
                </c:pt>
                <c:pt idx="122">
                  <c:v>16.45</c:v>
                </c:pt>
                <c:pt idx="123">
                  <c:v>16.350000000000001</c:v>
                </c:pt>
                <c:pt idx="124">
                  <c:v>16.23</c:v>
                </c:pt>
                <c:pt idx="125">
                  <c:v>16.239999999999998</c:v>
                </c:pt>
                <c:pt idx="126">
                  <c:v>16.22</c:v>
                </c:pt>
                <c:pt idx="127">
                  <c:v>16.350000000000001</c:v>
                </c:pt>
                <c:pt idx="128">
                  <c:v>16.350000000000001</c:v>
                </c:pt>
                <c:pt idx="129">
                  <c:v>16.309999999999999</c:v>
                </c:pt>
                <c:pt idx="130">
                  <c:v>16.170000000000002</c:v>
                </c:pt>
                <c:pt idx="131">
                  <c:v>16.27</c:v>
                </c:pt>
                <c:pt idx="132">
                  <c:v>16.2</c:v>
                </c:pt>
                <c:pt idx="133">
                  <c:v>16.38</c:v>
                </c:pt>
                <c:pt idx="134">
                  <c:v>16.43</c:v>
                </c:pt>
                <c:pt idx="135">
                  <c:v>16.27</c:v>
                </c:pt>
                <c:pt idx="136">
                  <c:v>16.28</c:v>
                </c:pt>
                <c:pt idx="137">
                  <c:v>16.27</c:v>
                </c:pt>
                <c:pt idx="138">
                  <c:v>16.22</c:v>
                </c:pt>
                <c:pt idx="139">
                  <c:v>16.260000000000002</c:v>
                </c:pt>
                <c:pt idx="140">
                  <c:v>16.05</c:v>
                </c:pt>
                <c:pt idx="141">
                  <c:v>16.02</c:v>
                </c:pt>
                <c:pt idx="142">
                  <c:v>16.03</c:v>
                </c:pt>
                <c:pt idx="143">
                  <c:v>16</c:v>
                </c:pt>
                <c:pt idx="144">
                  <c:v>15.98</c:v>
                </c:pt>
                <c:pt idx="145">
                  <c:v>15.73</c:v>
                </c:pt>
                <c:pt idx="146">
                  <c:v>15.55</c:v>
                </c:pt>
                <c:pt idx="147">
                  <c:v>15.67</c:v>
                </c:pt>
                <c:pt idx="148">
                  <c:v>15.66</c:v>
                </c:pt>
                <c:pt idx="149">
                  <c:v>15.62</c:v>
                </c:pt>
                <c:pt idx="150">
                  <c:v>15.44</c:v>
                </c:pt>
                <c:pt idx="151">
                  <c:v>15.53</c:v>
                </c:pt>
                <c:pt idx="152">
                  <c:v>15.85</c:v>
                </c:pt>
                <c:pt idx="153">
                  <c:v>15.85</c:v>
                </c:pt>
                <c:pt idx="154">
                  <c:v>15.91</c:v>
                </c:pt>
                <c:pt idx="155">
                  <c:v>15.9</c:v>
                </c:pt>
                <c:pt idx="156">
                  <c:v>15.89</c:v>
                </c:pt>
                <c:pt idx="157">
                  <c:v>15.94</c:v>
                </c:pt>
                <c:pt idx="158">
                  <c:v>16</c:v>
                </c:pt>
                <c:pt idx="159">
                  <c:v>16.149999999999999</c:v>
                </c:pt>
                <c:pt idx="160">
                  <c:v>16.18</c:v>
                </c:pt>
                <c:pt idx="161">
                  <c:v>16.12</c:v>
                </c:pt>
                <c:pt idx="162">
                  <c:v>16.09</c:v>
                </c:pt>
                <c:pt idx="163">
                  <c:v>15.89</c:v>
                </c:pt>
                <c:pt idx="164">
                  <c:v>15.66</c:v>
                </c:pt>
                <c:pt idx="165">
                  <c:v>15.39</c:v>
                </c:pt>
                <c:pt idx="166">
                  <c:v>15.17</c:v>
                </c:pt>
                <c:pt idx="167">
                  <c:v>15.16</c:v>
                </c:pt>
                <c:pt idx="168">
                  <c:v>15.18</c:v>
                </c:pt>
                <c:pt idx="169">
                  <c:v>15.3</c:v>
                </c:pt>
                <c:pt idx="170">
                  <c:v>15.26</c:v>
                </c:pt>
                <c:pt idx="171">
                  <c:v>15.32</c:v>
                </c:pt>
                <c:pt idx="172">
                  <c:v>15.42</c:v>
                </c:pt>
                <c:pt idx="173">
                  <c:v>15.45</c:v>
                </c:pt>
                <c:pt idx="174">
                  <c:v>15.35</c:v>
                </c:pt>
                <c:pt idx="175">
                  <c:v>15.1</c:v>
                </c:pt>
                <c:pt idx="176">
                  <c:v>15.15</c:v>
                </c:pt>
                <c:pt idx="177">
                  <c:v>15.12</c:v>
                </c:pt>
                <c:pt idx="178">
                  <c:v>15.22</c:v>
                </c:pt>
                <c:pt idx="179">
                  <c:v>15.39</c:v>
                </c:pt>
                <c:pt idx="180">
                  <c:v>15.46</c:v>
                </c:pt>
                <c:pt idx="181">
                  <c:v>15.29</c:v>
                </c:pt>
                <c:pt idx="182">
                  <c:v>15.18</c:v>
                </c:pt>
                <c:pt idx="183">
                  <c:v>15.27</c:v>
                </c:pt>
                <c:pt idx="184">
                  <c:v>15.31</c:v>
                </c:pt>
                <c:pt idx="185">
                  <c:v>15.25</c:v>
                </c:pt>
                <c:pt idx="186">
                  <c:v>15.21</c:v>
                </c:pt>
                <c:pt idx="187">
                  <c:v>15.25</c:v>
                </c:pt>
                <c:pt idx="188">
                  <c:v>15.44</c:v>
                </c:pt>
                <c:pt idx="189">
                  <c:v>15.32</c:v>
                </c:pt>
                <c:pt idx="190">
                  <c:v>15.16</c:v>
                </c:pt>
                <c:pt idx="191">
                  <c:v>15.15</c:v>
                </c:pt>
                <c:pt idx="192">
                  <c:v>15.17</c:v>
                </c:pt>
                <c:pt idx="193">
                  <c:v>15.13</c:v>
                </c:pt>
                <c:pt idx="194">
                  <c:v>14.91</c:v>
                </c:pt>
                <c:pt idx="195">
                  <c:v>14.77</c:v>
                </c:pt>
                <c:pt idx="196">
                  <c:v>14.85</c:v>
                </c:pt>
                <c:pt idx="197">
                  <c:v>14.88</c:v>
                </c:pt>
                <c:pt idx="198">
                  <c:v>14.79</c:v>
                </c:pt>
                <c:pt idx="199">
                  <c:v>14.93</c:v>
                </c:pt>
                <c:pt idx="200">
                  <c:v>15.01</c:v>
                </c:pt>
                <c:pt idx="201">
                  <c:v>14.86</c:v>
                </c:pt>
                <c:pt idx="202">
                  <c:v>14.77</c:v>
                </c:pt>
                <c:pt idx="203">
                  <c:v>14.69</c:v>
                </c:pt>
                <c:pt idx="204">
                  <c:v>14.64</c:v>
                </c:pt>
                <c:pt idx="205">
                  <c:v>14.63</c:v>
                </c:pt>
                <c:pt idx="206">
                  <c:v>14.57</c:v>
                </c:pt>
                <c:pt idx="207">
                  <c:v>14.53</c:v>
                </c:pt>
                <c:pt idx="208">
                  <c:v>14.65</c:v>
                </c:pt>
                <c:pt idx="209">
                  <c:v>14.7</c:v>
                </c:pt>
                <c:pt idx="210">
                  <c:v>14.61</c:v>
                </c:pt>
                <c:pt idx="211">
                  <c:v>14.63</c:v>
                </c:pt>
                <c:pt idx="212">
                  <c:v>14.83</c:v>
                </c:pt>
                <c:pt idx="213">
                  <c:v>15.07</c:v>
                </c:pt>
                <c:pt idx="214">
                  <c:v>15.14</c:v>
                </c:pt>
                <c:pt idx="215">
                  <c:v>15.11</c:v>
                </c:pt>
                <c:pt idx="216">
                  <c:v>15.14</c:v>
                </c:pt>
                <c:pt idx="217">
                  <c:v>15.13</c:v>
                </c:pt>
                <c:pt idx="218">
                  <c:v>15.1</c:v>
                </c:pt>
                <c:pt idx="219">
                  <c:v>15.11</c:v>
                </c:pt>
                <c:pt idx="220">
                  <c:v>15</c:v>
                </c:pt>
                <c:pt idx="221">
                  <c:v>14.91</c:v>
                </c:pt>
                <c:pt idx="222">
                  <c:v>15.03</c:v>
                </c:pt>
                <c:pt idx="223">
                  <c:v>14.87</c:v>
                </c:pt>
                <c:pt idx="224">
                  <c:v>14.81</c:v>
                </c:pt>
                <c:pt idx="225">
                  <c:v>15.07</c:v>
                </c:pt>
                <c:pt idx="226">
                  <c:v>15.09</c:v>
                </c:pt>
                <c:pt idx="227">
                  <c:v>14.98</c:v>
                </c:pt>
                <c:pt idx="228">
                  <c:v>14.94</c:v>
                </c:pt>
                <c:pt idx="229">
                  <c:v>15.01</c:v>
                </c:pt>
                <c:pt idx="230">
                  <c:v>14.85</c:v>
                </c:pt>
                <c:pt idx="231">
                  <c:v>14.79</c:v>
                </c:pt>
                <c:pt idx="232">
                  <c:v>14.63</c:v>
                </c:pt>
                <c:pt idx="233">
                  <c:v>14.47</c:v>
                </c:pt>
                <c:pt idx="234">
                  <c:v>14.44</c:v>
                </c:pt>
                <c:pt idx="235">
                  <c:v>14.48</c:v>
                </c:pt>
                <c:pt idx="236">
                  <c:v>14.61</c:v>
                </c:pt>
                <c:pt idx="237">
                  <c:v>14.45</c:v>
                </c:pt>
                <c:pt idx="238">
                  <c:v>14.24</c:v>
                </c:pt>
                <c:pt idx="239">
                  <c:v>14.17</c:v>
                </c:pt>
                <c:pt idx="240">
                  <c:v>14.17</c:v>
                </c:pt>
                <c:pt idx="241">
                  <c:v>14.31</c:v>
                </c:pt>
                <c:pt idx="242">
                  <c:v>14.25</c:v>
                </c:pt>
                <c:pt idx="243">
                  <c:v>14.56</c:v>
                </c:pt>
                <c:pt idx="244">
                  <c:v>14.61</c:v>
                </c:pt>
                <c:pt idx="245">
                  <c:v>14.62</c:v>
                </c:pt>
                <c:pt idx="246">
                  <c:v>14.5</c:v>
                </c:pt>
                <c:pt idx="247">
                  <c:v>14.5</c:v>
                </c:pt>
                <c:pt idx="248">
                  <c:v>14.36</c:v>
                </c:pt>
                <c:pt idx="249">
                  <c:v>14.17</c:v>
                </c:pt>
                <c:pt idx="250">
                  <c:v>13.98</c:v>
                </c:pt>
                <c:pt idx="251">
                  <c:v>13.79</c:v>
                </c:pt>
                <c:pt idx="252">
                  <c:v>13.66</c:v>
                </c:pt>
                <c:pt idx="253">
                  <c:v>13.8</c:v>
                </c:pt>
                <c:pt idx="254">
                  <c:v>13.74</c:v>
                </c:pt>
                <c:pt idx="255">
                  <c:v>13.82</c:v>
                </c:pt>
                <c:pt idx="256">
                  <c:v>13.81</c:v>
                </c:pt>
                <c:pt idx="257">
                  <c:v>13.87</c:v>
                </c:pt>
                <c:pt idx="258">
                  <c:v>14.07</c:v>
                </c:pt>
                <c:pt idx="259">
                  <c:v>14.01</c:v>
                </c:pt>
                <c:pt idx="260">
                  <c:v>14.38</c:v>
                </c:pt>
                <c:pt idx="261">
                  <c:v>14.48</c:v>
                </c:pt>
                <c:pt idx="262">
                  <c:v>14.47</c:v>
                </c:pt>
                <c:pt idx="263">
                  <c:v>14.41</c:v>
                </c:pt>
                <c:pt idx="264">
                  <c:v>14.5</c:v>
                </c:pt>
                <c:pt idx="265">
                  <c:v>14.66</c:v>
                </c:pt>
                <c:pt idx="266">
                  <c:v>14.49</c:v>
                </c:pt>
                <c:pt idx="267">
                  <c:v>14.52</c:v>
                </c:pt>
                <c:pt idx="268">
                  <c:v>14.85</c:v>
                </c:pt>
                <c:pt idx="269">
                  <c:v>14.9</c:v>
                </c:pt>
                <c:pt idx="270">
                  <c:v>14.74</c:v>
                </c:pt>
                <c:pt idx="271">
                  <c:v>14.89</c:v>
                </c:pt>
                <c:pt idx="272">
                  <c:v>14.9</c:v>
                </c:pt>
                <c:pt idx="273">
                  <c:v>14.81</c:v>
                </c:pt>
                <c:pt idx="274">
                  <c:v>14.77</c:v>
                </c:pt>
                <c:pt idx="275">
                  <c:v>14.82</c:v>
                </c:pt>
                <c:pt idx="276">
                  <c:v>14.83</c:v>
                </c:pt>
                <c:pt idx="277">
                  <c:v>14.77</c:v>
                </c:pt>
                <c:pt idx="278">
                  <c:v>14.81</c:v>
                </c:pt>
                <c:pt idx="279">
                  <c:v>14.9</c:v>
                </c:pt>
                <c:pt idx="280">
                  <c:v>14.94</c:v>
                </c:pt>
                <c:pt idx="281">
                  <c:v>15.06</c:v>
                </c:pt>
                <c:pt idx="282">
                  <c:v>14.9</c:v>
                </c:pt>
                <c:pt idx="283">
                  <c:v>14.89</c:v>
                </c:pt>
                <c:pt idx="284">
                  <c:v>15.03</c:v>
                </c:pt>
                <c:pt idx="285">
                  <c:v>15.17</c:v>
                </c:pt>
                <c:pt idx="286">
                  <c:v>15.11</c:v>
                </c:pt>
                <c:pt idx="287">
                  <c:v>14.98</c:v>
                </c:pt>
                <c:pt idx="288">
                  <c:v>14.9</c:v>
                </c:pt>
                <c:pt idx="289">
                  <c:v>15.2</c:v>
                </c:pt>
                <c:pt idx="290">
                  <c:v>15.17</c:v>
                </c:pt>
                <c:pt idx="291">
                  <c:v>15.2</c:v>
                </c:pt>
                <c:pt idx="292">
                  <c:v>15.33</c:v>
                </c:pt>
                <c:pt idx="293">
                  <c:v>15.37</c:v>
                </c:pt>
                <c:pt idx="294">
                  <c:v>15.35</c:v>
                </c:pt>
                <c:pt idx="295">
                  <c:v>15.49</c:v>
                </c:pt>
                <c:pt idx="296">
                  <c:v>15.57</c:v>
                </c:pt>
                <c:pt idx="297">
                  <c:v>15.53</c:v>
                </c:pt>
                <c:pt idx="298">
                  <c:v>15.47</c:v>
                </c:pt>
                <c:pt idx="299">
                  <c:v>15.55</c:v>
                </c:pt>
                <c:pt idx="300">
                  <c:v>15.37</c:v>
                </c:pt>
                <c:pt idx="301">
                  <c:v>15.6</c:v>
                </c:pt>
                <c:pt idx="302">
                  <c:v>15.67</c:v>
                </c:pt>
                <c:pt idx="303">
                  <c:v>15.7</c:v>
                </c:pt>
                <c:pt idx="304">
                  <c:v>15.64</c:v>
                </c:pt>
                <c:pt idx="305">
                  <c:v>15.61</c:v>
                </c:pt>
                <c:pt idx="306">
                  <c:v>15.52</c:v>
                </c:pt>
                <c:pt idx="307">
                  <c:v>15.65</c:v>
                </c:pt>
                <c:pt idx="308">
                  <c:v>15.61</c:v>
                </c:pt>
                <c:pt idx="309">
                  <c:v>15.53</c:v>
                </c:pt>
                <c:pt idx="310">
                  <c:v>15.28</c:v>
                </c:pt>
                <c:pt idx="311">
                  <c:v>15.27</c:v>
                </c:pt>
                <c:pt idx="312">
                  <c:v>15.1</c:v>
                </c:pt>
                <c:pt idx="313">
                  <c:v>15.21</c:v>
                </c:pt>
                <c:pt idx="314">
                  <c:v>15.27</c:v>
                </c:pt>
                <c:pt idx="315">
                  <c:v>15.41</c:v>
                </c:pt>
                <c:pt idx="316">
                  <c:v>15.55</c:v>
                </c:pt>
                <c:pt idx="317">
                  <c:v>15.67</c:v>
                </c:pt>
                <c:pt idx="318">
                  <c:v>15.65</c:v>
                </c:pt>
                <c:pt idx="319">
                  <c:v>15.61</c:v>
                </c:pt>
                <c:pt idx="320">
                  <c:v>15.58</c:v>
                </c:pt>
                <c:pt idx="321">
                  <c:v>15.46</c:v>
                </c:pt>
                <c:pt idx="322">
                  <c:v>15.45</c:v>
                </c:pt>
                <c:pt idx="323">
                  <c:v>15.28</c:v>
                </c:pt>
                <c:pt idx="324">
                  <c:v>15.36</c:v>
                </c:pt>
                <c:pt idx="325">
                  <c:v>15.29</c:v>
                </c:pt>
                <c:pt idx="326">
                  <c:v>15.29</c:v>
                </c:pt>
                <c:pt idx="327">
                  <c:v>15.17</c:v>
                </c:pt>
                <c:pt idx="328">
                  <c:v>15.17</c:v>
                </c:pt>
                <c:pt idx="329">
                  <c:v>14.99</c:v>
                </c:pt>
                <c:pt idx="330">
                  <c:v>15.01</c:v>
                </c:pt>
                <c:pt idx="331">
                  <c:v>15.13</c:v>
                </c:pt>
                <c:pt idx="332">
                  <c:v>15.41</c:v>
                </c:pt>
                <c:pt idx="333">
                  <c:v>15.33</c:v>
                </c:pt>
                <c:pt idx="334">
                  <c:v>15.31</c:v>
                </c:pt>
                <c:pt idx="335">
                  <c:v>15.34</c:v>
                </c:pt>
                <c:pt idx="336">
                  <c:v>15.32</c:v>
                </c:pt>
                <c:pt idx="337">
                  <c:v>15.29</c:v>
                </c:pt>
                <c:pt idx="338">
                  <c:v>15.21</c:v>
                </c:pt>
                <c:pt idx="339">
                  <c:v>15.29</c:v>
                </c:pt>
                <c:pt idx="340">
                  <c:v>15.29</c:v>
                </c:pt>
                <c:pt idx="341">
                  <c:v>15.21</c:v>
                </c:pt>
                <c:pt idx="342">
                  <c:v>15.23</c:v>
                </c:pt>
                <c:pt idx="343">
                  <c:v>15.12</c:v>
                </c:pt>
                <c:pt idx="344">
                  <c:v>15.03</c:v>
                </c:pt>
                <c:pt idx="345">
                  <c:v>15.05</c:v>
                </c:pt>
                <c:pt idx="346">
                  <c:v>15.18</c:v>
                </c:pt>
                <c:pt idx="347">
                  <c:v>15.21</c:v>
                </c:pt>
                <c:pt idx="348">
                  <c:v>15.14</c:v>
                </c:pt>
                <c:pt idx="349">
                  <c:v>15.27</c:v>
                </c:pt>
                <c:pt idx="350">
                  <c:v>15.24</c:v>
                </c:pt>
                <c:pt idx="351">
                  <c:v>15.13</c:v>
                </c:pt>
                <c:pt idx="352">
                  <c:v>15.14</c:v>
                </c:pt>
                <c:pt idx="353">
                  <c:v>15.08</c:v>
                </c:pt>
                <c:pt idx="354">
                  <c:v>15.2</c:v>
                </c:pt>
                <c:pt idx="355">
                  <c:v>15.17</c:v>
                </c:pt>
                <c:pt idx="356">
                  <c:v>15.3</c:v>
                </c:pt>
                <c:pt idx="357">
                  <c:v>15.24</c:v>
                </c:pt>
                <c:pt idx="358">
                  <c:v>15.25</c:v>
                </c:pt>
                <c:pt idx="359">
                  <c:v>15.28</c:v>
                </c:pt>
                <c:pt idx="360">
                  <c:v>15.3</c:v>
                </c:pt>
                <c:pt idx="361">
                  <c:v>15.22</c:v>
                </c:pt>
                <c:pt idx="362">
                  <c:v>15.16</c:v>
                </c:pt>
                <c:pt idx="363">
                  <c:v>15.24</c:v>
                </c:pt>
                <c:pt idx="364">
                  <c:v>15.44</c:v>
                </c:pt>
                <c:pt idx="365">
                  <c:v>15.43</c:v>
                </c:pt>
                <c:pt idx="366">
                  <c:v>15.49</c:v>
                </c:pt>
                <c:pt idx="367">
                  <c:v>15.51</c:v>
                </c:pt>
                <c:pt idx="368">
                  <c:v>15.5</c:v>
                </c:pt>
                <c:pt idx="369">
                  <c:v>15.48</c:v>
                </c:pt>
                <c:pt idx="370">
                  <c:v>15.43</c:v>
                </c:pt>
                <c:pt idx="371">
                  <c:v>15.34</c:v>
                </c:pt>
                <c:pt idx="372">
                  <c:v>15.19</c:v>
                </c:pt>
                <c:pt idx="373">
                  <c:v>15.16</c:v>
                </c:pt>
                <c:pt idx="374">
                  <c:v>15.2</c:v>
                </c:pt>
                <c:pt idx="375">
                  <c:v>15.28</c:v>
                </c:pt>
                <c:pt idx="376">
                  <c:v>15.41</c:v>
                </c:pt>
                <c:pt idx="377">
                  <c:v>15.46</c:v>
                </c:pt>
                <c:pt idx="378">
                  <c:v>15.4</c:v>
                </c:pt>
                <c:pt idx="379">
                  <c:v>15.08</c:v>
                </c:pt>
                <c:pt idx="380">
                  <c:v>15.3</c:v>
                </c:pt>
                <c:pt idx="381">
                  <c:v>15.4</c:v>
                </c:pt>
                <c:pt idx="382">
                  <c:v>15.34</c:v>
                </c:pt>
                <c:pt idx="383">
                  <c:v>15.43</c:v>
                </c:pt>
                <c:pt idx="384">
                  <c:v>15.54</c:v>
                </c:pt>
                <c:pt idx="385">
                  <c:v>15.7</c:v>
                </c:pt>
                <c:pt idx="386">
                  <c:v>15.74</c:v>
                </c:pt>
                <c:pt idx="387">
                  <c:v>15.75</c:v>
                </c:pt>
                <c:pt idx="388">
                  <c:v>15.99</c:v>
                </c:pt>
                <c:pt idx="389">
                  <c:v>16.05</c:v>
                </c:pt>
                <c:pt idx="390">
                  <c:v>16.16</c:v>
                </c:pt>
                <c:pt idx="391">
                  <c:v>16.11</c:v>
                </c:pt>
                <c:pt idx="392">
                  <c:v>16.22</c:v>
                </c:pt>
                <c:pt idx="393">
                  <c:v>16.190000000000001</c:v>
                </c:pt>
                <c:pt idx="394">
                  <c:v>16.260000000000002</c:v>
                </c:pt>
                <c:pt idx="395">
                  <c:v>16.22</c:v>
                </c:pt>
                <c:pt idx="396">
                  <c:v>16.190000000000001</c:v>
                </c:pt>
                <c:pt idx="397">
                  <c:v>16.14</c:v>
                </c:pt>
                <c:pt idx="398">
                  <c:v>16.11</c:v>
                </c:pt>
                <c:pt idx="399">
                  <c:v>16.190000000000001</c:v>
                </c:pt>
                <c:pt idx="400">
                  <c:v>16.13</c:v>
                </c:pt>
                <c:pt idx="401">
                  <c:v>15.89</c:v>
                </c:pt>
                <c:pt idx="402">
                  <c:v>15.96</c:v>
                </c:pt>
                <c:pt idx="403">
                  <c:v>16</c:v>
                </c:pt>
                <c:pt idx="404">
                  <c:v>16.04</c:v>
                </c:pt>
                <c:pt idx="405">
                  <c:v>15.89</c:v>
                </c:pt>
                <c:pt idx="406">
                  <c:v>15.94</c:v>
                </c:pt>
                <c:pt idx="407">
                  <c:v>15.93</c:v>
                </c:pt>
                <c:pt idx="408">
                  <c:v>15.89</c:v>
                </c:pt>
                <c:pt idx="409">
                  <c:v>15.86</c:v>
                </c:pt>
                <c:pt idx="410">
                  <c:v>15.73</c:v>
                </c:pt>
                <c:pt idx="411">
                  <c:v>15.91</c:v>
                </c:pt>
                <c:pt idx="412">
                  <c:v>15.78</c:v>
                </c:pt>
                <c:pt idx="413">
                  <c:v>15.57</c:v>
                </c:pt>
                <c:pt idx="414">
                  <c:v>15.59</c:v>
                </c:pt>
                <c:pt idx="415">
                  <c:v>15.72</c:v>
                </c:pt>
                <c:pt idx="416">
                  <c:v>15.6</c:v>
                </c:pt>
                <c:pt idx="417">
                  <c:v>15.77</c:v>
                </c:pt>
                <c:pt idx="418">
                  <c:v>15.81</c:v>
                </c:pt>
                <c:pt idx="419">
                  <c:v>15.7</c:v>
                </c:pt>
                <c:pt idx="420">
                  <c:v>15.53</c:v>
                </c:pt>
                <c:pt idx="421">
                  <c:v>15.6</c:v>
                </c:pt>
                <c:pt idx="422">
                  <c:v>15.53</c:v>
                </c:pt>
                <c:pt idx="423">
                  <c:v>15.72</c:v>
                </c:pt>
                <c:pt idx="424">
                  <c:v>15.61</c:v>
                </c:pt>
                <c:pt idx="425">
                  <c:v>15.68</c:v>
                </c:pt>
                <c:pt idx="426">
                  <c:v>15.76</c:v>
                </c:pt>
                <c:pt idx="427">
                  <c:v>15.67</c:v>
                </c:pt>
                <c:pt idx="428">
                  <c:v>15.59</c:v>
                </c:pt>
                <c:pt idx="429">
                  <c:v>15.41</c:v>
                </c:pt>
                <c:pt idx="430">
                  <c:v>15.5</c:v>
                </c:pt>
                <c:pt idx="431">
                  <c:v>15.59</c:v>
                </c:pt>
                <c:pt idx="432">
                  <c:v>15.68</c:v>
                </c:pt>
                <c:pt idx="433">
                  <c:v>15.52</c:v>
                </c:pt>
                <c:pt idx="434">
                  <c:v>15.46</c:v>
                </c:pt>
                <c:pt idx="435">
                  <c:v>15.45</c:v>
                </c:pt>
                <c:pt idx="436">
                  <c:v>15.45</c:v>
                </c:pt>
                <c:pt idx="437">
                  <c:v>15.33</c:v>
                </c:pt>
                <c:pt idx="438">
                  <c:v>15.51</c:v>
                </c:pt>
                <c:pt idx="439">
                  <c:v>15.38</c:v>
                </c:pt>
                <c:pt idx="440">
                  <c:v>15.2</c:v>
                </c:pt>
                <c:pt idx="441">
                  <c:v>15.24</c:v>
                </c:pt>
                <c:pt idx="442">
                  <c:v>15.4</c:v>
                </c:pt>
                <c:pt idx="443">
                  <c:v>15.48</c:v>
                </c:pt>
                <c:pt idx="444">
                  <c:v>15.59</c:v>
                </c:pt>
                <c:pt idx="445">
                  <c:v>15.61</c:v>
                </c:pt>
                <c:pt idx="446">
                  <c:v>15.5</c:v>
                </c:pt>
                <c:pt idx="447">
                  <c:v>15.12</c:v>
                </c:pt>
                <c:pt idx="448">
                  <c:v>14.75</c:v>
                </c:pt>
                <c:pt idx="449">
                  <c:v>14.8</c:v>
                </c:pt>
                <c:pt idx="450">
                  <c:v>15.13</c:v>
                </c:pt>
                <c:pt idx="451">
                  <c:v>15.21</c:v>
                </c:pt>
                <c:pt idx="452">
                  <c:v>15.24</c:v>
                </c:pt>
                <c:pt idx="453">
                  <c:v>15.24</c:v>
                </c:pt>
                <c:pt idx="454">
                  <c:v>15.37</c:v>
                </c:pt>
                <c:pt idx="455">
                  <c:v>15.43</c:v>
                </c:pt>
                <c:pt idx="456">
                  <c:v>15.58</c:v>
                </c:pt>
                <c:pt idx="457">
                  <c:v>15.56</c:v>
                </c:pt>
                <c:pt idx="458">
                  <c:v>15.7</c:v>
                </c:pt>
                <c:pt idx="459">
                  <c:v>15.65</c:v>
                </c:pt>
                <c:pt idx="460">
                  <c:v>15.72</c:v>
                </c:pt>
                <c:pt idx="461">
                  <c:v>15.73</c:v>
                </c:pt>
                <c:pt idx="462">
                  <c:v>15.86</c:v>
                </c:pt>
                <c:pt idx="463">
                  <c:v>15.84</c:v>
                </c:pt>
                <c:pt idx="464">
                  <c:v>15.8</c:v>
                </c:pt>
                <c:pt idx="465">
                  <c:v>15.79</c:v>
                </c:pt>
                <c:pt idx="466">
                  <c:v>15.97</c:v>
                </c:pt>
                <c:pt idx="467">
                  <c:v>16.04</c:v>
                </c:pt>
                <c:pt idx="468">
                  <c:v>16.07</c:v>
                </c:pt>
                <c:pt idx="469">
                  <c:v>15.93</c:v>
                </c:pt>
                <c:pt idx="470">
                  <c:v>15.72</c:v>
                </c:pt>
                <c:pt idx="471">
                  <c:v>15.67</c:v>
                </c:pt>
                <c:pt idx="472">
                  <c:v>15.47</c:v>
                </c:pt>
                <c:pt idx="473">
                  <c:v>15.53</c:v>
                </c:pt>
                <c:pt idx="474">
                  <c:v>15.47</c:v>
                </c:pt>
                <c:pt idx="475">
                  <c:v>15.32</c:v>
                </c:pt>
                <c:pt idx="476">
                  <c:v>15.38</c:v>
                </c:pt>
                <c:pt idx="477">
                  <c:v>15.49</c:v>
                </c:pt>
                <c:pt idx="478">
                  <c:v>15.47</c:v>
                </c:pt>
                <c:pt idx="479">
                  <c:v>15.6</c:v>
                </c:pt>
                <c:pt idx="480">
                  <c:v>15.62</c:v>
                </c:pt>
                <c:pt idx="481">
                  <c:v>15.81</c:v>
                </c:pt>
                <c:pt idx="482">
                  <c:v>15.64</c:v>
                </c:pt>
                <c:pt idx="483">
                  <c:v>15.69</c:v>
                </c:pt>
                <c:pt idx="484">
                  <c:v>15.88</c:v>
                </c:pt>
                <c:pt idx="485">
                  <c:v>15.99</c:v>
                </c:pt>
                <c:pt idx="486">
                  <c:v>16.25</c:v>
                </c:pt>
                <c:pt idx="487">
                  <c:v>16.27</c:v>
                </c:pt>
                <c:pt idx="488">
                  <c:v>16.25</c:v>
                </c:pt>
                <c:pt idx="489">
                  <c:v>16.13</c:v>
                </c:pt>
                <c:pt idx="490">
                  <c:v>16.12</c:v>
                </c:pt>
                <c:pt idx="491">
                  <c:v>16.010000000000002</c:v>
                </c:pt>
                <c:pt idx="492">
                  <c:v>16.12</c:v>
                </c:pt>
                <c:pt idx="493">
                  <c:v>16.100000000000001</c:v>
                </c:pt>
                <c:pt idx="494">
                  <c:v>15.92</c:v>
                </c:pt>
                <c:pt idx="495">
                  <c:v>16</c:v>
                </c:pt>
                <c:pt idx="496">
                  <c:v>15.91</c:v>
                </c:pt>
                <c:pt idx="497">
                  <c:v>15.96</c:v>
                </c:pt>
                <c:pt idx="498">
                  <c:v>15.91</c:v>
                </c:pt>
                <c:pt idx="499">
                  <c:v>15.78</c:v>
                </c:pt>
                <c:pt idx="500">
                  <c:v>15.7</c:v>
                </c:pt>
                <c:pt idx="501">
                  <c:v>15.79</c:v>
                </c:pt>
                <c:pt idx="502">
                  <c:v>15.92</c:v>
                </c:pt>
                <c:pt idx="503">
                  <c:v>15.84</c:v>
                </c:pt>
                <c:pt idx="504">
                  <c:v>15.75</c:v>
                </c:pt>
                <c:pt idx="505">
                  <c:v>15.71</c:v>
                </c:pt>
                <c:pt idx="506">
                  <c:v>15.62</c:v>
                </c:pt>
                <c:pt idx="507">
                  <c:v>15.67</c:v>
                </c:pt>
                <c:pt idx="508">
                  <c:v>15.78</c:v>
                </c:pt>
                <c:pt idx="509">
                  <c:v>15.64</c:v>
                </c:pt>
                <c:pt idx="510">
                  <c:v>15.44</c:v>
                </c:pt>
                <c:pt idx="511">
                  <c:v>15.29</c:v>
                </c:pt>
                <c:pt idx="512">
                  <c:v>15.42</c:v>
                </c:pt>
                <c:pt idx="513">
                  <c:v>15.36</c:v>
                </c:pt>
                <c:pt idx="514">
                  <c:v>15.37</c:v>
                </c:pt>
                <c:pt idx="515">
                  <c:v>15.21</c:v>
                </c:pt>
                <c:pt idx="516">
                  <c:v>15.36</c:v>
                </c:pt>
                <c:pt idx="517">
                  <c:v>15.26</c:v>
                </c:pt>
                <c:pt idx="518">
                  <c:v>15.32</c:v>
                </c:pt>
                <c:pt idx="519">
                  <c:v>14.99</c:v>
                </c:pt>
                <c:pt idx="520">
                  <c:v>14.98</c:v>
                </c:pt>
                <c:pt idx="521">
                  <c:v>15.11</c:v>
                </c:pt>
                <c:pt idx="522">
                  <c:v>15.07</c:v>
                </c:pt>
                <c:pt idx="523">
                  <c:v>14.99</c:v>
                </c:pt>
                <c:pt idx="524">
                  <c:v>14.81</c:v>
                </c:pt>
                <c:pt idx="525">
                  <c:v>14.78</c:v>
                </c:pt>
                <c:pt idx="526">
                  <c:v>14.79</c:v>
                </c:pt>
                <c:pt idx="527">
                  <c:v>14.88</c:v>
                </c:pt>
                <c:pt idx="528">
                  <c:v>14.98</c:v>
                </c:pt>
                <c:pt idx="529">
                  <c:v>14.79</c:v>
                </c:pt>
                <c:pt idx="530">
                  <c:v>14.8</c:v>
                </c:pt>
                <c:pt idx="531">
                  <c:v>14.88</c:v>
                </c:pt>
                <c:pt idx="532">
                  <c:v>14.87</c:v>
                </c:pt>
                <c:pt idx="533">
                  <c:v>14.98</c:v>
                </c:pt>
                <c:pt idx="534">
                  <c:v>15.06</c:v>
                </c:pt>
                <c:pt idx="535">
                  <c:v>15.11</c:v>
                </c:pt>
                <c:pt idx="536">
                  <c:v>15.15</c:v>
                </c:pt>
                <c:pt idx="537">
                  <c:v>15.2</c:v>
                </c:pt>
                <c:pt idx="538">
                  <c:v>15.08</c:v>
                </c:pt>
                <c:pt idx="539">
                  <c:v>15.11</c:v>
                </c:pt>
                <c:pt idx="540">
                  <c:v>15.03</c:v>
                </c:pt>
                <c:pt idx="541">
                  <c:v>14.9</c:v>
                </c:pt>
                <c:pt idx="542">
                  <c:v>14.83</c:v>
                </c:pt>
                <c:pt idx="543">
                  <c:v>14.73</c:v>
                </c:pt>
                <c:pt idx="544">
                  <c:v>14.69</c:v>
                </c:pt>
                <c:pt idx="545">
                  <c:v>14.54</c:v>
                </c:pt>
                <c:pt idx="546">
                  <c:v>14.56</c:v>
                </c:pt>
                <c:pt idx="547">
                  <c:v>14.56</c:v>
                </c:pt>
                <c:pt idx="548">
                  <c:v>14.8</c:v>
                </c:pt>
                <c:pt idx="549">
                  <c:v>14.78</c:v>
                </c:pt>
                <c:pt idx="550">
                  <c:v>15.06</c:v>
                </c:pt>
                <c:pt idx="551">
                  <c:v>15</c:v>
                </c:pt>
                <c:pt idx="552">
                  <c:v>15.15</c:v>
                </c:pt>
                <c:pt idx="553">
                  <c:v>14.97</c:v>
                </c:pt>
                <c:pt idx="554">
                  <c:v>14.97</c:v>
                </c:pt>
                <c:pt idx="555">
                  <c:v>14.88</c:v>
                </c:pt>
                <c:pt idx="556">
                  <c:v>14.88</c:v>
                </c:pt>
                <c:pt idx="557">
                  <c:v>14.86</c:v>
                </c:pt>
                <c:pt idx="558">
                  <c:v>15.06</c:v>
                </c:pt>
                <c:pt idx="559">
                  <c:v>15.06</c:v>
                </c:pt>
                <c:pt idx="560">
                  <c:v>15.22</c:v>
                </c:pt>
                <c:pt idx="561">
                  <c:v>15.2</c:v>
                </c:pt>
                <c:pt idx="562">
                  <c:v>15.28</c:v>
                </c:pt>
                <c:pt idx="563">
                  <c:v>15.31</c:v>
                </c:pt>
                <c:pt idx="564">
                  <c:v>15.38</c:v>
                </c:pt>
                <c:pt idx="565">
                  <c:v>15.46</c:v>
                </c:pt>
                <c:pt idx="566">
                  <c:v>15.43</c:v>
                </c:pt>
                <c:pt idx="567">
                  <c:v>15.48</c:v>
                </c:pt>
                <c:pt idx="568">
                  <c:v>15.56</c:v>
                </c:pt>
                <c:pt idx="569">
                  <c:v>15.75</c:v>
                </c:pt>
                <c:pt idx="570">
                  <c:v>15.66</c:v>
                </c:pt>
                <c:pt idx="571">
                  <c:v>15.51</c:v>
                </c:pt>
                <c:pt idx="572">
                  <c:v>15.47</c:v>
                </c:pt>
                <c:pt idx="573">
                  <c:v>15.48</c:v>
                </c:pt>
                <c:pt idx="574">
                  <c:v>15.73</c:v>
                </c:pt>
                <c:pt idx="575">
                  <c:v>15.67</c:v>
                </c:pt>
                <c:pt idx="576">
                  <c:v>15.74</c:v>
                </c:pt>
                <c:pt idx="577">
                  <c:v>15.68</c:v>
                </c:pt>
                <c:pt idx="578">
                  <c:v>15.76</c:v>
                </c:pt>
                <c:pt idx="579">
                  <c:v>16.04</c:v>
                </c:pt>
                <c:pt idx="580">
                  <c:v>16.059999999999999</c:v>
                </c:pt>
                <c:pt idx="581">
                  <c:v>16.18</c:v>
                </c:pt>
                <c:pt idx="582">
                  <c:v>16.25</c:v>
                </c:pt>
                <c:pt idx="583">
                  <c:v>16.07</c:v>
                </c:pt>
                <c:pt idx="584">
                  <c:v>16.13</c:v>
                </c:pt>
                <c:pt idx="585">
                  <c:v>16.16</c:v>
                </c:pt>
                <c:pt idx="586">
                  <c:v>16.14</c:v>
                </c:pt>
                <c:pt idx="587">
                  <c:v>16.260000000000002</c:v>
                </c:pt>
                <c:pt idx="588">
                  <c:v>16.36</c:v>
                </c:pt>
                <c:pt idx="589">
                  <c:v>16.170000000000002</c:v>
                </c:pt>
                <c:pt idx="590">
                  <c:v>16.059999999999999</c:v>
                </c:pt>
                <c:pt idx="591">
                  <c:v>16.22</c:v>
                </c:pt>
                <c:pt idx="592">
                  <c:v>15.93</c:v>
                </c:pt>
                <c:pt idx="593">
                  <c:v>16.149999999999999</c:v>
                </c:pt>
                <c:pt idx="594">
                  <c:v>16.37</c:v>
                </c:pt>
                <c:pt idx="595">
                  <c:v>16.309999999999999</c:v>
                </c:pt>
                <c:pt idx="596">
                  <c:v>16.32</c:v>
                </c:pt>
                <c:pt idx="597">
                  <c:v>16.149999999999999</c:v>
                </c:pt>
                <c:pt idx="598">
                  <c:v>16.12</c:v>
                </c:pt>
                <c:pt idx="599">
                  <c:v>16.079999999999998</c:v>
                </c:pt>
                <c:pt idx="600">
                  <c:v>16.239999999999998</c:v>
                </c:pt>
                <c:pt idx="601">
                  <c:v>16.39</c:v>
                </c:pt>
                <c:pt idx="602">
                  <c:v>16.46</c:v>
                </c:pt>
                <c:pt idx="603">
                  <c:v>16.47</c:v>
                </c:pt>
                <c:pt idx="604">
                  <c:v>16.399999999999999</c:v>
                </c:pt>
                <c:pt idx="605">
                  <c:v>16.21</c:v>
                </c:pt>
                <c:pt idx="606">
                  <c:v>16.149999999999999</c:v>
                </c:pt>
                <c:pt idx="607">
                  <c:v>16.14</c:v>
                </c:pt>
                <c:pt idx="608">
                  <c:v>15.97</c:v>
                </c:pt>
                <c:pt idx="609">
                  <c:v>15.84</c:v>
                </c:pt>
                <c:pt idx="610">
                  <c:v>15.68</c:v>
                </c:pt>
                <c:pt idx="611">
                  <c:v>15.41</c:v>
                </c:pt>
                <c:pt idx="612">
                  <c:v>15.57</c:v>
                </c:pt>
                <c:pt idx="613">
                  <c:v>15.44</c:v>
                </c:pt>
                <c:pt idx="614">
                  <c:v>15.07</c:v>
                </c:pt>
                <c:pt idx="615">
                  <c:v>14.52</c:v>
                </c:pt>
                <c:pt idx="616">
                  <c:v>13.89</c:v>
                </c:pt>
                <c:pt idx="617">
                  <c:v>14.15</c:v>
                </c:pt>
                <c:pt idx="618">
                  <c:v>13.68</c:v>
                </c:pt>
                <c:pt idx="619">
                  <c:v>14.16</c:v>
                </c:pt>
                <c:pt idx="620">
                  <c:v>14.23</c:v>
                </c:pt>
                <c:pt idx="621">
                  <c:v>14.58</c:v>
                </c:pt>
                <c:pt idx="622">
                  <c:v>14.77</c:v>
                </c:pt>
                <c:pt idx="623">
                  <c:v>14.77</c:v>
                </c:pt>
                <c:pt idx="624">
                  <c:v>14.71</c:v>
                </c:pt>
                <c:pt idx="625">
                  <c:v>14.83</c:v>
                </c:pt>
                <c:pt idx="626">
                  <c:v>15.05</c:v>
                </c:pt>
                <c:pt idx="627">
                  <c:v>15</c:v>
                </c:pt>
                <c:pt idx="628">
                  <c:v>15.02</c:v>
                </c:pt>
                <c:pt idx="629">
                  <c:v>15.06</c:v>
                </c:pt>
                <c:pt idx="630">
                  <c:v>15.19</c:v>
                </c:pt>
                <c:pt idx="631">
                  <c:v>15.43</c:v>
                </c:pt>
                <c:pt idx="632">
                  <c:v>15.58</c:v>
                </c:pt>
                <c:pt idx="633">
                  <c:v>15.59</c:v>
                </c:pt>
                <c:pt idx="634">
                  <c:v>15.54</c:v>
                </c:pt>
                <c:pt idx="635">
                  <c:v>15.57</c:v>
                </c:pt>
                <c:pt idx="636">
                  <c:v>15.61</c:v>
                </c:pt>
                <c:pt idx="637">
                  <c:v>15.68</c:v>
                </c:pt>
                <c:pt idx="638">
                  <c:v>15.98</c:v>
                </c:pt>
                <c:pt idx="639">
                  <c:v>16.03</c:v>
                </c:pt>
                <c:pt idx="640">
                  <c:v>16.03</c:v>
                </c:pt>
                <c:pt idx="641">
                  <c:v>16.14</c:v>
                </c:pt>
                <c:pt idx="642">
                  <c:v>16.14</c:v>
                </c:pt>
                <c:pt idx="643">
                  <c:v>16.14</c:v>
                </c:pt>
                <c:pt idx="644">
                  <c:v>16.3</c:v>
                </c:pt>
                <c:pt idx="645">
                  <c:v>16.309999999999999</c:v>
                </c:pt>
                <c:pt idx="646">
                  <c:v>16.170000000000002</c:v>
                </c:pt>
                <c:pt idx="647">
                  <c:v>16</c:v>
                </c:pt>
                <c:pt idx="648">
                  <c:v>16.149999999999999</c:v>
                </c:pt>
                <c:pt idx="649">
                  <c:v>16.239999999999998</c:v>
                </c:pt>
                <c:pt idx="650">
                  <c:v>16.190000000000001</c:v>
                </c:pt>
                <c:pt idx="651">
                  <c:v>16.12</c:v>
                </c:pt>
                <c:pt idx="652">
                  <c:v>16.13</c:v>
                </c:pt>
                <c:pt idx="653">
                  <c:v>16.07</c:v>
                </c:pt>
                <c:pt idx="654">
                  <c:v>16.25</c:v>
                </c:pt>
                <c:pt idx="655">
                  <c:v>16.28</c:v>
                </c:pt>
                <c:pt idx="656">
                  <c:v>16.260000000000002</c:v>
                </c:pt>
                <c:pt idx="657">
                  <c:v>16.32</c:v>
                </c:pt>
                <c:pt idx="658">
                  <c:v>16.399999999999999</c:v>
                </c:pt>
                <c:pt idx="659">
                  <c:v>16.39</c:v>
                </c:pt>
                <c:pt idx="660">
                  <c:v>16.36</c:v>
                </c:pt>
                <c:pt idx="661">
                  <c:v>16.16</c:v>
                </c:pt>
                <c:pt idx="662">
                  <c:v>16.350000000000001</c:v>
                </c:pt>
                <c:pt idx="663">
                  <c:v>16.2</c:v>
                </c:pt>
                <c:pt idx="664">
                  <c:v>16.170000000000002</c:v>
                </c:pt>
                <c:pt idx="665">
                  <c:v>16.23</c:v>
                </c:pt>
                <c:pt idx="666">
                  <c:v>16.23</c:v>
                </c:pt>
                <c:pt idx="667">
                  <c:v>16.25</c:v>
                </c:pt>
                <c:pt idx="668">
                  <c:v>16.14</c:v>
                </c:pt>
                <c:pt idx="669">
                  <c:v>16.23</c:v>
                </c:pt>
                <c:pt idx="670">
                  <c:v>16.41</c:v>
                </c:pt>
                <c:pt idx="671">
                  <c:v>16.37</c:v>
                </c:pt>
                <c:pt idx="672">
                  <c:v>16.350000000000001</c:v>
                </c:pt>
                <c:pt idx="673">
                  <c:v>16.48</c:v>
                </c:pt>
                <c:pt idx="674">
                  <c:v>16.55</c:v>
                </c:pt>
                <c:pt idx="675">
                  <c:v>16.5</c:v>
                </c:pt>
                <c:pt idx="676">
                  <c:v>16.48</c:v>
                </c:pt>
                <c:pt idx="677">
                  <c:v>16.54</c:v>
                </c:pt>
                <c:pt idx="678">
                  <c:v>16.59</c:v>
                </c:pt>
                <c:pt idx="679">
                  <c:v>16.760000000000002</c:v>
                </c:pt>
                <c:pt idx="680">
                  <c:v>16.66</c:v>
                </c:pt>
                <c:pt idx="681">
                  <c:v>16.62</c:v>
                </c:pt>
                <c:pt idx="682">
                  <c:v>16.62</c:v>
                </c:pt>
                <c:pt idx="683">
                  <c:v>16.55</c:v>
                </c:pt>
                <c:pt idx="684">
                  <c:v>16.62</c:v>
                </c:pt>
                <c:pt idx="685">
                  <c:v>16.649999999999999</c:v>
                </c:pt>
                <c:pt idx="686">
                  <c:v>16.760000000000002</c:v>
                </c:pt>
                <c:pt idx="687">
                  <c:v>16.62</c:v>
                </c:pt>
                <c:pt idx="688">
                  <c:v>16.79</c:v>
                </c:pt>
                <c:pt idx="689">
                  <c:v>17.05</c:v>
                </c:pt>
                <c:pt idx="690">
                  <c:v>17.079999999999998</c:v>
                </c:pt>
                <c:pt idx="691">
                  <c:v>16.989999999999998</c:v>
                </c:pt>
                <c:pt idx="692">
                  <c:v>16.95</c:v>
                </c:pt>
                <c:pt idx="693">
                  <c:v>16.86</c:v>
                </c:pt>
                <c:pt idx="694">
                  <c:v>16.760000000000002</c:v>
                </c:pt>
                <c:pt idx="695">
                  <c:v>16.579999999999998</c:v>
                </c:pt>
                <c:pt idx="696">
                  <c:v>16.66</c:v>
                </c:pt>
                <c:pt idx="697">
                  <c:v>16.77</c:v>
                </c:pt>
                <c:pt idx="698">
                  <c:v>16.71</c:v>
                </c:pt>
                <c:pt idx="699">
                  <c:v>16.809999999999999</c:v>
                </c:pt>
                <c:pt idx="700">
                  <c:v>16.899999999999999</c:v>
                </c:pt>
                <c:pt idx="701">
                  <c:v>16.77</c:v>
                </c:pt>
                <c:pt idx="702">
                  <c:v>16.809999999999999</c:v>
                </c:pt>
                <c:pt idx="703">
                  <c:v>16.82</c:v>
                </c:pt>
                <c:pt idx="704">
                  <c:v>16.82</c:v>
                </c:pt>
                <c:pt idx="705">
                  <c:v>16.850000000000001</c:v>
                </c:pt>
                <c:pt idx="706">
                  <c:v>16.79</c:v>
                </c:pt>
                <c:pt idx="707">
                  <c:v>16.97</c:v>
                </c:pt>
                <c:pt idx="708">
                  <c:v>16.989999999999998</c:v>
                </c:pt>
                <c:pt idx="709">
                  <c:v>16.95</c:v>
                </c:pt>
                <c:pt idx="710">
                  <c:v>17.2</c:v>
                </c:pt>
                <c:pt idx="711">
                  <c:v>17.16</c:v>
                </c:pt>
                <c:pt idx="712">
                  <c:v>17.07</c:v>
                </c:pt>
                <c:pt idx="713">
                  <c:v>17.010000000000002</c:v>
                </c:pt>
                <c:pt idx="714">
                  <c:v>16.93</c:v>
                </c:pt>
                <c:pt idx="715">
                  <c:v>16.87</c:v>
                </c:pt>
                <c:pt idx="716">
                  <c:v>16.95</c:v>
                </c:pt>
                <c:pt idx="717">
                  <c:v>16.7</c:v>
                </c:pt>
                <c:pt idx="718">
                  <c:v>16.8</c:v>
                </c:pt>
                <c:pt idx="719">
                  <c:v>16.88</c:v>
                </c:pt>
                <c:pt idx="720">
                  <c:v>17.03</c:v>
                </c:pt>
                <c:pt idx="721">
                  <c:v>17.13</c:v>
                </c:pt>
                <c:pt idx="722">
                  <c:v>17.13</c:v>
                </c:pt>
                <c:pt idx="723">
                  <c:v>17.16</c:v>
                </c:pt>
                <c:pt idx="724">
                  <c:v>17.27</c:v>
                </c:pt>
                <c:pt idx="725">
                  <c:v>17.27</c:v>
                </c:pt>
                <c:pt idx="726">
                  <c:v>17.28</c:v>
                </c:pt>
                <c:pt idx="727">
                  <c:v>17.18</c:v>
                </c:pt>
                <c:pt idx="728">
                  <c:v>17.170000000000002</c:v>
                </c:pt>
                <c:pt idx="729">
                  <c:v>17.12</c:v>
                </c:pt>
                <c:pt idx="730">
                  <c:v>17.059999999999999</c:v>
                </c:pt>
                <c:pt idx="731">
                  <c:v>17.04</c:v>
                </c:pt>
                <c:pt idx="732">
                  <c:v>17.16</c:v>
                </c:pt>
                <c:pt idx="733">
                  <c:v>17.059999999999999</c:v>
                </c:pt>
                <c:pt idx="734">
                  <c:v>16.91</c:v>
                </c:pt>
                <c:pt idx="735">
                  <c:v>16.96</c:v>
                </c:pt>
                <c:pt idx="736">
                  <c:v>17</c:v>
                </c:pt>
                <c:pt idx="737">
                  <c:v>17.02</c:v>
                </c:pt>
                <c:pt idx="738">
                  <c:v>17.07</c:v>
                </c:pt>
                <c:pt idx="739">
                  <c:v>17.079999999999998</c:v>
                </c:pt>
                <c:pt idx="740">
                  <c:v>17.13</c:v>
                </c:pt>
                <c:pt idx="741">
                  <c:v>17.04</c:v>
                </c:pt>
                <c:pt idx="742">
                  <c:v>17.07</c:v>
                </c:pt>
                <c:pt idx="743">
                  <c:v>17.149999999999999</c:v>
                </c:pt>
                <c:pt idx="744">
                  <c:v>17.190000000000001</c:v>
                </c:pt>
                <c:pt idx="745">
                  <c:v>17.14</c:v>
                </c:pt>
                <c:pt idx="746">
                  <c:v>17.14</c:v>
                </c:pt>
                <c:pt idx="747">
                  <c:v>17.22</c:v>
                </c:pt>
                <c:pt idx="748">
                  <c:v>17.309999999999999</c:v>
                </c:pt>
                <c:pt idx="749">
                  <c:v>17.45</c:v>
                </c:pt>
                <c:pt idx="750">
                  <c:v>17.29</c:v>
                </c:pt>
                <c:pt idx="751">
                  <c:v>17.43</c:v>
                </c:pt>
                <c:pt idx="752">
                  <c:v>17.46</c:v>
                </c:pt>
                <c:pt idx="753">
                  <c:v>17.5</c:v>
                </c:pt>
                <c:pt idx="754">
                  <c:v>17.88</c:v>
                </c:pt>
              </c:numCache>
            </c:numRef>
          </c:val>
          <c:smooth val="0"/>
          <c:extLst>
            <c:ext xmlns:c16="http://schemas.microsoft.com/office/drawing/2014/chart" uri="{C3380CC4-5D6E-409C-BE32-E72D297353CC}">
              <c16:uniqueId val="{00000001-B849-45D7-B4AD-0C564324DF06}"/>
            </c:ext>
          </c:extLst>
        </c:ser>
        <c:dLbls>
          <c:showLegendKey val="0"/>
          <c:showVal val="0"/>
          <c:showCatName val="0"/>
          <c:showSerName val="0"/>
          <c:showPercent val="0"/>
          <c:showBubbleSize val="0"/>
        </c:dLbls>
        <c:smooth val="0"/>
        <c:axId val="719924192"/>
        <c:axId val="719925760"/>
      </c:lineChart>
      <c:dateAx>
        <c:axId val="719924192"/>
        <c:scaling>
          <c:orientation val="minMax"/>
        </c:scaling>
        <c:delete val="0"/>
        <c:axPos val="b"/>
        <c:numFmt formatCode="m\/yy" sourceLinked="0"/>
        <c:majorTickMark val="out"/>
        <c:minorTickMark val="none"/>
        <c:tickLblPos val="nextTo"/>
        <c:spPr>
          <a:noFill/>
          <a:ln w="6350" cap="flat" cmpd="sng" algn="ctr">
            <a:solidFill>
              <a:schemeClr val="accent2">
                <a:lumMod val="20000"/>
                <a:lumOff val="80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GT America Regular"/>
                <a:ea typeface="GT America Regular"/>
                <a:cs typeface="GT America Regular"/>
              </a:defRPr>
            </a:pPr>
            <a:endParaRPr lang="en-FI"/>
          </a:p>
        </c:txPr>
        <c:crossAx val="719925760"/>
        <c:crosses val="autoZero"/>
        <c:auto val="0"/>
        <c:lblOffset val="100"/>
        <c:baseTimeUnit val="days"/>
        <c:majorUnit val="3"/>
        <c:majorTimeUnit val="months"/>
        <c:minorUnit val="3"/>
        <c:minorTimeUnit val="months"/>
      </c:dateAx>
      <c:valAx>
        <c:axId val="719925760"/>
        <c:scaling>
          <c:orientation val="minMax"/>
          <c:min val="7"/>
        </c:scaling>
        <c:delete val="0"/>
        <c:axPos val="l"/>
        <c:majorGridlines>
          <c:spPr>
            <a:ln w="6350" cap="flat" cmpd="sng" algn="ctr">
              <a:solidFill>
                <a:schemeClr val="accent2">
                  <a:lumMod val="20000"/>
                  <a:lumOff val="8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000000"/>
                </a:solidFill>
                <a:latin typeface="GT America Regular"/>
                <a:ea typeface="GT America Regular"/>
                <a:cs typeface="GT America Regular"/>
              </a:defRPr>
            </a:pPr>
            <a:endParaRPr lang="en-FI"/>
          </a:p>
        </c:txPr>
        <c:crossAx val="719924192"/>
        <c:crosses val="autoZero"/>
        <c:crossBetween val="between"/>
      </c:valAx>
      <c:spPr>
        <a:noFill/>
        <a:ln>
          <a:noFill/>
        </a:ln>
        <a:effectLst/>
      </c:spPr>
    </c:plotArea>
    <c:legend>
      <c:legendPos val="b"/>
      <c:layout>
        <c:manualLayout>
          <c:xMode val="edge"/>
          <c:yMode val="edge"/>
          <c:x val="2.336039511027431E-2"/>
          <c:y val="0.82342261104177872"/>
          <c:w val="0.95703627086688459"/>
          <c:h val="9.8723768341935622E-2"/>
        </c:manualLayout>
      </c:layout>
      <c:overlay val="0"/>
      <c:spPr>
        <a:noFill/>
        <a:ln>
          <a:noFill/>
        </a:ln>
        <a:effectLst/>
      </c:spPr>
      <c:txPr>
        <a:bodyPr rot="0" spcFirstLastPara="1" vertOverflow="ellipsis" vert="horz" wrap="square" anchor="ctr" anchorCtr="1"/>
        <a:lstStyle/>
        <a:p>
          <a:pPr>
            <a:defRPr sz="800" b="0" i="0" u="none" strike="noStrike" kern="1200" baseline="0">
              <a:solidFill>
                <a:srgbClr val="000000"/>
              </a:solidFill>
              <a:latin typeface="GT America Regular"/>
              <a:ea typeface="GT America Regular"/>
              <a:cs typeface="GT America Regular"/>
            </a:defRPr>
          </a:pPr>
          <a:endParaRPr lang="en-FI"/>
        </a:p>
      </c:txPr>
    </c:legend>
    <c:plotVisOnly val="1"/>
    <c:dispBlanksAs val="gap"/>
    <c:showDLblsOverMax val="0"/>
  </c:chart>
  <c:spPr>
    <a:noFill/>
    <a:ln w="9525" cap="flat" cmpd="sng" algn="ctr">
      <a:noFill/>
      <a:round/>
    </a:ln>
    <a:effectLst/>
  </c:spPr>
  <c:txPr>
    <a:bodyPr/>
    <a:lstStyle/>
    <a:p>
      <a:pPr>
        <a:defRPr sz="800" b="0">
          <a:solidFill>
            <a:srgbClr val="000000"/>
          </a:solidFill>
          <a:latin typeface="GT America Regular"/>
          <a:ea typeface="GT America Regular"/>
          <a:cs typeface="GT America Regular"/>
        </a:defRPr>
      </a:pPr>
      <a:endParaRPr lang="en-FI"/>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Translations!$A$439</c:f>
          <c:strCache>
            <c:ptCount val="1"/>
            <c:pt idx="0">
              <c:v>Sensitivity of DCF to changes in the terminal EBIT margin</c:v>
            </c:pt>
          </c:strCache>
        </c:strRef>
      </c:tx>
      <c:overlay val="0"/>
      <c:spPr>
        <a:noFill/>
        <a:ln>
          <a:noFill/>
        </a:ln>
        <a:effectLst/>
      </c:spPr>
      <c:txPr>
        <a:bodyPr rot="0" vert="horz"/>
        <a:lstStyle/>
        <a:p>
          <a:pPr algn="ctr" rtl="0">
            <a:defRPr b="1"/>
          </a:pPr>
          <a:endParaRPr lang="en-FI"/>
        </a:p>
      </c:txPr>
    </c:title>
    <c:autoTitleDeleted val="0"/>
    <c:plotArea>
      <c:layout/>
      <c:barChart>
        <c:barDir val="col"/>
        <c:grouping val="clustered"/>
        <c:varyColors val="0"/>
        <c:ser>
          <c:idx val="1"/>
          <c:order val="0"/>
          <c:tx>
            <c:strRef>
              <c:f>'O-Sensitivity'!$U$1</c:f>
              <c:strCache>
                <c:ptCount val="1"/>
                <c:pt idx="0">
                  <c:v>DCF value (EUR)</c:v>
                </c:pt>
              </c:strCache>
            </c:strRef>
          </c:tx>
          <c:spPr>
            <a:solidFill>
              <a:srgbClr val="3F3EFF"/>
            </a:solidFill>
            <a:ln w="28575" cap="rnd">
              <a:noFill/>
              <a:round/>
            </a:ln>
            <a:effectLst/>
          </c:spPr>
          <c:invertIfNegative val="0"/>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numRef>
              <c:f>'O-Sensitivity'!$D$8:$N$8</c:f>
              <c:numCache>
                <c:formatCode>0.0%</c:formatCode>
                <c:ptCount val="11"/>
                <c:pt idx="0">
                  <c:v>8.9999999999999983E-2</c:v>
                </c:pt>
                <c:pt idx="1">
                  <c:v>9.4999999999999987E-2</c:v>
                </c:pt>
                <c:pt idx="2">
                  <c:v>9.9999999999999992E-2</c:v>
                </c:pt>
                <c:pt idx="3">
                  <c:v>0.105</c:v>
                </c:pt>
                <c:pt idx="4">
                  <c:v>0.11</c:v>
                </c:pt>
                <c:pt idx="5">
                  <c:v>0.115</c:v>
                </c:pt>
                <c:pt idx="6">
                  <c:v>0.12000000000000001</c:v>
                </c:pt>
                <c:pt idx="7">
                  <c:v>0.125</c:v>
                </c:pt>
                <c:pt idx="8">
                  <c:v>0.13</c:v>
                </c:pt>
                <c:pt idx="9">
                  <c:v>0.13500000000000001</c:v>
                </c:pt>
                <c:pt idx="10">
                  <c:v>0.14000000000000001</c:v>
                </c:pt>
              </c:numCache>
            </c:numRef>
          </c:cat>
          <c:val>
            <c:numRef>
              <c:f>'O-Sensitivity'!$D$9:$N$9</c:f>
              <c:numCache>
                <c:formatCode>0.00</c:formatCode>
                <c:ptCount val="11"/>
                <c:pt idx="0">
                  <c:v>8.8828609062165675</c:v>
                </c:pt>
                <c:pt idx="1">
                  <c:v>9.4564765472701264</c:v>
                </c:pt>
                <c:pt idx="2">
                  <c:v>10.030092188323689</c:v>
                </c:pt>
                <c:pt idx="3">
                  <c:v>10.60370782937725</c:v>
                </c:pt>
                <c:pt idx="4">
                  <c:v>11.1773234704308</c:v>
                </c:pt>
                <c:pt idx="5">
                  <c:v>11.750939111484362</c:v>
                </c:pt>
                <c:pt idx="6">
                  <c:v>12.324554752537928</c:v>
                </c:pt>
                <c:pt idx="7">
                  <c:v>12.898170393591478</c:v>
                </c:pt>
                <c:pt idx="8">
                  <c:v>13.471786034645039</c:v>
                </c:pt>
                <c:pt idx="9">
                  <c:v>14.045401675698601</c:v>
                </c:pt>
                <c:pt idx="10">
                  <c:v>14.619017316752155</c:v>
                </c:pt>
              </c:numCache>
            </c:numRef>
          </c:val>
          <c:extLst>
            <c:ext xmlns:c16="http://schemas.microsoft.com/office/drawing/2014/chart" uri="{C3380CC4-5D6E-409C-BE32-E72D297353CC}">
              <c16:uniqueId val="{00000000-089B-458C-A9A4-FB44311A7480}"/>
            </c:ext>
          </c:extLst>
        </c:ser>
        <c:dLbls>
          <c:showLegendKey val="0"/>
          <c:showVal val="0"/>
          <c:showCatName val="0"/>
          <c:showSerName val="0"/>
          <c:showPercent val="0"/>
          <c:showBubbleSize val="0"/>
        </c:dLbls>
        <c:gapWidth val="150"/>
        <c:axId val="440126664"/>
        <c:axId val="440127056"/>
      </c:barChart>
      <c:lineChart>
        <c:grouping val="standard"/>
        <c:varyColors val="0"/>
        <c:ser>
          <c:idx val="0"/>
          <c:order val="1"/>
          <c:tx>
            <c:strRef>
              <c:f>Translations!$A$442</c:f>
              <c:strCache>
                <c:ptCount val="1"/>
                <c:pt idx="0">
                  <c:v>Weight of terminal value (%)</c:v>
                </c:pt>
              </c:strCache>
            </c:strRef>
          </c:tx>
          <c:spPr>
            <a:ln w="28575">
              <a:solidFill>
                <a:srgbClr val="000000"/>
              </a:solidFill>
            </a:ln>
          </c:spPr>
          <c:marker>
            <c:symbol val="none"/>
          </c:marker>
          <c:val>
            <c:numRef>
              <c:f>'O-Sensitivity'!$D$10:$N$10</c:f>
              <c:numCache>
                <c:formatCode>0%</c:formatCode>
                <c:ptCount val="11"/>
                <c:pt idx="0">
                  <c:v>0.46718962893334198</c:v>
                </c:pt>
                <c:pt idx="1">
                  <c:v>0.48171236617036312</c:v>
                </c:pt>
                <c:pt idx="2">
                  <c:v>0.49525705132354125</c:v>
                </c:pt>
                <c:pt idx="3">
                  <c:v>0.5079192680222876</c:v>
                </c:pt>
                <c:pt idx="4">
                  <c:v>0.51978253783052852</c:v>
                </c:pt>
                <c:pt idx="5">
                  <c:v>0.53092016475335213</c:v>
                </c:pt>
                <c:pt idx="6">
                  <c:v>0.54139675131821563</c:v>
                </c:pt>
                <c:pt idx="7">
                  <c:v>0.55126945248890347</c:v>
                </c:pt>
                <c:pt idx="8">
                  <c:v>0.56058901882151235</c:v>
                </c:pt>
                <c:pt idx="9">
                  <c:v>0.56940066906452524</c:v>
                </c:pt>
                <c:pt idx="10">
                  <c:v>0.57774482387347603</c:v>
                </c:pt>
              </c:numCache>
            </c:numRef>
          </c:val>
          <c:smooth val="0"/>
          <c:extLst>
            <c:ext xmlns:c16="http://schemas.microsoft.com/office/drawing/2014/chart" uri="{C3380CC4-5D6E-409C-BE32-E72D297353CC}">
              <c16:uniqueId val="{00000001-089B-458C-A9A4-FB44311A7480}"/>
            </c:ext>
          </c:extLst>
        </c:ser>
        <c:dLbls>
          <c:showLegendKey val="0"/>
          <c:showVal val="0"/>
          <c:showCatName val="0"/>
          <c:showSerName val="0"/>
          <c:showPercent val="0"/>
          <c:showBubbleSize val="0"/>
        </c:dLbls>
        <c:marker val="1"/>
        <c:smooth val="0"/>
        <c:axId val="1383351599"/>
        <c:axId val="1689858271"/>
      </c:lineChart>
      <c:catAx>
        <c:axId val="440126664"/>
        <c:scaling>
          <c:orientation val="minMax"/>
        </c:scaling>
        <c:delete val="0"/>
        <c:axPos val="b"/>
        <c:numFmt formatCode="0.0\ %" sourceLinked="0"/>
        <c:majorTickMark val="none"/>
        <c:minorTickMark val="none"/>
        <c:tickLblPos val="nextTo"/>
        <c:spPr>
          <a:noFill/>
          <a:ln w="9525" cap="flat" cmpd="sng" algn="ctr">
            <a:solidFill>
              <a:schemeClr val="accent1"/>
            </a:solidFill>
            <a:round/>
          </a:ln>
          <a:effectLst/>
        </c:spPr>
        <c:txPr>
          <a:bodyPr rot="-60000000" vert="horz"/>
          <a:lstStyle/>
          <a:p>
            <a:pPr>
              <a:defRPr/>
            </a:pPr>
            <a:endParaRPr lang="en-FI"/>
          </a:p>
        </c:txPr>
        <c:crossAx val="440127056"/>
        <c:crosses val="autoZero"/>
        <c:auto val="1"/>
        <c:lblAlgn val="ctr"/>
        <c:lblOffset val="100"/>
        <c:noMultiLvlLbl val="0"/>
      </c:catAx>
      <c:valAx>
        <c:axId val="440127056"/>
        <c:scaling>
          <c:orientation val="minMax"/>
          <c:max val="15.349968182589762"/>
          <c:min val="8.4387178609057383"/>
        </c:scaling>
        <c:delete val="0"/>
        <c:axPos val="l"/>
        <c:numFmt formatCode="#,##0.0\ &quot;€&quot;" sourceLinked="0"/>
        <c:majorTickMark val="none"/>
        <c:minorTickMark val="none"/>
        <c:tickLblPos val="nextTo"/>
        <c:spPr>
          <a:noFill/>
          <a:ln>
            <a:noFill/>
          </a:ln>
          <a:effectLst/>
        </c:spPr>
        <c:txPr>
          <a:bodyPr rot="-60000000" vert="horz"/>
          <a:lstStyle/>
          <a:p>
            <a:pPr>
              <a:defRPr/>
            </a:pPr>
            <a:endParaRPr lang="en-FI"/>
          </a:p>
        </c:txPr>
        <c:crossAx val="440126664"/>
        <c:crosses val="autoZero"/>
        <c:crossBetween val="between"/>
        <c:minorUnit val="0.1"/>
      </c:valAx>
      <c:valAx>
        <c:axId val="1689858271"/>
        <c:scaling>
          <c:orientation val="maxMin"/>
          <c:max val="0.57774482387347603"/>
          <c:min val="0.46718962893334198"/>
        </c:scaling>
        <c:delete val="0"/>
        <c:axPos val="r"/>
        <c:numFmt formatCode="0%" sourceLinked="1"/>
        <c:majorTickMark val="out"/>
        <c:minorTickMark val="none"/>
        <c:tickLblPos val="nextTo"/>
        <c:crossAx val="1383351599"/>
        <c:crosses val="max"/>
        <c:crossBetween val="between"/>
        <c:minorUnit val="0.01"/>
      </c:valAx>
      <c:catAx>
        <c:axId val="1383351599"/>
        <c:scaling>
          <c:orientation val="minMax"/>
        </c:scaling>
        <c:delete val="1"/>
        <c:axPos val="t"/>
        <c:majorTickMark val="out"/>
        <c:minorTickMark val="none"/>
        <c:tickLblPos val="nextTo"/>
        <c:crossAx val="1689858271"/>
        <c:crosses val="autoZero"/>
        <c:auto val="1"/>
        <c:lblAlgn val="ctr"/>
        <c:lblOffset val="100"/>
        <c:noMultiLvlLbl val="0"/>
      </c:catAx>
      <c:spPr>
        <a:noFill/>
      </c:spPr>
    </c:plotArea>
    <c:legend>
      <c:legendPos val="b"/>
      <c:overlay val="0"/>
    </c:legend>
    <c:plotVisOnly val="1"/>
    <c:dispBlanksAs val="gap"/>
    <c:showDLblsOverMax val="0"/>
  </c:chart>
  <c:spPr>
    <a:noFill/>
    <a:ln w="9525" cap="flat" cmpd="sng" algn="ctr">
      <a:noFill/>
      <a:round/>
    </a:ln>
    <a:effectLst/>
  </c:spPr>
  <c:txPr>
    <a:bodyPr/>
    <a:lstStyle/>
    <a:p>
      <a:pPr>
        <a:defRPr sz="800">
          <a:solidFill>
            <a:srgbClr val="000000"/>
          </a:solidFill>
          <a:latin typeface="GT America Regular"/>
          <a:ea typeface="GT America Regular"/>
          <a:cs typeface="GT America Regular"/>
        </a:defRPr>
      </a:pPr>
      <a:endParaRPr lang="en-FI"/>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Translations!$A$440</c:f>
          <c:strCache>
            <c:ptCount val="1"/>
            <c:pt idx="0">
              <c:v>Growth and profitability assumptions in the DCF calculation</c:v>
            </c:pt>
          </c:strCache>
        </c:strRef>
      </c:tx>
      <c:overlay val="0"/>
      <c:spPr>
        <a:noFill/>
        <a:ln>
          <a:noFill/>
        </a:ln>
        <a:effectLst/>
      </c:spPr>
      <c:txPr>
        <a:bodyPr rot="0" spcFirstLastPara="1" vertOverflow="ellipsis" vert="horz" wrap="square" anchor="ctr" anchorCtr="1"/>
        <a:lstStyle/>
        <a:p>
          <a:pPr algn="ctr" rtl="0">
            <a:defRPr sz="960" b="1" i="0" u="none" strike="noStrike" kern="1200" spc="0" baseline="0">
              <a:solidFill>
                <a:srgbClr val="000000"/>
              </a:solidFill>
              <a:latin typeface="GT America Regular"/>
              <a:ea typeface="GT America Regular"/>
              <a:cs typeface="GT America Regular"/>
            </a:defRPr>
          </a:pPr>
          <a:endParaRPr lang="en-FI"/>
        </a:p>
      </c:txPr>
    </c:title>
    <c:autoTitleDeleted val="0"/>
    <c:plotArea>
      <c:layout/>
      <c:barChart>
        <c:barDir val="col"/>
        <c:grouping val="stacked"/>
        <c:varyColors val="0"/>
        <c:ser>
          <c:idx val="1"/>
          <c:order val="0"/>
          <c:tx>
            <c:strRef>
              <c:f>'O-DCF'!$B$5</c:f>
              <c:strCache>
                <c:ptCount val="1"/>
                <c:pt idx="0">
                  <c:v>Revenue growth-%</c:v>
                </c:pt>
              </c:strCache>
            </c:strRef>
          </c:tx>
          <c:spPr>
            <a:solidFill>
              <a:srgbClr val="3F3EFF"/>
            </a:solidFill>
            <a:ln>
              <a:noFill/>
            </a:ln>
            <a:effectLst/>
          </c:spPr>
          <c:invertIfNegative val="0"/>
          <c:cat>
            <c:strRef>
              <c:f>'O-DCF'!$C$4:$N$4</c:f>
              <c:strCache>
                <c:ptCount val="12"/>
                <c:pt idx="0">
                  <c:v>2024</c:v>
                </c:pt>
                <c:pt idx="1">
                  <c:v>2025e</c:v>
                </c:pt>
                <c:pt idx="2">
                  <c:v>2026e</c:v>
                </c:pt>
                <c:pt idx="3">
                  <c:v>2027e</c:v>
                </c:pt>
                <c:pt idx="4">
                  <c:v>2028e</c:v>
                </c:pt>
                <c:pt idx="5">
                  <c:v>2029e</c:v>
                </c:pt>
                <c:pt idx="6">
                  <c:v>2030e</c:v>
                </c:pt>
                <c:pt idx="7">
                  <c:v>2031e</c:v>
                </c:pt>
                <c:pt idx="8">
                  <c:v>2032e</c:v>
                </c:pt>
                <c:pt idx="9">
                  <c:v>2033e</c:v>
                </c:pt>
                <c:pt idx="10">
                  <c:v>2034e</c:v>
                </c:pt>
                <c:pt idx="11">
                  <c:v>TERM</c:v>
                </c:pt>
              </c:strCache>
            </c:strRef>
          </c:cat>
          <c:val>
            <c:numRef>
              <c:f>'O-DCF'!$C$5:$N$5</c:f>
              <c:numCache>
                <c:formatCode>0.0\ %</c:formatCode>
                <c:ptCount val="12"/>
                <c:pt idx="0">
                  <c:v>2.4163568773234161E-2</c:v>
                </c:pt>
                <c:pt idx="1">
                  <c:v>-5.1678728305018873E-3</c:v>
                </c:pt>
                <c:pt idx="2">
                  <c:v>3.0594009578007977E-2</c:v>
                </c:pt>
                <c:pt idx="3">
                  <c:v>3.5270227359766877E-2</c:v>
                </c:pt>
                <c:pt idx="4">
                  <c:v>3.5300069736405128E-2</c:v>
                </c:pt>
                <c:pt idx="5">
                  <c:v>0.02</c:v>
                </c:pt>
                <c:pt idx="6">
                  <c:v>0.02</c:v>
                </c:pt>
                <c:pt idx="7">
                  <c:v>0.02</c:v>
                </c:pt>
                <c:pt idx="8">
                  <c:v>0.02</c:v>
                </c:pt>
                <c:pt idx="9">
                  <c:v>0.02</c:v>
                </c:pt>
                <c:pt idx="10">
                  <c:v>0.02</c:v>
                </c:pt>
                <c:pt idx="11">
                  <c:v>0.02</c:v>
                </c:pt>
              </c:numCache>
            </c:numRef>
          </c:val>
          <c:extLst>
            <c:ext xmlns:c16="http://schemas.microsoft.com/office/drawing/2014/chart" uri="{C3380CC4-5D6E-409C-BE32-E72D297353CC}">
              <c16:uniqueId val="{00000000-1D09-4ACF-88F5-10A3C755B5B0}"/>
            </c:ext>
          </c:extLst>
        </c:ser>
        <c:dLbls>
          <c:showLegendKey val="0"/>
          <c:showVal val="0"/>
          <c:showCatName val="0"/>
          <c:showSerName val="0"/>
          <c:showPercent val="0"/>
          <c:showBubbleSize val="0"/>
        </c:dLbls>
        <c:gapWidth val="150"/>
        <c:overlap val="100"/>
        <c:axId val="422442640"/>
        <c:axId val="422950512"/>
      </c:barChart>
      <c:lineChart>
        <c:grouping val="standard"/>
        <c:varyColors val="0"/>
        <c:ser>
          <c:idx val="0"/>
          <c:order val="1"/>
          <c:tx>
            <c:strRef>
              <c:f>'O-DCF'!$B$6</c:f>
              <c:strCache>
                <c:ptCount val="1"/>
                <c:pt idx="0">
                  <c:v>EBIT-%</c:v>
                </c:pt>
              </c:strCache>
            </c:strRef>
          </c:tx>
          <c:spPr>
            <a:ln w="28575" cap="rnd">
              <a:solidFill>
                <a:srgbClr val="000000"/>
              </a:solidFill>
              <a:round/>
            </a:ln>
            <a:effectLst/>
          </c:spPr>
          <c:marker>
            <c:symbol val="none"/>
          </c:marker>
          <c:val>
            <c:numRef>
              <c:f>'O-DCF'!$C$6:$N$6</c:f>
              <c:numCache>
                <c:formatCode>0.0\ %</c:formatCode>
                <c:ptCount val="12"/>
                <c:pt idx="0">
                  <c:v>3.2062915910465825E-2</c:v>
                </c:pt>
                <c:pt idx="1">
                  <c:v>4.8366646785781273E-2</c:v>
                </c:pt>
                <c:pt idx="2">
                  <c:v>8.7558798995072393E-2</c:v>
                </c:pt>
                <c:pt idx="3">
                  <c:v>0.10199230950851157</c:v>
                </c:pt>
                <c:pt idx="4">
                  <c:v>0.10428931766183309</c:v>
                </c:pt>
                <c:pt idx="5">
                  <c:v>0.115</c:v>
                </c:pt>
                <c:pt idx="6">
                  <c:v>0.115</c:v>
                </c:pt>
                <c:pt idx="7">
                  <c:v>0.115</c:v>
                </c:pt>
                <c:pt idx="8">
                  <c:v>0.115</c:v>
                </c:pt>
                <c:pt idx="9">
                  <c:v>0.115</c:v>
                </c:pt>
                <c:pt idx="10">
                  <c:v>0.115</c:v>
                </c:pt>
                <c:pt idx="11">
                  <c:v>0.115</c:v>
                </c:pt>
              </c:numCache>
            </c:numRef>
          </c:val>
          <c:smooth val="0"/>
          <c:extLst>
            <c:ext xmlns:c16="http://schemas.microsoft.com/office/drawing/2014/chart" uri="{C3380CC4-5D6E-409C-BE32-E72D297353CC}">
              <c16:uniqueId val="{00000001-1D09-4ACF-88F5-10A3C755B5B0}"/>
            </c:ext>
          </c:extLst>
        </c:ser>
        <c:dLbls>
          <c:showLegendKey val="0"/>
          <c:showVal val="0"/>
          <c:showCatName val="0"/>
          <c:showSerName val="0"/>
          <c:showPercent val="0"/>
          <c:showBubbleSize val="0"/>
        </c:dLbls>
        <c:marker val="1"/>
        <c:smooth val="0"/>
        <c:axId val="422442640"/>
        <c:axId val="422950512"/>
      </c:lineChart>
      <c:catAx>
        <c:axId val="422442640"/>
        <c:scaling>
          <c:orientation val="minMax"/>
        </c:scaling>
        <c:delete val="0"/>
        <c:axPos val="b"/>
        <c:numFmt formatCode="General" sourceLinked="1"/>
        <c:majorTickMark val="none"/>
        <c:minorTickMark val="none"/>
        <c:tickLblPos val="low"/>
        <c:spPr>
          <a:noFill/>
          <a:ln w="9525" cap="flat" cmpd="sng" algn="ctr">
            <a:solidFill>
              <a:schemeClr val="accent1"/>
            </a:solidFill>
            <a:round/>
          </a:ln>
          <a:effectLst/>
        </c:spPr>
        <c:txPr>
          <a:bodyPr rot="-2700000" spcFirstLastPara="1" vertOverflow="ellipsis" wrap="square" anchor="ctr" anchorCtr="1"/>
          <a:lstStyle/>
          <a:p>
            <a:pPr>
              <a:defRPr sz="800" b="0" i="0" u="none" strike="noStrike" kern="1200" baseline="0">
                <a:solidFill>
                  <a:srgbClr val="000000"/>
                </a:solidFill>
                <a:latin typeface="GT America Regular"/>
                <a:ea typeface="GT America Regular"/>
                <a:cs typeface="GT America Regular"/>
              </a:defRPr>
            </a:pPr>
            <a:endParaRPr lang="en-FI"/>
          </a:p>
        </c:txPr>
        <c:crossAx val="422950512"/>
        <c:crosses val="autoZero"/>
        <c:auto val="0"/>
        <c:lblAlgn val="ctr"/>
        <c:lblOffset val="100"/>
        <c:noMultiLvlLbl val="0"/>
      </c:catAx>
      <c:valAx>
        <c:axId val="422950512"/>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000000"/>
                </a:solidFill>
                <a:latin typeface="GT America Regular"/>
                <a:ea typeface="GT America Regular"/>
                <a:cs typeface="GT America Regular"/>
              </a:defRPr>
            </a:pPr>
            <a:endParaRPr lang="en-FI"/>
          </a:p>
        </c:txPr>
        <c:crossAx val="4224426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rgbClr val="000000"/>
              </a:solidFill>
              <a:latin typeface="GT America Regular"/>
              <a:ea typeface="GT America Regular"/>
              <a:cs typeface="GT America Regular"/>
            </a:defRPr>
          </a:pPr>
          <a:endParaRPr lang="en-FI"/>
        </a:p>
      </c:txPr>
    </c:legend>
    <c:plotVisOnly val="1"/>
    <c:dispBlanksAs val="gap"/>
    <c:showDLblsOverMax val="0"/>
  </c:chart>
  <c:spPr>
    <a:noFill/>
    <a:ln w="9525" cap="flat" cmpd="sng" algn="ctr">
      <a:noFill/>
      <a:round/>
    </a:ln>
    <a:effectLst/>
  </c:spPr>
  <c:txPr>
    <a:bodyPr/>
    <a:lstStyle/>
    <a:p>
      <a:pPr>
        <a:defRPr sz="800">
          <a:solidFill>
            <a:srgbClr val="000000"/>
          </a:solidFill>
          <a:latin typeface="GT America Regular"/>
          <a:ea typeface="GT America Regular"/>
          <a:cs typeface="GT America Regular"/>
        </a:defRPr>
      </a:pPr>
      <a:endParaRPr lang="en-FI"/>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277777777777776E-2"/>
          <c:y val="6.2589605734767031E-2"/>
          <c:w val="0.79467604166666672"/>
          <c:h val="0.67434498207885307"/>
        </c:manualLayout>
      </c:layout>
      <c:barChart>
        <c:barDir val="col"/>
        <c:grouping val="clustered"/>
        <c:varyColors val="0"/>
        <c:ser>
          <c:idx val="0"/>
          <c:order val="0"/>
          <c:tx>
            <c:strRef>
              <c:f>'O-Summary'!$B$3</c:f>
              <c:strCache>
                <c:ptCount val="1"/>
                <c:pt idx="0">
                  <c:v>Revenue</c:v>
                </c:pt>
              </c:strCache>
            </c:strRef>
          </c:tx>
          <c:spPr>
            <a:solidFill>
              <a:schemeClr val="accent3"/>
            </a:solidFill>
            <a:ln>
              <a:noFill/>
            </a:ln>
            <a:effectLst/>
          </c:spPr>
          <c:invertIfNegative val="0"/>
          <c:dPt>
            <c:idx val="3"/>
            <c:invertIfNegative val="0"/>
            <c:bubble3D val="0"/>
            <c:spPr>
              <a:solidFill>
                <a:schemeClr val="accent1"/>
              </a:solidFill>
              <a:ln>
                <a:noFill/>
              </a:ln>
              <a:effectLst/>
            </c:spPr>
            <c:extLst>
              <c:ext xmlns:c16="http://schemas.microsoft.com/office/drawing/2014/chart" uri="{C3380CC4-5D6E-409C-BE32-E72D297353CC}">
                <c16:uniqueId val="{00000001-19BD-40D7-9B8A-551E62389003}"/>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3-19BD-40D7-9B8A-551E62389003}"/>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5-19BD-40D7-9B8A-551E62389003}"/>
              </c:ext>
            </c:extLst>
          </c:dPt>
          <c:dLbls>
            <c:spPr>
              <a:noFill/>
              <a:ln>
                <a:noFill/>
              </a:ln>
              <a:effectLst/>
            </c:spPr>
            <c:txPr>
              <a:bodyPr rot="0" spcFirstLastPara="1" vertOverflow="ellipsis" vert="horz" wrap="square" anchor="ctr" anchorCtr="1"/>
              <a:lstStyle/>
              <a:p>
                <a:pPr>
                  <a:defRPr sz="800" b="0" i="0" u="none" strike="noStrike" kern="1200" baseline="0">
                    <a:solidFill>
                      <a:srgbClr val="000000"/>
                    </a:solidFill>
                    <a:latin typeface="GT America Regular"/>
                    <a:ea typeface="GT America Regular"/>
                    <a:cs typeface="GT America Regular"/>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'O-Summary'!$E$2:$J$2</c:f>
              <c:strCache>
                <c:ptCount val="6"/>
                <c:pt idx="0">
                  <c:v>2022</c:v>
                </c:pt>
                <c:pt idx="1">
                  <c:v>2023</c:v>
                </c:pt>
                <c:pt idx="2">
                  <c:v>2024</c:v>
                </c:pt>
                <c:pt idx="3">
                  <c:v>2025e</c:v>
                </c:pt>
                <c:pt idx="4">
                  <c:v>2026e</c:v>
                </c:pt>
                <c:pt idx="5">
                  <c:v>2027e</c:v>
                </c:pt>
              </c:strCache>
            </c:strRef>
          </c:cat>
          <c:val>
            <c:numRef>
              <c:f>'O-Summary'!$E$3:$J$3</c:f>
              <c:numCache>
                <c:formatCode>[&gt;100]###0;[&lt;=100]0.0</c:formatCode>
                <c:ptCount val="6"/>
                <c:pt idx="0">
                  <c:v>1248.4399999999998</c:v>
                </c:pt>
                <c:pt idx="1">
                  <c:v>1129.8</c:v>
                </c:pt>
                <c:pt idx="2">
                  <c:v>1157.0999999999999</c:v>
                </c:pt>
                <c:pt idx="3">
                  <c:v>1151.1202543478262</c:v>
                </c:pt>
                <c:pt idx="4">
                  <c:v>1186.3376384347825</c:v>
                </c:pt>
                <c:pt idx="5">
                  <c:v>1228.1800366678262</c:v>
                </c:pt>
              </c:numCache>
            </c:numRef>
          </c:val>
          <c:extLst>
            <c:ext xmlns:c16="http://schemas.microsoft.com/office/drawing/2014/chart" uri="{C3380CC4-5D6E-409C-BE32-E72D297353CC}">
              <c16:uniqueId val="{00000006-19BD-40D7-9B8A-551E62389003}"/>
            </c:ext>
          </c:extLst>
        </c:ser>
        <c:dLbls>
          <c:showLegendKey val="0"/>
          <c:showVal val="0"/>
          <c:showCatName val="0"/>
          <c:showSerName val="0"/>
          <c:showPercent val="0"/>
          <c:showBubbleSize val="0"/>
        </c:dLbls>
        <c:gapWidth val="125"/>
        <c:axId val="645300255"/>
        <c:axId val="364035151"/>
      </c:barChart>
      <c:lineChart>
        <c:grouping val="standard"/>
        <c:varyColors val="0"/>
        <c:ser>
          <c:idx val="1"/>
          <c:order val="1"/>
          <c:tx>
            <c:strRef>
              <c:f>'O-Summary'!$B$29</c:f>
              <c:strCache>
                <c:ptCount val="1"/>
                <c:pt idx="0">
                  <c:v>EBIT-% (adj.)</c:v>
                </c:pt>
              </c:strCache>
            </c:strRef>
          </c:tx>
          <c:spPr>
            <a:ln w="28575" cap="rnd">
              <a:solidFill>
                <a:schemeClr val="accent2"/>
              </a:solidFill>
              <a:round/>
            </a:ln>
            <a:effectLst/>
          </c:spPr>
          <c:marker>
            <c:symbol val="none"/>
          </c:marker>
          <c:val>
            <c:numRef>
              <c:f>'O-Summary'!$E$29:$J$29</c:f>
              <c:numCache>
                <c:formatCode>0.0\ %</c:formatCode>
                <c:ptCount val="6"/>
                <c:pt idx="0">
                  <c:v>0.12096696677453467</c:v>
                </c:pt>
                <c:pt idx="1">
                  <c:v>9.7539387502212804E-2</c:v>
                </c:pt>
                <c:pt idx="2">
                  <c:v>9.6361593639270604E-2</c:v>
                </c:pt>
                <c:pt idx="3">
                  <c:v>7.6165653778434511E-2</c:v>
                </c:pt>
                <c:pt idx="4">
                  <c:v>8.7558798995072393E-2</c:v>
                </c:pt>
                <c:pt idx="5">
                  <c:v>0.10199230950851157</c:v>
                </c:pt>
              </c:numCache>
            </c:numRef>
          </c:val>
          <c:smooth val="0"/>
          <c:extLst>
            <c:ext xmlns:c16="http://schemas.microsoft.com/office/drawing/2014/chart" uri="{C3380CC4-5D6E-409C-BE32-E72D297353CC}">
              <c16:uniqueId val="{00000007-19BD-40D7-9B8A-551E62389003}"/>
            </c:ext>
          </c:extLst>
        </c:ser>
        <c:dLbls>
          <c:showLegendKey val="0"/>
          <c:showVal val="0"/>
          <c:showCatName val="0"/>
          <c:showSerName val="0"/>
          <c:showPercent val="0"/>
          <c:showBubbleSize val="0"/>
        </c:dLbls>
        <c:marker val="1"/>
        <c:smooth val="0"/>
        <c:axId val="305379391"/>
        <c:axId val="1325537023"/>
      </c:lineChart>
      <c:catAx>
        <c:axId val="64530025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GT America Regular"/>
                <a:ea typeface="GT America Regular"/>
                <a:cs typeface="GT America Regular"/>
              </a:defRPr>
            </a:pPr>
            <a:endParaRPr lang="en-FI"/>
          </a:p>
        </c:txPr>
        <c:crossAx val="364035151"/>
        <c:crosses val="autoZero"/>
        <c:auto val="1"/>
        <c:lblAlgn val="ctr"/>
        <c:lblOffset val="100"/>
        <c:noMultiLvlLbl val="0"/>
      </c:catAx>
      <c:valAx>
        <c:axId val="364035151"/>
        <c:scaling>
          <c:orientation val="minMax"/>
          <c:min val="0"/>
        </c:scaling>
        <c:delete val="0"/>
        <c:axPos val="l"/>
        <c:numFmt formatCode="[&gt;100]###0;[&lt;=100]0.0" sourceLinked="1"/>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000000"/>
                </a:solidFill>
                <a:latin typeface="GT America Regular"/>
                <a:ea typeface="GT America Regular"/>
                <a:cs typeface="GT America Regular"/>
              </a:defRPr>
            </a:pPr>
            <a:endParaRPr lang="en-FI"/>
          </a:p>
        </c:txPr>
        <c:crossAx val="645300255"/>
        <c:crosses val="autoZero"/>
        <c:crossBetween val="between"/>
      </c:valAx>
      <c:valAx>
        <c:axId val="1325537023"/>
        <c:scaling>
          <c:orientation val="minMax"/>
        </c:scaling>
        <c:delete val="0"/>
        <c:axPos val="r"/>
        <c:majorGridlines>
          <c:spPr>
            <a:ln w="6350" cap="flat" cmpd="sng" algn="ctr">
              <a:solidFill>
                <a:schemeClr val="accent2">
                  <a:lumMod val="20000"/>
                  <a:lumOff val="80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000000"/>
                </a:solidFill>
                <a:latin typeface="GT America Regular"/>
                <a:ea typeface="GT America Regular"/>
                <a:cs typeface="GT America Regular"/>
              </a:defRPr>
            </a:pPr>
            <a:endParaRPr lang="en-FI"/>
          </a:p>
        </c:txPr>
        <c:crossAx val="305379391"/>
        <c:crosses val="max"/>
        <c:crossBetween val="between"/>
      </c:valAx>
      <c:catAx>
        <c:axId val="305379391"/>
        <c:scaling>
          <c:orientation val="minMax"/>
        </c:scaling>
        <c:delete val="1"/>
        <c:axPos val="b"/>
        <c:majorTickMark val="out"/>
        <c:minorTickMark val="none"/>
        <c:tickLblPos val="nextTo"/>
        <c:crossAx val="1325537023"/>
        <c:crosses val="autoZero"/>
        <c:auto val="1"/>
        <c:lblAlgn val="ctr"/>
        <c:lblOffset val="100"/>
        <c:noMultiLvlLbl val="0"/>
      </c:catAx>
      <c:spPr>
        <a:noFill/>
        <a:ln>
          <a:noFill/>
        </a:ln>
        <a:effectLst/>
      </c:spPr>
    </c:plotArea>
    <c:legend>
      <c:legendPos val="b"/>
      <c:layout>
        <c:manualLayout>
          <c:xMode val="edge"/>
          <c:yMode val="edge"/>
          <c:x val="0.10370590277777778"/>
          <c:y val="0.83330689964157711"/>
          <c:w val="0.79258819444444439"/>
          <c:h val="9.2723566308243716E-2"/>
        </c:manualLayout>
      </c:layout>
      <c:overlay val="0"/>
      <c:spPr>
        <a:noFill/>
        <a:ln>
          <a:noFill/>
        </a:ln>
        <a:effectLst/>
      </c:spPr>
      <c:txPr>
        <a:bodyPr rot="0" spcFirstLastPara="1" vertOverflow="ellipsis" vert="horz" wrap="square" anchor="ctr" anchorCtr="1"/>
        <a:lstStyle/>
        <a:p>
          <a:pPr>
            <a:defRPr sz="800" b="0" i="0" u="none" strike="noStrike" kern="1200" baseline="0">
              <a:solidFill>
                <a:srgbClr val="000000"/>
              </a:solidFill>
              <a:latin typeface="GT America Regular"/>
              <a:ea typeface="GT America Regular"/>
              <a:cs typeface="GT America Regular"/>
            </a:defRPr>
          </a:pPr>
          <a:endParaRPr lang="en-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800">
          <a:solidFill>
            <a:srgbClr val="000000"/>
          </a:solidFill>
          <a:latin typeface="GT America Regular"/>
          <a:ea typeface="GT America Regular"/>
          <a:cs typeface="GT America Regular"/>
        </a:defRPr>
      </a:pPr>
      <a:endParaRPr lang="en-FI"/>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277777777777776E-2"/>
          <c:y val="6.2589605734767031E-2"/>
          <c:w val="0.91814826388888893"/>
          <c:h val="0.67434498207885307"/>
        </c:manualLayout>
      </c:layout>
      <c:barChart>
        <c:barDir val="col"/>
        <c:grouping val="clustered"/>
        <c:varyColors val="0"/>
        <c:ser>
          <c:idx val="0"/>
          <c:order val="0"/>
          <c:tx>
            <c:strRef>
              <c:f>'O-Summary'!$B$50</c:f>
              <c:strCache>
                <c:ptCount val="1"/>
                <c:pt idx="0">
                  <c:v>EPS (adjusted)</c:v>
                </c:pt>
              </c:strCache>
            </c:strRef>
          </c:tx>
          <c:spPr>
            <a:solidFill>
              <a:schemeClr val="accent1"/>
            </a:solidFill>
            <a:ln>
              <a:noFill/>
            </a:ln>
            <a:effectLst/>
          </c:spPr>
          <c:invertIfNegative val="0"/>
          <c:dPt>
            <c:idx val="3"/>
            <c:invertIfNegative val="0"/>
            <c:bubble3D val="0"/>
            <c:extLst>
              <c:ext xmlns:c16="http://schemas.microsoft.com/office/drawing/2014/chart" uri="{C3380CC4-5D6E-409C-BE32-E72D297353CC}">
                <c16:uniqueId val="{00000000-C609-49A7-8886-B255AA0F8360}"/>
              </c:ext>
            </c:extLst>
          </c:dPt>
          <c:dPt>
            <c:idx val="4"/>
            <c:invertIfNegative val="0"/>
            <c:bubble3D val="0"/>
            <c:extLst>
              <c:ext xmlns:c16="http://schemas.microsoft.com/office/drawing/2014/chart" uri="{C3380CC4-5D6E-409C-BE32-E72D297353CC}">
                <c16:uniqueId val="{00000001-C609-49A7-8886-B255AA0F8360}"/>
              </c:ext>
            </c:extLst>
          </c:dPt>
          <c:dPt>
            <c:idx val="5"/>
            <c:invertIfNegative val="0"/>
            <c:bubble3D val="0"/>
            <c:extLst>
              <c:ext xmlns:c16="http://schemas.microsoft.com/office/drawing/2014/chart" uri="{C3380CC4-5D6E-409C-BE32-E72D297353CC}">
                <c16:uniqueId val="{00000002-C609-49A7-8886-B255AA0F8360}"/>
              </c:ext>
            </c:extLst>
          </c:dPt>
          <c:dLbls>
            <c:numFmt formatCode="#,##0.00" sourceLinked="0"/>
            <c:spPr>
              <a:noFill/>
              <a:ln>
                <a:noFill/>
              </a:ln>
              <a:effectLst/>
            </c:spPr>
            <c:txPr>
              <a:bodyPr rot="0" spcFirstLastPara="1" vertOverflow="ellipsis" vert="horz" wrap="square" anchor="ctr" anchorCtr="1"/>
              <a:lstStyle/>
              <a:p>
                <a:pPr>
                  <a:defRPr sz="800" b="0" i="0" u="none" strike="noStrike" kern="1200" baseline="0">
                    <a:solidFill>
                      <a:srgbClr val="000000"/>
                    </a:solidFill>
                    <a:latin typeface="GT America Regular"/>
                    <a:ea typeface="GT America Regular"/>
                    <a:cs typeface="GT America Regular"/>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'O-Summary'!$E$2:$J$2</c:f>
              <c:strCache>
                <c:ptCount val="6"/>
                <c:pt idx="0">
                  <c:v>2022</c:v>
                </c:pt>
                <c:pt idx="1">
                  <c:v>2023</c:v>
                </c:pt>
                <c:pt idx="2">
                  <c:v>2024</c:v>
                </c:pt>
                <c:pt idx="3">
                  <c:v>2025e</c:v>
                </c:pt>
                <c:pt idx="4">
                  <c:v>2026e</c:v>
                </c:pt>
                <c:pt idx="5">
                  <c:v>2027e</c:v>
                </c:pt>
              </c:strCache>
            </c:strRef>
          </c:cat>
          <c:val>
            <c:numRef>
              <c:f>'O-Summary'!$E$50:$J$50</c:f>
              <c:numCache>
                <c:formatCode>[&gt;=10]###0.0;[&lt;10]0.00</c:formatCode>
                <c:ptCount val="6"/>
                <c:pt idx="0">
                  <c:v>1.4208684429331979</c:v>
                </c:pt>
                <c:pt idx="1">
                  <c:v>1.0052353428963949</c:v>
                </c:pt>
                <c:pt idx="2">
                  <c:v>1.0694056246753565</c:v>
                </c:pt>
                <c:pt idx="3">
                  <c:v>0.5586789359123403</c:v>
                </c:pt>
                <c:pt idx="4">
                  <c:v>0.75110947703974862</c:v>
                </c:pt>
                <c:pt idx="5">
                  <c:v>1.0024238441791786</c:v>
                </c:pt>
              </c:numCache>
            </c:numRef>
          </c:val>
          <c:extLst>
            <c:ext xmlns:c16="http://schemas.microsoft.com/office/drawing/2014/chart" uri="{C3380CC4-5D6E-409C-BE32-E72D297353CC}">
              <c16:uniqueId val="{00000003-C609-49A7-8886-B255AA0F8360}"/>
            </c:ext>
          </c:extLst>
        </c:ser>
        <c:ser>
          <c:idx val="1"/>
          <c:order val="1"/>
          <c:tx>
            <c:strRef>
              <c:f>'O-Summary'!$B$52</c:f>
              <c:strCache>
                <c:ptCount val="1"/>
                <c:pt idx="0">
                  <c:v>Dividend / share</c:v>
                </c:pt>
              </c:strCache>
            </c:strRef>
          </c:tx>
          <c:spPr>
            <a:solidFill>
              <a:schemeClr val="accent3"/>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800" b="0" i="0" u="none" strike="noStrike" kern="1200" baseline="0">
                    <a:solidFill>
                      <a:srgbClr val="000000"/>
                    </a:solidFill>
                    <a:latin typeface="GT America Regular"/>
                    <a:ea typeface="GT America Regular"/>
                    <a:cs typeface="GT America Regular"/>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'O-Summary'!$E$52:$J$52</c:f>
              <c:numCache>
                <c:formatCode>[&gt;=10]###0.0;[&lt;10]0.00</c:formatCode>
                <c:ptCount val="6"/>
                <c:pt idx="0">
                  <c:v>0.80000000000000016</c:v>
                </c:pt>
                <c:pt idx="1">
                  <c:v>0.81999999999999984</c:v>
                </c:pt>
                <c:pt idx="2">
                  <c:v>0.84</c:v>
                </c:pt>
                <c:pt idx="3">
                  <c:v>0.45000000000000007</c:v>
                </c:pt>
                <c:pt idx="4">
                  <c:v>0.55000000000000004</c:v>
                </c:pt>
                <c:pt idx="5">
                  <c:v>0.6</c:v>
                </c:pt>
              </c:numCache>
            </c:numRef>
          </c:val>
          <c:extLst>
            <c:ext xmlns:c16="http://schemas.microsoft.com/office/drawing/2014/chart" uri="{C3380CC4-5D6E-409C-BE32-E72D297353CC}">
              <c16:uniqueId val="{00000004-C609-49A7-8886-B255AA0F8360}"/>
            </c:ext>
          </c:extLst>
        </c:ser>
        <c:dLbls>
          <c:showLegendKey val="0"/>
          <c:showVal val="0"/>
          <c:showCatName val="0"/>
          <c:showSerName val="0"/>
          <c:showPercent val="0"/>
          <c:showBubbleSize val="0"/>
        </c:dLbls>
        <c:gapWidth val="150"/>
        <c:axId val="645300255"/>
        <c:axId val="364035151"/>
      </c:barChart>
      <c:catAx>
        <c:axId val="6453002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0000"/>
                </a:solidFill>
                <a:latin typeface="GT America Regular"/>
                <a:ea typeface="GT America Regular"/>
                <a:cs typeface="GT America Regular"/>
              </a:defRPr>
            </a:pPr>
            <a:endParaRPr lang="en-FI"/>
          </a:p>
        </c:txPr>
        <c:crossAx val="364035151"/>
        <c:crosses val="autoZero"/>
        <c:auto val="1"/>
        <c:lblAlgn val="ctr"/>
        <c:lblOffset val="100"/>
        <c:noMultiLvlLbl val="0"/>
      </c:catAx>
      <c:valAx>
        <c:axId val="364035151"/>
        <c:scaling>
          <c:orientation val="minMax"/>
        </c:scaling>
        <c:delete val="0"/>
        <c:axPos val="l"/>
        <c:numFmt formatCode="[&gt;=10]###0.0;[&lt;10]0.00" sourceLinked="1"/>
        <c:majorTickMark val="none"/>
        <c:minorTickMark val="none"/>
        <c:tickLblPos val="none"/>
        <c:spPr>
          <a:noFill/>
          <a:ln>
            <a:noFill/>
          </a:ln>
          <a:effectLst/>
        </c:spPr>
        <c:txPr>
          <a:bodyPr rot="-60000000" spcFirstLastPara="1" vertOverflow="ellipsis" vert="horz" wrap="square" anchor="ctr" anchorCtr="1"/>
          <a:lstStyle/>
          <a:p>
            <a:pPr>
              <a:defRPr sz="800" b="0" i="0" u="none" strike="noStrike" kern="1200" baseline="0">
                <a:solidFill>
                  <a:srgbClr val="000000"/>
                </a:solidFill>
                <a:latin typeface="GT America Regular"/>
                <a:ea typeface="GT America Regular"/>
                <a:cs typeface="GT America Regular"/>
              </a:defRPr>
            </a:pPr>
            <a:endParaRPr lang="en-FI"/>
          </a:p>
        </c:txPr>
        <c:crossAx val="645300255"/>
        <c:crosses val="autoZero"/>
        <c:crossBetween val="between"/>
      </c:valAx>
      <c:spPr>
        <a:noFill/>
        <a:ln>
          <a:noFill/>
        </a:ln>
        <a:effectLst/>
      </c:spPr>
    </c:plotArea>
    <c:legend>
      <c:legendPos val="b"/>
      <c:layout>
        <c:manualLayout>
          <c:xMode val="edge"/>
          <c:yMode val="edge"/>
          <c:x val="0.10370590277777778"/>
          <c:y val="0.83330689964157711"/>
          <c:w val="0.79258819444444439"/>
          <c:h val="9.2723566308243716E-2"/>
        </c:manualLayout>
      </c:layout>
      <c:overlay val="0"/>
      <c:spPr>
        <a:noFill/>
        <a:ln>
          <a:noFill/>
        </a:ln>
        <a:effectLst/>
      </c:spPr>
      <c:txPr>
        <a:bodyPr rot="0" spcFirstLastPara="1" vertOverflow="ellipsis" vert="horz" wrap="square" anchor="ctr" anchorCtr="1"/>
        <a:lstStyle/>
        <a:p>
          <a:pPr>
            <a:defRPr sz="800" b="0" i="0" u="none" strike="noStrike" kern="1200" baseline="0">
              <a:solidFill>
                <a:srgbClr val="000000"/>
              </a:solidFill>
              <a:latin typeface="GT America Regular"/>
              <a:ea typeface="GT America Regular"/>
              <a:cs typeface="GT America Regular"/>
            </a:defRPr>
          </a:pPr>
          <a:endParaRPr lang="en-FI"/>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800">
          <a:solidFill>
            <a:srgbClr val="000000"/>
          </a:solidFill>
          <a:latin typeface="GT America Regular"/>
          <a:ea typeface="GT America Regular"/>
          <a:cs typeface="GT America Regular"/>
        </a:defRPr>
      </a:pPr>
      <a:endParaRPr lang="en-FI"/>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a:t>P/E (adj.)</a:t>
            </a:r>
          </a:p>
        </c:rich>
      </c:tx>
      <c:overlay val="0"/>
      <c:spPr>
        <a:noFill/>
        <a:ln>
          <a:noFill/>
        </a:ln>
        <a:effectLst/>
      </c:spPr>
    </c:title>
    <c:autoTitleDeleted val="0"/>
    <c:plotArea>
      <c:layout>
        <c:manualLayout>
          <c:layoutTarget val="inner"/>
          <c:xMode val="edge"/>
          <c:yMode val="edge"/>
          <c:x val="4.2394290123456788E-2"/>
          <c:y val="0.17424867724867724"/>
          <c:w val="0.90157379763445977"/>
          <c:h val="0.58095533567007496"/>
        </c:manualLayout>
      </c:layout>
      <c:barChart>
        <c:barDir val="col"/>
        <c:grouping val="clustered"/>
        <c:varyColors val="0"/>
        <c:ser>
          <c:idx val="1"/>
          <c:order val="0"/>
          <c:tx>
            <c:strRef>
              <c:f>'O-Valuation'!$C$8</c:f>
              <c:strCache>
                <c:ptCount val="1"/>
                <c:pt idx="0">
                  <c:v>P/E (adj.)</c:v>
                </c:pt>
              </c:strCache>
            </c:strRef>
          </c:tx>
          <c:spPr>
            <a:solidFill>
              <a:srgbClr val="BAC8FF"/>
            </a:solidFill>
            <a:ln>
              <a:noFill/>
            </a:ln>
            <a:effectLst/>
          </c:spPr>
          <c:invertIfNegative val="0"/>
          <c:dPt>
            <c:idx val="5"/>
            <c:invertIfNegative val="0"/>
            <c:bubble3D val="0"/>
            <c:spPr>
              <a:solidFill>
                <a:srgbClr val="3F3EFF"/>
              </a:solidFill>
              <a:ln>
                <a:noFill/>
              </a:ln>
              <a:effectLst/>
            </c:spPr>
            <c:extLst>
              <c:ext xmlns:c16="http://schemas.microsoft.com/office/drawing/2014/chart" uri="{C3380CC4-5D6E-409C-BE32-E72D297353CC}">
                <c16:uniqueId val="{00000001-EC5E-4431-857F-9CA2BABEE412}"/>
              </c:ext>
            </c:extLst>
          </c:dPt>
          <c:dPt>
            <c:idx val="6"/>
            <c:invertIfNegative val="0"/>
            <c:bubble3D val="0"/>
            <c:spPr>
              <a:solidFill>
                <a:srgbClr val="3F3EFF"/>
              </a:solidFill>
              <a:ln>
                <a:noFill/>
              </a:ln>
              <a:effectLst/>
            </c:spPr>
            <c:extLst>
              <c:ext xmlns:c16="http://schemas.microsoft.com/office/drawing/2014/chart" uri="{C3380CC4-5D6E-409C-BE32-E72D297353CC}">
                <c16:uniqueId val="{00000003-EC5E-4431-857F-9CA2BABEE412}"/>
              </c:ext>
            </c:extLst>
          </c:dPt>
          <c:dPt>
            <c:idx val="7"/>
            <c:invertIfNegative val="0"/>
            <c:bubble3D val="0"/>
            <c:spPr>
              <a:solidFill>
                <a:srgbClr val="3F3EFF"/>
              </a:solidFill>
              <a:ln>
                <a:noFill/>
              </a:ln>
              <a:effectLst/>
            </c:spPr>
            <c:extLst>
              <c:ext xmlns:c16="http://schemas.microsoft.com/office/drawing/2014/chart" uri="{C3380CC4-5D6E-409C-BE32-E72D297353CC}">
                <c16:uniqueId val="{00000005-EC5E-4431-857F-9CA2BABEE412}"/>
              </c:ext>
            </c:extLst>
          </c:dPt>
          <c:dLbls>
            <c:spPr>
              <a:noFill/>
              <a:ln>
                <a:noFill/>
              </a:ln>
              <a:effectLst/>
            </c:spPr>
            <c:txPr>
              <a:bodyPr rot="0" vert="horz"/>
              <a:lstStyle/>
              <a:p>
                <a:pPr>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'O-Valuation'!$D$92:$J$92</c:f>
              <c:strCache>
                <c:ptCount val="7"/>
                <c:pt idx="0">
                  <c:v>2020</c:v>
                </c:pt>
                <c:pt idx="1">
                  <c:v>2021</c:v>
                </c:pt>
                <c:pt idx="2">
                  <c:v>2022</c:v>
                </c:pt>
                <c:pt idx="3">
                  <c:v>2023</c:v>
                </c:pt>
                <c:pt idx="4">
                  <c:v>2024</c:v>
                </c:pt>
                <c:pt idx="5">
                  <c:v>2025e</c:v>
                </c:pt>
                <c:pt idx="6">
                  <c:v>2026e</c:v>
                </c:pt>
              </c:strCache>
            </c:strRef>
          </c:cat>
          <c:val>
            <c:numRef>
              <c:f>'O-Valuation'!$D$8:$K$8</c:f>
              <c:numCache>
                <c:formatCode>0.0</c:formatCode>
                <c:ptCount val="8"/>
                <c:pt idx="0">
                  <c:v>15.505577991360688</c:v>
                </c:pt>
                <c:pt idx="1">
                  <c:v>19.120877499999995</c:v>
                </c:pt>
                <c:pt idx="2">
                  <c:v>10.824365954845188</c:v>
                </c:pt>
                <c:pt idx="3">
                  <c:v>17.488442009357296</c:v>
                </c:pt>
                <c:pt idx="4">
                  <c:v>13.970377240661504</c:v>
                </c:pt>
                <c:pt idx="5">
                  <c:v>22.123619140599477</c:v>
                </c:pt>
                <c:pt idx="6">
                  <c:v>16.455657101695589</c:v>
                </c:pt>
                <c:pt idx="7">
                  <c:v>12.330113725617551</c:v>
                </c:pt>
              </c:numCache>
            </c:numRef>
          </c:val>
          <c:extLst>
            <c:ext xmlns:c16="http://schemas.microsoft.com/office/drawing/2014/chart" uri="{C3380CC4-5D6E-409C-BE32-E72D297353CC}">
              <c16:uniqueId val="{00000006-EC5E-4431-857F-9CA2BABEE412}"/>
            </c:ext>
          </c:extLst>
        </c:ser>
        <c:dLbls>
          <c:showLegendKey val="0"/>
          <c:showVal val="0"/>
          <c:showCatName val="0"/>
          <c:showSerName val="0"/>
          <c:showPercent val="0"/>
          <c:showBubbleSize val="0"/>
        </c:dLbls>
        <c:gapWidth val="50"/>
        <c:axId val="847387464"/>
        <c:axId val="847389032"/>
      </c:barChart>
      <c:lineChart>
        <c:grouping val="standard"/>
        <c:varyColors val="0"/>
        <c:ser>
          <c:idx val="0"/>
          <c:order val="1"/>
          <c:tx>
            <c:strRef>
              <c:f>'O-Valuation'!$C$93</c:f>
              <c:strCache>
                <c:ptCount val="1"/>
                <c:pt idx="0">
                  <c:v>Median 2020 - 2024</c:v>
                </c:pt>
              </c:strCache>
            </c:strRef>
          </c:tx>
          <c:spPr>
            <a:ln w="28575" cap="rnd">
              <a:solidFill>
                <a:srgbClr val="000000"/>
              </a:solidFill>
              <a:round/>
            </a:ln>
            <a:effectLst/>
          </c:spPr>
          <c:marker>
            <c:symbol val="none"/>
          </c:marker>
          <c:dLbls>
            <c:dLbl>
              <c:idx val="7"/>
              <c:layout>
                <c:manualLayout>
                  <c:x val="1.789567315737095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C5E-4431-857F-9CA2BABEE412}"/>
                </c:ext>
              </c:extLst>
            </c:dLbl>
            <c:spPr>
              <a:noFill/>
              <a:ln>
                <a:noFill/>
              </a:ln>
              <a:effectLst/>
            </c:spPr>
            <c:txPr>
              <a:bodyPr rot="0" vert="horz"/>
              <a:lstStyle/>
              <a:p>
                <a:pPr>
                  <a:defRPr/>
                </a:pPr>
                <a:endParaRPr lang="en-FI"/>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'O-Valuation'!$D$92:$K$92</c:f>
              <c:strCache>
                <c:ptCount val="8"/>
                <c:pt idx="0">
                  <c:v>2020</c:v>
                </c:pt>
                <c:pt idx="1">
                  <c:v>2021</c:v>
                </c:pt>
                <c:pt idx="2">
                  <c:v>2022</c:v>
                </c:pt>
                <c:pt idx="3">
                  <c:v>2023</c:v>
                </c:pt>
                <c:pt idx="4">
                  <c:v>2024</c:v>
                </c:pt>
                <c:pt idx="5">
                  <c:v>2025e</c:v>
                </c:pt>
                <c:pt idx="6">
                  <c:v>2026e</c:v>
                </c:pt>
                <c:pt idx="7">
                  <c:v>2027e</c:v>
                </c:pt>
              </c:strCache>
            </c:strRef>
          </c:cat>
          <c:val>
            <c:numRef>
              <c:f>'O-Valuation'!$D$93:$K$93</c:f>
              <c:numCache>
                <c:formatCode>0.0</c:formatCode>
                <c:ptCount val="8"/>
                <c:pt idx="0">
                  <c:v>15.505577991360688</c:v>
                </c:pt>
                <c:pt idx="1">
                  <c:v>15.505577991360688</c:v>
                </c:pt>
                <c:pt idx="2">
                  <c:v>15.505577991360688</c:v>
                </c:pt>
                <c:pt idx="3">
                  <c:v>15.505577991360688</c:v>
                </c:pt>
                <c:pt idx="4">
                  <c:v>15.505577991360688</c:v>
                </c:pt>
                <c:pt idx="5">
                  <c:v>15.505577991360688</c:v>
                </c:pt>
                <c:pt idx="6">
                  <c:v>15.505577991360688</c:v>
                </c:pt>
                <c:pt idx="7">
                  <c:v>15.505577991360688</c:v>
                </c:pt>
              </c:numCache>
            </c:numRef>
          </c:val>
          <c:smooth val="0"/>
          <c:extLst>
            <c:ext xmlns:c16="http://schemas.microsoft.com/office/drawing/2014/chart" uri="{C3380CC4-5D6E-409C-BE32-E72D297353CC}">
              <c16:uniqueId val="{00000008-EC5E-4431-857F-9CA2BABEE412}"/>
            </c:ext>
          </c:extLst>
        </c:ser>
        <c:dLbls>
          <c:showLegendKey val="0"/>
          <c:showVal val="0"/>
          <c:showCatName val="0"/>
          <c:showSerName val="0"/>
          <c:showPercent val="0"/>
          <c:showBubbleSize val="0"/>
        </c:dLbls>
        <c:marker val="1"/>
        <c:smooth val="0"/>
        <c:axId val="847387464"/>
        <c:axId val="847389032"/>
      </c:lineChart>
      <c:catAx>
        <c:axId val="847387464"/>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vert="horz"/>
          <a:lstStyle/>
          <a:p>
            <a:pPr>
              <a:defRPr/>
            </a:pPr>
            <a:endParaRPr lang="en-FI"/>
          </a:p>
        </c:txPr>
        <c:crossAx val="847389032"/>
        <c:crosses val="autoZero"/>
        <c:auto val="1"/>
        <c:lblAlgn val="ctr"/>
        <c:lblOffset val="100"/>
        <c:noMultiLvlLbl val="0"/>
      </c:catAx>
      <c:valAx>
        <c:axId val="847389032"/>
        <c:scaling>
          <c:orientation val="minMax"/>
        </c:scaling>
        <c:delete val="0"/>
        <c:axPos val="l"/>
        <c:numFmt formatCode="0" sourceLinked="0"/>
        <c:majorTickMark val="none"/>
        <c:minorTickMark val="none"/>
        <c:tickLblPos val="none"/>
        <c:spPr>
          <a:noFill/>
          <a:ln>
            <a:noFill/>
          </a:ln>
          <a:effectLst/>
        </c:spPr>
        <c:txPr>
          <a:bodyPr rot="-60000000" vert="horz"/>
          <a:lstStyle/>
          <a:p>
            <a:pPr>
              <a:defRPr/>
            </a:pPr>
            <a:endParaRPr lang="en-FI"/>
          </a:p>
        </c:txPr>
        <c:crossAx val="847387464"/>
        <c:crosses val="autoZero"/>
        <c:crossBetween val="between"/>
      </c:valAx>
      <c:spPr>
        <a:noFill/>
      </c:spPr>
    </c:plotArea>
    <c:legend>
      <c:legendPos val="b"/>
      <c:layout>
        <c:manualLayout>
          <c:xMode val="edge"/>
          <c:yMode val="edge"/>
          <c:x val="9.6959876543209894E-3"/>
          <c:y val="0.87878174603174608"/>
          <c:w val="0.98060802469135799"/>
          <c:h val="8.7620370370370376E-2"/>
        </c:manualLayout>
      </c:layout>
      <c:overlay val="0"/>
      <c:spPr>
        <a:noFill/>
        <a:ln>
          <a:noFill/>
        </a:ln>
        <a:effectLst/>
      </c:spPr>
      <c:txPr>
        <a:bodyPr rot="0" vert="horz"/>
        <a:lstStyle/>
        <a:p>
          <a:pPr>
            <a:defRPr/>
          </a:pPr>
          <a:endParaRPr lang="en-FI"/>
        </a:p>
      </c:txPr>
    </c:legend>
    <c:plotVisOnly val="1"/>
    <c:dispBlanksAs val="gap"/>
    <c:showDLblsOverMax val="0"/>
  </c:chart>
  <c:spPr>
    <a:noFill/>
    <a:ln w="9525" cap="flat" cmpd="sng" algn="ctr">
      <a:noFill/>
      <a:round/>
    </a:ln>
    <a:effectLst/>
  </c:spPr>
  <c:txPr>
    <a:bodyPr/>
    <a:lstStyle/>
    <a:p>
      <a:pPr>
        <a:defRPr sz="800">
          <a:solidFill>
            <a:srgbClr val="000000"/>
          </a:solidFill>
          <a:latin typeface="GT America Regular"/>
          <a:ea typeface="GT America Regular"/>
          <a:cs typeface="GT America Regular"/>
        </a:defRPr>
      </a:pPr>
      <a:endParaRPr lang="en-FI"/>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a:t>EV/EBIT</a:t>
            </a:r>
          </a:p>
        </c:rich>
      </c:tx>
      <c:overlay val="0"/>
      <c:spPr>
        <a:noFill/>
        <a:ln>
          <a:noFill/>
        </a:ln>
        <a:effectLst/>
      </c:spPr>
    </c:title>
    <c:autoTitleDeleted val="0"/>
    <c:plotArea>
      <c:layout>
        <c:manualLayout>
          <c:layoutTarget val="inner"/>
          <c:xMode val="edge"/>
          <c:yMode val="edge"/>
          <c:x val="4.2394290123456788E-2"/>
          <c:y val="0.17424867724867724"/>
          <c:w val="0.90157379763445977"/>
          <c:h val="0.58095533567007496"/>
        </c:manualLayout>
      </c:layout>
      <c:barChart>
        <c:barDir val="col"/>
        <c:grouping val="clustered"/>
        <c:varyColors val="0"/>
        <c:ser>
          <c:idx val="1"/>
          <c:order val="0"/>
          <c:tx>
            <c:strRef>
              <c:f>'O-Valuation'!$C$15</c:f>
              <c:strCache>
                <c:ptCount val="1"/>
                <c:pt idx="0">
                  <c:v>EV/EBIT (adj.)</c:v>
                </c:pt>
              </c:strCache>
            </c:strRef>
          </c:tx>
          <c:spPr>
            <a:solidFill>
              <a:srgbClr val="BAC8FF"/>
            </a:solidFill>
            <a:ln>
              <a:noFill/>
            </a:ln>
            <a:effectLst/>
          </c:spPr>
          <c:invertIfNegative val="0"/>
          <c:dPt>
            <c:idx val="5"/>
            <c:invertIfNegative val="0"/>
            <c:bubble3D val="0"/>
            <c:spPr>
              <a:solidFill>
                <a:srgbClr val="3F3EFF"/>
              </a:solidFill>
              <a:ln>
                <a:noFill/>
              </a:ln>
              <a:effectLst/>
            </c:spPr>
            <c:extLst>
              <c:ext xmlns:c16="http://schemas.microsoft.com/office/drawing/2014/chart" uri="{C3380CC4-5D6E-409C-BE32-E72D297353CC}">
                <c16:uniqueId val="{00000001-9206-4D84-8662-22E99918A955}"/>
              </c:ext>
            </c:extLst>
          </c:dPt>
          <c:dPt>
            <c:idx val="6"/>
            <c:invertIfNegative val="0"/>
            <c:bubble3D val="0"/>
            <c:spPr>
              <a:solidFill>
                <a:srgbClr val="3F3EFF"/>
              </a:solidFill>
              <a:ln>
                <a:noFill/>
              </a:ln>
              <a:effectLst/>
            </c:spPr>
            <c:extLst>
              <c:ext xmlns:c16="http://schemas.microsoft.com/office/drawing/2014/chart" uri="{C3380CC4-5D6E-409C-BE32-E72D297353CC}">
                <c16:uniqueId val="{00000003-9206-4D84-8662-22E99918A955}"/>
              </c:ext>
            </c:extLst>
          </c:dPt>
          <c:dPt>
            <c:idx val="7"/>
            <c:invertIfNegative val="0"/>
            <c:bubble3D val="0"/>
            <c:spPr>
              <a:solidFill>
                <a:srgbClr val="3F3EFF"/>
              </a:solidFill>
              <a:ln>
                <a:noFill/>
              </a:ln>
              <a:effectLst/>
            </c:spPr>
            <c:extLst>
              <c:ext xmlns:c16="http://schemas.microsoft.com/office/drawing/2014/chart" uri="{C3380CC4-5D6E-409C-BE32-E72D297353CC}">
                <c16:uniqueId val="{00000005-9206-4D84-8662-22E99918A955}"/>
              </c:ext>
            </c:extLst>
          </c:dPt>
          <c:dLbls>
            <c:spPr>
              <a:noFill/>
              <a:ln>
                <a:noFill/>
              </a:ln>
              <a:effectLst/>
            </c:spPr>
            <c:txPr>
              <a:bodyPr rot="0" vert="horz"/>
              <a:lstStyle/>
              <a:p>
                <a:pPr>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'O-Valuation'!$D$92:$J$92</c:f>
              <c:strCache>
                <c:ptCount val="7"/>
                <c:pt idx="0">
                  <c:v>2020</c:v>
                </c:pt>
                <c:pt idx="1">
                  <c:v>2021</c:v>
                </c:pt>
                <c:pt idx="2">
                  <c:v>2022</c:v>
                </c:pt>
                <c:pt idx="3">
                  <c:v>2023</c:v>
                </c:pt>
                <c:pt idx="4">
                  <c:v>2024</c:v>
                </c:pt>
                <c:pt idx="5">
                  <c:v>2025e</c:v>
                </c:pt>
                <c:pt idx="6">
                  <c:v>2026e</c:v>
                </c:pt>
              </c:strCache>
            </c:strRef>
          </c:cat>
          <c:val>
            <c:numRef>
              <c:f>'O-Valuation'!$D$15:$K$15</c:f>
              <c:numCache>
                <c:formatCode>0.0</c:formatCode>
                <c:ptCount val="8"/>
                <c:pt idx="0">
                  <c:v>11.689465918748047</c:v>
                </c:pt>
                <c:pt idx="1">
                  <c:v>12.570674629307309</c:v>
                </c:pt>
                <c:pt idx="2">
                  <c:v>10.392905511670515</c:v>
                </c:pt>
                <c:pt idx="3">
                  <c:v>16.991697146149139</c:v>
                </c:pt>
                <c:pt idx="4">
                  <c:v>15.311803006295785</c:v>
                </c:pt>
                <c:pt idx="5">
                  <c:v>17.783703887098849</c:v>
                </c:pt>
                <c:pt idx="6">
                  <c:v>14.460027064756892</c:v>
                </c:pt>
                <c:pt idx="7">
                  <c:v>11.240580311100544</c:v>
                </c:pt>
              </c:numCache>
            </c:numRef>
          </c:val>
          <c:extLst>
            <c:ext xmlns:c16="http://schemas.microsoft.com/office/drawing/2014/chart" uri="{C3380CC4-5D6E-409C-BE32-E72D297353CC}">
              <c16:uniqueId val="{00000006-9206-4D84-8662-22E99918A955}"/>
            </c:ext>
          </c:extLst>
        </c:ser>
        <c:dLbls>
          <c:showLegendKey val="0"/>
          <c:showVal val="0"/>
          <c:showCatName val="0"/>
          <c:showSerName val="0"/>
          <c:showPercent val="0"/>
          <c:showBubbleSize val="0"/>
        </c:dLbls>
        <c:gapWidth val="50"/>
        <c:axId val="847387464"/>
        <c:axId val="847389032"/>
      </c:barChart>
      <c:lineChart>
        <c:grouping val="standard"/>
        <c:varyColors val="0"/>
        <c:ser>
          <c:idx val="0"/>
          <c:order val="1"/>
          <c:tx>
            <c:strRef>
              <c:f>'O-Valuation'!$C$99</c:f>
              <c:strCache>
                <c:ptCount val="1"/>
                <c:pt idx="0">
                  <c:v>Median 2020 - 2024</c:v>
                </c:pt>
              </c:strCache>
            </c:strRef>
          </c:tx>
          <c:spPr>
            <a:ln w="28575" cap="rnd">
              <a:solidFill>
                <a:srgbClr val="000000"/>
              </a:solidFill>
              <a:round/>
            </a:ln>
            <a:effectLst/>
          </c:spPr>
          <c:marker>
            <c:symbol val="none"/>
          </c:marker>
          <c:dLbls>
            <c:dLbl>
              <c:idx val="7"/>
              <c:layout>
                <c:manualLayout>
                  <c:x val="1.789567315737095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206-4D84-8662-22E99918A955}"/>
                </c:ext>
              </c:extLst>
            </c:dLbl>
            <c:spPr>
              <a:noFill/>
              <a:ln>
                <a:noFill/>
              </a:ln>
              <a:effectLst/>
            </c:spPr>
            <c:txPr>
              <a:bodyPr rot="0" vert="horz"/>
              <a:lstStyle/>
              <a:p>
                <a:pPr>
                  <a:defRPr/>
                </a:pPr>
                <a:endParaRPr lang="en-FI"/>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'O-Valuation'!$D$92:$K$92</c:f>
              <c:strCache>
                <c:ptCount val="8"/>
                <c:pt idx="0">
                  <c:v>2020</c:v>
                </c:pt>
                <c:pt idx="1">
                  <c:v>2021</c:v>
                </c:pt>
                <c:pt idx="2">
                  <c:v>2022</c:v>
                </c:pt>
                <c:pt idx="3">
                  <c:v>2023</c:v>
                </c:pt>
                <c:pt idx="4">
                  <c:v>2024</c:v>
                </c:pt>
                <c:pt idx="5">
                  <c:v>2025e</c:v>
                </c:pt>
                <c:pt idx="6">
                  <c:v>2026e</c:v>
                </c:pt>
                <c:pt idx="7">
                  <c:v>2027e</c:v>
                </c:pt>
              </c:strCache>
            </c:strRef>
          </c:cat>
          <c:val>
            <c:numRef>
              <c:f>'O-Valuation'!$D$99:$K$99</c:f>
              <c:numCache>
                <c:formatCode>0.0</c:formatCode>
                <c:ptCount val="8"/>
                <c:pt idx="0">
                  <c:v>12.570674629307309</c:v>
                </c:pt>
                <c:pt idx="1">
                  <c:v>12.570674629307309</c:v>
                </c:pt>
                <c:pt idx="2">
                  <c:v>12.570674629307309</c:v>
                </c:pt>
                <c:pt idx="3">
                  <c:v>12.570674629307309</c:v>
                </c:pt>
                <c:pt idx="4">
                  <c:v>12.570674629307309</c:v>
                </c:pt>
                <c:pt idx="5">
                  <c:v>12.570674629307309</c:v>
                </c:pt>
                <c:pt idx="6">
                  <c:v>12.570674629307309</c:v>
                </c:pt>
                <c:pt idx="7">
                  <c:v>12.570674629307309</c:v>
                </c:pt>
              </c:numCache>
            </c:numRef>
          </c:val>
          <c:smooth val="0"/>
          <c:extLst>
            <c:ext xmlns:c16="http://schemas.microsoft.com/office/drawing/2014/chart" uri="{C3380CC4-5D6E-409C-BE32-E72D297353CC}">
              <c16:uniqueId val="{00000008-9206-4D84-8662-22E99918A955}"/>
            </c:ext>
          </c:extLst>
        </c:ser>
        <c:dLbls>
          <c:showLegendKey val="0"/>
          <c:showVal val="0"/>
          <c:showCatName val="0"/>
          <c:showSerName val="0"/>
          <c:showPercent val="0"/>
          <c:showBubbleSize val="0"/>
        </c:dLbls>
        <c:marker val="1"/>
        <c:smooth val="0"/>
        <c:axId val="847387464"/>
        <c:axId val="847389032"/>
      </c:lineChart>
      <c:catAx>
        <c:axId val="847387464"/>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vert="horz"/>
          <a:lstStyle/>
          <a:p>
            <a:pPr>
              <a:defRPr/>
            </a:pPr>
            <a:endParaRPr lang="en-FI"/>
          </a:p>
        </c:txPr>
        <c:crossAx val="847389032"/>
        <c:crosses val="autoZero"/>
        <c:auto val="1"/>
        <c:lblAlgn val="ctr"/>
        <c:lblOffset val="100"/>
        <c:noMultiLvlLbl val="0"/>
      </c:catAx>
      <c:valAx>
        <c:axId val="847389032"/>
        <c:scaling>
          <c:orientation val="minMax"/>
        </c:scaling>
        <c:delete val="0"/>
        <c:axPos val="l"/>
        <c:numFmt formatCode="0" sourceLinked="0"/>
        <c:majorTickMark val="none"/>
        <c:minorTickMark val="none"/>
        <c:tickLblPos val="none"/>
        <c:spPr>
          <a:noFill/>
          <a:ln>
            <a:noFill/>
          </a:ln>
          <a:effectLst/>
        </c:spPr>
        <c:txPr>
          <a:bodyPr rot="-60000000" vert="horz"/>
          <a:lstStyle/>
          <a:p>
            <a:pPr>
              <a:defRPr/>
            </a:pPr>
            <a:endParaRPr lang="en-FI"/>
          </a:p>
        </c:txPr>
        <c:crossAx val="847387464"/>
        <c:crosses val="autoZero"/>
        <c:crossBetween val="between"/>
      </c:valAx>
      <c:spPr>
        <a:noFill/>
      </c:spPr>
    </c:plotArea>
    <c:legend>
      <c:legendPos val="b"/>
      <c:layout>
        <c:manualLayout>
          <c:xMode val="edge"/>
          <c:yMode val="edge"/>
          <c:x val="9.6959876543209894E-3"/>
          <c:y val="0.87878174603174608"/>
          <c:w val="0.98060802469135799"/>
          <c:h val="8.7620370370370376E-2"/>
        </c:manualLayout>
      </c:layout>
      <c:overlay val="0"/>
      <c:spPr>
        <a:noFill/>
        <a:ln>
          <a:noFill/>
        </a:ln>
        <a:effectLst/>
      </c:spPr>
      <c:txPr>
        <a:bodyPr rot="0" vert="horz"/>
        <a:lstStyle/>
        <a:p>
          <a:pPr>
            <a:defRPr/>
          </a:pPr>
          <a:endParaRPr lang="en-FI"/>
        </a:p>
      </c:txPr>
    </c:legend>
    <c:plotVisOnly val="1"/>
    <c:dispBlanksAs val="gap"/>
    <c:showDLblsOverMax val="0"/>
  </c:chart>
  <c:spPr>
    <a:noFill/>
    <a:ln w="9525" cap="flat" cmpd="sng" algn="ctr">
      <a:noFill/>
      <a:round/>
    </a:ln>
    <a:effectLst/>
  </c:spPr>
  <c:txPr>
    <a:bodyPr/>
    <a:lstStyle/>
    <a:p>
      <a:pPr>
        <a:defRPr sz="800">
          <a:solidFill>
            <a:srgbClr val="000000"/>
          </a:solidFill>
          <a:latin typeface="GT America Regular"/>
          <a:ea typeface="GT America Regular"/>
          <a:cs typeface="GT America Regular"/>
        </a:defRPr>
      </a:pPr>
      <a:endParaRPr lang="en-FI"/>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dirty="0"/>
              <a:t>Dividend yield-%</a:t>
            </a:r>
          </a:p>
        </c:rich>
      </c:tx>
      <c:overlay val="0"/>
      <c:spPr>
        <a:noFill/>
        <a:ln>
          <a:noFill/>
        </a:ln>
        <a:effectLst/>
      </c:spPr>
    </c:title>
    <c:autoTitleDeleted val="0"/>
    <c:plotArea>
      <c:layout>
        <c:manualLayout>
          <c:layoutTarget val="inner"/>
          <c:xMode val="edge"/>
          <c:yMode val="edge"/>
          <c:x val="4.2394290123456788E-2"/>
          <c:y val="0.17424867724867724"/>
          <c:w val="0.90157379763445977"/>
          <c:h val="0.58095533567007496"/>
        </c:manualLayout>
      </c:layout>
      <c:barChart>
        <c:barDir val="col"/>
        <c:grouping val="clustered"/>
        <c:varyColors val="0"/>
        <c:ser>
          <c:idx val="1"/>
          <c:order val="0"/>
          <c:tx>
            <c:strRef>
              <c:f>'O-Valuation'!$C$17</c:f>
              <c:strCache>
                <c:ptCount val="1"/>
                <c:pt idx="0">
                  <c:v>Dividend yield-%</c:v>
                </c:pt>
              </c:strCache>
            </c:strRef>
          </c:tx>
          <c:spPr>
            <a:solidFill>
              <a:srgbClr val="BAC8FF"/>
            </a:solidFill>
            <a:ln>
              <a:noFill/>
            </a:ln>
            <a:effectLst/>
          </c:spPr>
          <c:invertIfNegative val="0"/>
          <c:dPt>
            <c:idx val="5"/>
            <c:invertIfNegative val="0"/>
            <c:bubble3D val="0"/>
            <c:spPr>
              <a:solidFill>
                <a:srgbClr val="3F3EFF"/>
              </a:solidFill>
              <a:ln>
                <a:noFill/>
              </a:ln>
              <a:effectLst/>
            </c:spPr>
            <c:extLst>
              <c:ext xmlns:c16="http://schemas.microsoft.com/office/drawing/2014/chart" uri="{C3380CC4-5D6E-409C-BE32-E72D297353CC}">
                <c16:uniqueId val="{00000001-2E3B-4EFF-B54C-47081EBE77C1}"/>
              </c:ext>
            </c:extLst>
          </c:dPt>
          <c:dPt>
            <c:idx val="6"/>
            <c:invertIfNegative val="0"/>
            <c:bubble3D val="0"/>
            <c:spPr>
              <a:solidFill>
                <a:srgbClr val="3F3EFF"/>
              </a:solidFill>
              <a:ln>
                <a:noFill/>
              </a:ln>
              <a:effectLst/>
            </c:spPr>
            <c:extLst>
              <c:ext xmlns:c16="http://schemas.microsoft.com/office/drawing/2014/chart" uri="{C3380CC4-5D6E-409C-BE32-E72D297353CC}">
                <c16:uniqueId val="{00000003-2E3B-4EFF-B54C-47081EBE77C1}"/>
              </c:ext>
            </c:extLst>
          </c:dPt>
          <c:dPt>
            <c:idx val="7"/>
            <c:invertIfNegative val="0"/>
            <c:bubble3D val="0"/>
            <c:spPr>
              <a:solidFill>
                <a:srgbClr val="3F3EFF"/>
              </a:solidFill>
              <a:ln>
                <a:noFill/>
              </a:ln>
              <a:effectLst/>
            </c:spPr>
            <c:extLst>
              <c:ext xmlns:c16="http://schemas.microsoft.com/office/drawing/2014/chart" uri="{C3380CC4-5D6E-409C-BE32-E72D297353CC}">
                <c16:uniqueId val="{00000005-2E3B-4EFF-B54C-47081EBE77C1}"/>
              </c:ext>
            </c:extLst>
          </c:dPt>
          <c:dLbls>
            <c:numFmt formatCode="0.0\ %" sourceLinked="0"/>
            <c:spPr>
              <a:noFill/>
              <a:ln>
                <a:noFill/>
              </a:ln>
              <a:effectLst/>
            </c:spPr>
            <c:txPr>
              <a:bodyPr rot="0" vert="horz"/>
              <a:lstStyle/>
              <a:p>
                <a:pPr>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'O-Valuation'!$D$92:$K$92</c:f>
              <c:strCache>
                <c:ptCount val="8"/>
                <c:pt idx="0">
                  <c:v>2020</c:v>
                </c:pt>
                <c:pt idx="1">
                  <c:v>2021</c:v>
                </c:pt>
                <c:pt idx="2">
                  <c:v>2022</c:v>
                </c:pt>
                <c:pt idx="3">
                  <c:v>2023</c:v>
                </c:pt>
                <c:pt idx="4">
                  <c:v>2024</c:v>
                </c:pt>
                <c:pt idx="5">
                  <c:v>2025e</c:v>
                </c:pt>
                <c:pt idx="6">
                  <c:v>2026e</c:v>
                </c:pt>
                <c:pt idx="7">
                  <c:v>2027e</c:v>
                </c:pt>
              </c:strCache>
            </c:strRef>
          </c:cat>
          <c:val>
            <c:numRef>
              <c:f>'O-Valuation'!$D$17:$K$17</c:f>
              <c:numCache>
                <c:formatCode>0.0\ %</c:formatCode>
                <c:ptCount val="8"/>
                <c:pt idx="0">
                  <c:v>4.0053404539385849E-2</c:v>
                </c:pt>
                <c:pt idx="1">
                  <c:v>3.304347826086957E-2</c:v>
                </c:pt>
                <c:pt idx="2">
                  <c:v>5.2015604681404426E-2</c:v>
                </c:pt>
                <c:pt idx="3">
                  <c:v>4.6643913538111488E-2</c:v>
                </c:pt>
                <c:pt idx="4">
                  <c:v>5.6224899598393573E-2</c:v>
                </c:pt>
                <c:pt idx="5">
                  <c:v>3.6407766990291267E-2</c:v>
                </c:pt>
                <c:pt idx="6">
                  <c:v>4.4498381877022659E-2</c:v>
                </c:pt>
                <c:pt idx="7">
                  <c:v>4.8543689320388349E-2</c:v>
                </c:pt>
              </c:numCache>
            </c:numRef>
          </c:val>
          <c:extLst>
            <c:ext xmlns:c16="http://schemas.microsoft.com/office/drawing/2014/chart" uri="{C3380CC4-5D6E-409C-BE32-E72D297353CC}">
              <c16:uniqueId val="{00000006-2E3B-4EFF-B54C-47081EBE77C1}"/>
            </c:ext>
          </c:extLst>
        </c:ser>
        <c:dLbls>
          <c:showLegendKey val="0"/>
          <c:showVal val="0"/>
          <c:showCatName val="0"/>
          <c:showSerName val="0"/>
          <c:showPercent val="0"/>
          <c:showBubbleSize val="0"/>
        </c:dLbls>
        <c:gapWidth val="50"/>
        <c:axId val="847387464"/>
        <c:axId val="847389032"/>
      </c:barChart>
      <c:lineChart>
        <c:grouping val="standard"/>
        <c:varyColors val="0"/>
        <c:ser>
          <c:idx val="0"/>
          <c:order val="1"/>
          <c:tx>
            <c:strRef>
              <c:f>'O-Valuation'!$C$101</c:f>
              <c:strCache>
                <c:ptCount val="1"/>
                <c:pt idx="0">
                  <c:v>Median 2020 - 2024</c:v>
                </c:pt>
              </c:strCache>
            </c:strRef>
          </c:tx>
          <c:spPr>
            <a:ln w="28575" cap="rnd">
              <a:solidFill>
                <a:srgbClr val="000000"/>
              </a:solidFill>
              <a:round/>
            </a:ln>
            <a:effectLst/>
          </c:spPr>
          <c:marker>
            <c:symbol val="none"/>
          </c:marker>
          <c:dLbls>
            <c:dLbl>
              <c:idx val="7"/>
              <c:layout>
                <c:manualLayout>
                  <c:x val="1.789567315737095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E3B-4EFF-B54C-47081EBE77C1}"/>
                </c:ext>
              </c:extLst>
            </c:dLbl>
            <c:numFmt formatCode="0.0\ %" sourceLinked="0"/>
            <c:spPr>
              <a:noFill/>
              <a:ln>
                <a:noFill/>
              </a:ln>
              <a:effectLst/>
            </c:spPr>
            <c:txPr>
              <a:bodyPr rot="0" vert="horz"/>
              <a:lstStyle/>
              <a:p>
                <a:pPr>
                  <a:defRPr/>
                </a:pPr>
                <a:endParaRPr lang="en-FI"/>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'O-Valuation'!$D$92:$K$92</c:f>
              <c:strCache>
                <c:ptCount val="8"/>
                <c:pt idx="0">
                  <c:v>2020</c:v>
                </c:pt>
                <c:pt idx="1">
                  <c:v>2021</c:v>
                </c:pt>
                <c:pt idx="2">
                  <c:v>2022</c:v>
                </c:pt>
                <c:pt idx="3">
                  <c:v>2023</c:v>
                </c:pt>
                <c:pt idx="4">
                  <c:v>2024</c:v>
                </c:pt>
                <c:pt idx="5">
                  <c:v>2025e</c:v>
                </c:pt>
                <c:pt idx="6">
                  <c:v>2026e</c:v>
                </c:pt>
                <c:pt idx="7">
                  <c:v>2027e</c:v>
                </c:pt>
              </c:strCache>
            </c:strRef>
          </c:cat>
          <c:val>
            <c:numRef>
              <c:f>'O-Valuation'!$D$101:$K$101</c:f>
              <c:numCache>
                <c:formatCode>0.0\ %</c:formatCode>
                <c:ptCount val="8"/>
                <c:pt idx="0">
                  <c:v>4.6643913538111488E-2</c:v>
                </c:pt>
                <c:pt idx="1">
                  <c:v>4.6643913538111488E-2</c:v>
                </c:pt>
                <c:pt idx="2">
                  <c:v>4.6643913538111488E-2</c:v>
                </c:pt>
                <c:pt idx="3">
                  <c:v>4.6643913538111488E-2</c:v>
                </c:pt>
                <c:pt idx="4">
                  <c:v>4.6643913538111488E-2</c:v>
                </c:pt>
                <c:pt idx="5">
                  <c:v>4.6643913538111488E-2</c:v>
                </c:pt>
                <c:pt idx="6">
                  <c:v>4.6643913538111488E-2</c:v>
                </c:pt>
                <c:pt idx="7">
                  <c:v>4.6643913538111488E-2</c:v>
                </c:pt>
              </c:numCache>
            </c:numRef>
          </c:val>
          <c:smooth val="0"/>
          <c:extLst>
            <c:ext xmlns:c16="http://schemas.microsoft.com/office/drawing/2014/chart" uri="{C3380CC4-5D6E-409C-BE32-E72D297353CC}">
              <c16:uniqueId val="{00000008-2E3B-4EFF-B54C-47081EBE77C1}"/>
            </c:ext>
          </c:extLst>
        </c:ser>
        <c:dLbls>
          <c:showLegendKey val="0"/>
          <c:showVal val="0"/>
          <c:showCatName val="0"/>
          <c:showSerName val="0"/>
          <c:showPercent val="0"/>
          <c:showBubbleSize val="0"/>
        </c:dLbls>
        <c:marker val="1"/>
        <c:smooth val="0"/>
        <c:axId val="847387464"/>
        <c:axId val="847389032"/>
      </c:lineChart>
      <c:catAx>
        <c:axId val="847387464"/>
        <c:scaling>
          <c:orientation val="minMax"/>
        </c:scaling>
        <c:delete val="0"/>
        <c:axPos val="b"/>
        <c:numFmt formatCode="General" sourceLinked="1"/>
        <c:majorTickMark val="none"/>
        <c:minorTickMark val="none"/>
        <c:tickLblPos val="nextTo"/>
        <c:spPr>
          <a:noFill/>
          <a:ln w="9525" cap="flat" cmpd="sng" algn="ctr">
            <a:solidFill>
              <a:schemeClr val="accent1"/>
            </a:solidFill>
            <a:round/>
          </a:ln>
          <a:effectLst/>
        </c:spPr>
        <c:txPr>
          <a:bodyPr rot="-60000000" vert="horz"/>
          <a:lstStyle/>
          <a:p>
            <a:pPr>
              <a:defRPr/>
            </a:pPr>
            <a:endParaRPr lang="en-FI"/>
          </a:p>
        </c:txPr>
        <c:crossAx val="847389032"/>
        <c:crosses val="autoZero"/>
        <c:auto val="1"/>
        <c:lblAlgn val="ctr"/>
        <c:lblOffset val="100"/>
        <c:noMultiLvlLbl val="0"/>
      </c:catAx>
      <c:valAx>
        <c:axId val="847389032"/>
        <c:scaling>
          <c:orientation val="minMax"/>
        </c:scaling>
        <c:delete val="0"/>
        <c:axPos val="l"/>
        <c:numFmt formatCode="0" sourceLinked="0"/>
        <c:majorTickMark val="none"/>
        <c:minorTickMark val="none"/>
        <c:tickLblPos val="none"/>
        <c:spPr>
          <a:noFill/>
          <a:ln>
            <a:noFill/>
          </a:ln>
          <a:effectLst/>
        </c:spPr>
        <c:txPr>
          <a:bodyPr rot="-60000000" vert="horz"/>
          <a:lstStyle/>
          <a:p>
            <a:pPr>
              <a:defRPr/>
            </a:pPr>
            <a:endParaRPr lang="en-FI"/>
          </a:p>
        </c:txPr>
        <c:crossAx val="847387464"/>
        <c:crosses val="autoZero"/>
        <c:crossBetween val="between"/>
      </c:valAx>
      <c:spPr>
        <a:noFill/>
      </c:spPr>
    </c:plotArea>
    <c:legend>
      <c:legendPos val="b"/>
      <c:layout>
        <c:manualLayout>
          <c:xMode val="edge"/>
          <c:yMode val="edge"/>
          <c:x val="9.6959876543209894E-3"/>
          <c:y val="0.87878174603174608"/>
          <c:w val="0.98060802469135799"/>
          <c:h val="8.7620370370370376E-2"/>
        </c:manualLayout>
      </c:layout>
      <c:overlay val="0"/>
      <c:spPr>
        <a:noFill/>
        <a:ln>
          <a:noFill/>
        </a:ln>
        <a:effectLst/>
      </c:spPr>
      <c:txPr>
        <a:bodyPr rot="0" vert="horz"/>
        <a:lstStyle/>
        <a:p>
          <a:pPr>
            <a:defRPr/>
          </a:pPr>
          <a:endParaRPr lang="en-FI"/>
        </a:p>
      </c:txPr>
    </c:legend>
    <c:plotVisOnly val="1"/>
    <c:dispBlanksAs val="gap"/>
    <c:showDLblsOverMax val="0"/>
  </c:chart>
  <c:spPr>
    <a:noFill/>
    <a:ln w="9525" cap="flat" cmpd="sng" algn="ctr">
      <a:noFill/>
      <a:round/>
    </a:ln>
    <a:effectLst/>
  </c:spPr>
  <c:txPr>
    <a:bodyPr/>
    <a:lstStyle/>
    <a:p>
      <a:pPr>
        <a:defRPr sz="800">
          <a:solidFill>
            <a:srgbClr val="000000"/>
          </a:solidFill>
          <a:latin typeface="GT America Regular"/>
          <a:ea typeface="GT America Regular"/>
          <a:cs typeface="GT America Regular"/>
        </a:defRPr>
      </a:pPr>
      <a:endParaRPr lang="en-FI"/>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'O-DCF'!$Q$17</c:f>
          <c:strCache>
            <c:ptCount val="1"/>
            <c:pt idx="0">
              <c:v>Cash flow distribution</c:v>
            </c:pt>
          </c:strCache>
        </c:strRef>
      </c:tx>
      <c:overlay val="0"/>
      <c:spPr>
        <a:noFill/>
        <a:ln>
          <a:noFill/>
        </a:ln>
        <a:effectLst/>
      </c:spPr>
      <c:txPr>
        <a:bodyPr rot="0" spcFirstLastPara="1" vertOverflow="ellipsis" vert="horz" wrap="square" anchor="ctr" anchorCtr="1"/>
        <a:lstStyle/>
        <a:p>
          <a:pPr>
            <a:defRPr sz="960" b="1" i="0" u="none" strike="noStrike" kern="1200" baseline="0">
              <a:solidFill>
                <a:srgbClr val="000000"/>
              </a:solidFill>
              <a:latin typeface="Proxima Nova Rg"/>
              <a:ea typeface="Proxima Nova Rg"/>
              <a:cs typeface="Proxima Nova Rg"/>
            </a:defRPr>
          </a:pPr>
          <a:endParaRPr lang="en-FI"/>
        </a:p>
      </c:txPr>
    </c:title>
    <c:autoTitleDeleted val="0"/>
    <c:plotArea>
      <c:layout/>
      <c:barChart>
        <c:barDir val="bar"/>
        <c:grouping val="clustered"/>
        <c:varyColors val="0"/>
        <c:ser>
          <c:idx val="1"/>
          <c:order val="0"/>
          <c:spPr>
            <a:solidFill>
              <a:schemeClr val="accent2"/>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0585-442A-B1E7-201EA12DA71A}"/>
              </c:ext>
            </c:extLst>
          </c:dPt>
          <c:dPt>
            <c:idx val="1"/>
            <c:invertIfNegative val="0"/>
            <c:bubble3D val="0"/>
            <c:extLst>
              <c:ext xmlns:c16="http://schemas.microsoft.com/office/drawing/2014/chart" uri="{C3380CC4-5D6E-409C-BE32-E72D297353CC}">
                <c16:uniqueId val="{00000002-0585-442A-B1E7-201EA12DA71A}"/>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4-0585-442A-B1E7-201EA12DA71A}"/>
              </c:ext>
            </c:extLst>
          </c:dPt>
          <c:dPt>
            <c:idx val="3"/>
            <c:invertIfNegative val="0"/>
            <c:bubble3D val="0"/>
            <c:extLst>
              <c:ext xmlns:c16="http://schemas.microsoft.com/office/drawing/2014/chart" uri="{C3380CC4-5D6E-409C-BE32-E72D297353CC}">
                <c16:uniqueId val="{00000005-0585-442A-B1E7-201EA12DA71A}"/>
              </c:ext>
            </c:extLst>
          </c:dPt>
          <c:dPt>
            <c:idx val="4"/>
            <c:invertIfNegative val="0"/>
            <c:bubble3D val="0"/>
            <c:extLst>
              <c:ext xmlns:c16="http://schemas.microsoft.com/office/drawing/2014/chart" uri="{C3380CC4-5D6E-409C-BE32-E72D297353CC}">
                <c16:uniqueId val="{00000006-0585-442A-B1E7-201EA12DA71A}"/>
              </c:ext>
            </c:extLst>
          </c:dPt>
          <c:dPt>
            <c:idx val="5"/>
            <c:invertIfNegative val="0"/>
            <c:bubble3D val="0"/>
            <c:extLst>
              <c:ext xmlns:c16="http://schemas.microsoft.com/office/drawing/2014/chart" uri="{C3380CC4-5D6E-409C-BE32-E72D297353CC}">
                <c16:uniqueId val="{00000007-0585-442A-B1E7-201EA12DA71A}"/>
              </c:ext>
            </c:extLst>
          </c:dPt>
          <c:dPt>
            <c:idx val="6"/>
            <c:invertIfNegative val="0"/>
            <c:bubble3D val="0"/>
            <c:extLst>
              <c:ext xmlns:c16="http://schemas.microsoft.com/office/drawing/2014/chart" uri="{C3380CC4-5D6E-409C-BE32-E72D297353CC}">
                <c16:uniqueId val="{00000008-0585-442A-B1E7-201EA12DA71A}"/>
              </c:ext>
            </c:extLst>
          </c:dPt>
          <c:dPt>
            <c:idx val="7"/>
            <c:invertIfNegative val="0"/>
            <c:bubble3D val="0"/>
            <c:extLst>
              <c:ext xmlns:c16="http://schemas.microsoft.com/office/drawing/2014/chart" uri="{C3380CC4-5D6E-409C-BE32-E72D297353CC}">
                <c16:uniqueId val="{00000009-0585-442A-B1E7-201EA12DA71A}"/>
              </c:ext>
            </c:extLst>
          </c:dPt>
          <c:dLbls>
            <c:numFmt formatCode="0%" sourceLinked="0"/>
            <c:spPr>
              <a:noFill/>
              <a:ln>
                <a:noFill/>
              </a:ln>
              <a:effectLst/>
            </c:spPr>
            <c:txPr>
              <a:bodyPr rot="0" spcFirstLastPara="1" vertOverflow="ellipsis" vert="horz" wrap="square" anchor="ctr" anchorCtr="1"/>
              <a:lstStyle/>
              <a:p>
                <a:pPr>
                  <a:defRPr sz="800" b="0" i="0" u="none" strike="noStrike" kern="1200" baseline="0">
                    <a:solidFill>
                      <a:srgbClr val="000000"/>
                    </a:solidFill>
                    <a:latin typeface="Proxima Nova Rg"/>
                    <a:ea typeface="Proxima Nova Rg"/>
                    <a:cs typeface="Proxima Nova Rg"/>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'O-DCF'!$Q$18:$S$18</c:f>
              <c:strCache>
                <c:ptCount val="3"/>
                <c:pt idx="0">
                  <c:v>2025e-2029e</c:v>
                </c:pt>
                <c:pt idx="1">
                  <c:v>2030e-2034e</c:v>
                </c:pt>
                <c:pt idx="2">
                  <c:v>TERM</c:v>
                </c:pt>
              </c:strCache>
            </c:strRef>
          </c:cat>
          <c:val>
            <c:numRef>
              <c:f>'O-DCF'!$Q$20:$S$20</c:f>
              <c:numCache>
                <c:formatCode>General</c:formatCode>
                <c:ptCount val="3"/>
                <c:pt idx="0">
                  <c:v>0.2600905686541497</c:v>
                </c:pt>
                <c:pt idx="1">
                  <c:v>0.20898926659249814</c:v>
                </c:pt>
                <c:pt idx="2">
                  <c:v>0.53092016475335213</c:v>
                </c:pt>
              </c:numCache>
            </c:numRef>
          </c:val>
          <c:extLst>
            <c:ext xmlns:c16="http://schemas.microsoft.com/office/drawing/2014/chart" uri="{C3380CC4-5D6E-409C-BE32-E72D297353CC}">
              <c16:uniqueId val="{0000000A-0585-442A-B1E7-201EA12DA71A}"/>
            </c:ext>
          </c:extLst>
        </c:ser>
        <c:dLbls>
          <c:showLegendKey val="0"/>
          <c:showVal val="0"/>
          <c:showCatName val="0"/>
          <c:showSerName val="0"/>
          <c:showPercent val="0"/>
          <c:showBubbleSize val="0"/>
        </c:dLbls>
        <c:gapWidth val="100"/>
        <c:axId val="953431080"/>
        <c:axId val="953425176"/>
      </c:barChart>
      <c:valAx>
        <c:axId val="953425176"/>
        <c:scaling>
          <c:orientation val="minMax"/>
        </c:scaling>
        <c:delete val="1"/>
        <c:axPos val="b"/>
        <c:majorGridlines>
          <c:spPr>
            <a:ln w="6350" cap="flat" cmpd="sng" algn="ctr">
              <a:noFill/>
              <a:prstDash val="solid"/>
              <a:round/>
            </a:ln>
            <a:effectLst/>
          </c:spPr>
        </c:majorGridlines>
        <c:numFmt formatCode="0%" sourceLinked="0"/>
        <c:majorTickMark val="out"/>
        <c:minorTickMark val="none"/>
        <c:tickLblPos val="nextTo"/>
        <c:crossAx val="953431080"/>
        <c:crosses val="max"/>
        <c:crossBetween val="between"/>
      </c:valAx>
      <c:catAx>
        <c:axId val="953431080"/>
        <c:scaling>
          <c:orientation val="maxMin"/>
        </c:scaling>
        <c:delete val="0"/>
        <c:axPos val="l"/>
        <c:numFmt formatCode="General" sourceLinked="1"/>
        <c:majorTickMark val="none"/>
        <c:minorTickMark val="none"/>
        <c:tickLblPos val="low"/>
        <c:spPr>
          <a:noFill/>
          <a:ln w="6350" cap="flat" cmpd="sng" algn="ctr">
            <a:noFill/>
            <a:prstDash val="solid"/>
            <a:round/>
          </a:ln>
          <a:effectLst/>
        </c:spPr>
        <c:txPr>
          <a:bodyPr rot="-60000000" spcFirstLastPara="1" vertOverflow="ellipsis" vert="horz" wrap="square" anchor="ctr" anchorCtr="1"/>
          <a:lstStyle/>
          <a:p>
            <a:pPr>
              <a:defRPr sz="800" b="0" i="0" u="none" strike="noStrike" kern="1200" baseline="0">
                <a:solidFill>
                  <a:srgbClr val="000000"/>
                </a:solidFill>
                <a:latin typeface="Proxima Nova Rg"/>
                <a:ea typeface="Proxima Nova Rg"/>
                <a:cs typeface="Proxima Nova Rg"/>
              </a:defRPr>
            </a:pPr>
            <a:endParaRPr lang="en-FI"/>
          </a:p>
        </c:txPr>
        <c:crossAx val="95342517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rgbClr val="000000"/>
              </a:solidFill>
              <a:latin typeface="Proxima Nova Rg"/>
              <a:ea typeface="Proxima Nova Rg"/>
              <a:cs typeface="Proxima Nova Rg"/>
            </a:defRPr>
          </a:pPr>
          <a:endParaRPr lang="en-FI"/>
        </a:p>
      </c:txPr>
    </c:legend>
    <c:plotVisOnly val="1"/>
    <c:dispBlanksAs val="zero"/>
    <c:showDLblsOverMax val="0"/>
  </c:chart>
  <c:spPr>
    <a:solidFill>
      <a:srgbClr val="FFFFFF"/>
    </a:solidFill>
    <a:ln w="9525" cap="flat" cmpd="sng" algn="ctr">
      <a:noFill/>
      <a:prstDash val="solid"/>
      <a:round/>
    </a:ln>
    <a:effectLst/>
  </c:spPr>
  <c:txPr>
    <a:bodyPr/>
    <a:lstStyle/>
    <a:p>
      <a:pPr>
        <a:defRPr sz="800">
          <a:solidFill>
            <a:srgbClr val="000000"/>
          </a:solidFill>
          <a:latin typeface="Proxima Nova Rg"/>
          <a:ea typeface="Proxima Nova Rg"/>
          <a:cs typeface="Proxima Nova Rg"/>
        </a:defRPr>
      </a:pPr>
      <a:endParaRPr lang="en-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Translations!$A$438</c:f>
          <c:strCache>
            <c:ptCount val="1"/>
            <c:pt idx="0">
              <c:v>Sensitivity of DCF to changes in the risk-free rate</c:v>
            </c:pt>
          </c:strCache>
        </c:strRef>
      </c:tx>
      <c:overlay val="0"/>
      <c:spPr>
        <a:noFill/>
        <a:ln>
          <a:noFill/>
        </a:ln>
        <a:effectLst/>
      </c:spPr>
      <c:txPr>
        <a:bodyPr rot="0" vert="horz"/>
        <a:lstStyle/>
        <a:p>
          <a:pPr algn="ctr" rtl="0">
            <a:defRPr b="1"/>
          </a:pPr>
          <a:endParaRPr lang="en-FI"/>
        </a:p>
      </c:txPr>
    </c:title>
    <c:autoTitleDeleted val="0"/>
    <c:plotArea>
      <c:layout/>
      <c:barChart>
        <c:barDir val="col"/>
        <c:grouping val="clustered"/>
        <c:varyColors val="0"/>
        <c:ser>
          <c:idx val="1"/>
          <c:order val="0"/>
          <c:tx>
            <c:strRef>
              <c:f>'O-Sensitivity'!$U$1</c:f>
              <c:strCache>
                <c:ptCount val="1"/>
                <c:pt idx="0">
                  <c:v>DCF value (EUR)</c:v>
                </c:pt>
              </c:strCache>
            </c:strRef>
          </c:tx>
          <c:spPr>
            <a:solidFill>
              <a:srgbClr val="3F3EFF"/>
            </a:solidFill>
            <a:ln w="28575" cap="rnd">
              <a:noFill/>
              <a:round/>
            </a:ln>
            <a:effectLst/>
          </c:spPr>
          <c:invertIfNegative val="0"/>
          <c:dLbls>
            <c:dLbl>
              <c:idx val="10"/>
              <c:tx>
                <c:rich>
                  <a:bodyPr/>
                  <a:lstStyle/>
                  <a:p>
                    <a:r>
                      <a:rPr lang="en-US"/>
                      <a:t>7.1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2F4-4CE9-9B77-C1AA7478DBDE}"/>
                </c:ext>
              </c:extLst>
            </c:dLbl>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numRef>
              <c:f>'O-Sensitivity'!$D$2:$N$2</c:f>
              <c:numCache>
                <c:formatCode>0.0%</c:formatCode>
                <c:ptCount val="11"/>
                <c:pt idx="0">
                  <c:v>0</c:v>
                </c:pt>
                <c:pt idx="1">
                  <c:v>4.9999999999999984E-3</c:v>
                </c:pt>
                <c:pt idx="2">
                  <c:v>9.9999999999999985E-3</c:v>
                </c:pt>
                <c:pt idx="3">
                  <c:v>1.4999999999999999E-2</c:v>
                </c:pt>
                <c:pt idx="4">
                  <c:v>0.02</c:v>
                </c:pt>
                <c:pt idx="5">
                  <c:v>2.5000000000000001E-2</c:v>
                </c:pt>
                <c:pt idx="6">
                  <c:v>3.0000000000000002E-2</c:v>
                </c:pt>
                <c:pt idx="7">
                  <c:v>3.5000000000000003E-2</c:v>
                </c:pt>
                <c:pt idx="8">
                  <c:v>0.04</c:v>
                </c:pt>
                <c:pt idx="9">
                  <c:v>4.4999999999999998E-2</c:v>
                </c:pt>
                <c:pt idx="10">
                  <c:v>4.9999999999999996E-2</c:v>
                </c:pt>
              </c:numCache>
            </c:numRef>
          </c:cat>
          <c:val>
            <c:numRef>
              <c:f>'O-Sensitivity'!$D$3:$N$3</c:f>
              <c:numCache>
                <c:formatCode>0.00</c:formatCode>
                <c:ptCount val="11"/>
                <c:pt idx="0">
                  <c:v>21.157485084828039</c:v>
                </c:pt>
                <c:pt idx="1">
                  <c:v>18.560203137854426</c:v>
                </c:pt>
                <c:pt idx="2">
                  <c:v>16.414844774773794</c:v>
                </c:pt>
                <c:pt idx="3">
                  <c:v>14.612348100884274</c:v>
                </c:pt>
                <c:pt idx="4">
                  <c:v>13.076154609806622</c:v>
                </c:pt>
                <c:pt idx="5">
                  <c:v>11.750939111484362</c:v>
                </c:pt>
                <c:pt idx="6">
                  <c:v>10.595724893642609</c:v>
                </c:pt>
                <c:pt idx="7">
                  <c:v>9.5795146510131488</c:v>
                </c:pt>
                <c:pt idx="8">
                  <c:v>8.6784262542377313</c:v>
                </c:pt>
                <c:pt idx="9">
                  <c:v>7.8737614870545221</c:v>
                </c:pt>
                <c:pt idx="10">
                  <c:v>7.1506714607406634</c:v>
                </c:pt>
              </c:numCache>
            </c:numRef>
          </c:val>
          <c:extLst>
            <c:ext xmlns:c16="http://schemas.microsoft.com/office/drawing/2014/chart" uri="{C3380CC4-5D6E-409C-BE32-E72D297353CC}">
              <c16:uniqueId val="{00000000-4802-422F-866D-7FAE9A2864E7}"/>
            </c:ext>
          </c:extLst>
        </c:ser>
        <c:dLbls>
          <c:showLegendKey val="0"/>
          <c:showVal val="0"/>
          <c:showCatName val="0"/>
          <c:showSerName val="0"/>
          <c:showPercent val="0"/>
          <c:showBubbleSize val="0"/>
        </c:dLbls>
        <c:gapWidth val="150"/>
        <c:axId val="440126664"/>
        <c:axId val="440127056"/>
      </c:barChart>
      <c:lineChart>
        <c:grouping val="standard"/>
        <c:varyColors val="0"/>
        <c:ser>
          <c:idx val="0"/>
          <c:order val="1"/>
          <c:tx>
            <c:strRef>
              <c:f>Translations!$A$442</c:f>
              <c:strCache>
                <c:ptCount val="1"/>
                <c:pt idx="0">
                  <c:v>Weight of terminal value (%)</c:v>
                </c:pt>
              </c:strCache>
            </c:strRef>
          </c:tx>
          <c:spPr>
            <a:ln w="28575">
              <a:solidFill>
                <a:srgbClr val="000000"/>
              </a:solidFill>
            </a:ln>
          </c:spPr>
          <c:marker>
            <c:symbol val="none"/>
          </c:marker>
          <c:val>
            <c:numRef>
              <c:f>'O-Sensitivity'!$D$4:$N$4</c:f>
              <c:numCache>
                <c:formatCode>0%</c:formatCode>
                <c:ptCount val="11"/>
                <c:pt idx="0">
                  <c:v>0.65616688576449089</c:v>
                </c:pt>
                <c:pt idx="1">
                  <c:v>0.62857613343865137</c:v>
                </c:pt>
                <c:pt idx="2">
                  <c:v>0.60232983198973422</c:v>
                </c:pt>
                <c:pt idx="3">
                  <c:v>0.57735175011088136</c:v>
                </c:pt>
                <c:pt idx="4">
                  <c:v>0.55357070341239167</c:v>
                </c:pt>
                <c:pt idx="5">
                  <c:v>0.53092016475335213</c:v>
                </c:pt>
                <c:pt idx="6">
                  <c:v>0.50933790938841927</c:v>
                </c:pt>
                <c:pt idx="7">
                  <c:v>0.48876569137653203</c:v>
                </c:pt>
                <c:pt idx="8">
                  <c:v>0.46914894810642394</c:v>
                </c:pt>
                <c:pt idx="9">
                  <c:v>0.45043653014991214</c:v>
                </c:pt>
                <c:pt idx="10">
                  <c:v>0.43258045396528572</c:v>
                </c:pt>
              </c:numCache>
            </c:numRef>
          </c:val>
          <c:smooth val="0"/>
          <c:extLst>
            <c:ext xmlns:c16="http://schemas.microsoft.com/office/drawing/2014/chart" uri="{C3380CC4-5D6E-409C-BE32-E72D297353CC}">
              <c16:uniqueId val="{00000001-4802-422F-866D-7FAE9A2864E7}"/>
            </c:ext>
          </c:extLst>
        </c:ser>
        <c:dLbls>
          <c:showLegendKey val="0"/>
          <c:showVal val="0"/>
          <c:showCatName val="0"/>
          <c:showSerName val="0"/>
          <c:showPercent val="0"/>
          <c:showBubbleSize val="0"/>
        </c:dLbls>
        <c:marker val="1"/>
        <c:smooth val="0"/>
        <c:axId val="1383351599"/>
        <c:axId val="1689858271"/>
      </c:lineChart>
      <c:catAx>
        <c:axId val="440126664"/>
        <c:scaling>
          <c:orientation val="minMax"/>
        </c:scaling>
        <c:delete val="0"/>
        <c:axPos val="b"/>
        <c:numFmt formatCode="0.0\ %" sourceLinked="0"/>
        <c:majorTickMark val="none"/>
        <c:minorTickMark val="none"/>
        <c:tickLblPos val="nextTo"/>
        <c:spPr>
          <a:noFill/>
          <a:ln w="9525" cap="flat" cmpd="sng" algn="ctr">
            <a:solidFill>
              <a:schemeClr val="accent1"/>
            </a:solidFill>
            <a:round/>
          </a:ln>
          <a:effectLst/>
        </c:spPr>
        <c:txPr>
          <a:bodyPr rot="-60000000" vert="horz"/>
          <a:lstStyle/>
          <a:p>
            <a:pPr>
              <a:defRPr/>
            </a:pPr>
            <a:endParaRPr lang="en-FI"/>
          </a:p>
        </c:txPr>
        <c:crossAx val="440127056"/>
        <c:crosses val="autoZero"/>
        <c:auto val="1"/>
        <c:lblAlgn val="ctr"/>
        <c:lblOffset val="100"/>
        <c:noMultiLvlLbl val="0"/>
      </c:catAx>
      <c:valAx>
        <c:axId val="440127056"/>
        <c:scaling>
          <c:orientation val="minMax"/>
          <c:max val="22.21535933906944"/>
          <c:min val="6.7931378877036295"/>
        </c:scaling>
        <c:delete val="0"/>
        <c:axPos val="l"/>
        <c:numFmt formatCode="#,##0.0\ &quot;€&quot;" sourceLinked="0"/>
        <c:majorTickMark val="none"/>
        <c:minorTickMark val="none"/>
        <c:tickLblPos val="nextTo"/>
        <c:spPr>
          <a:noFill/>
          <a:ln>
            <a:noFill/>
          </a:ln>
          <a:effectLst/>
        </c:spPr>
        <c:txPr>
          <a:bodyPr rot="-60000000" vert="horz"/>
          <a:lstStyle/>
          <a:p>
            <a:pPr>
              <a:defRPr/>
            </a:pPr>
            <a:endParaRPr lang="en-FI"/>
          </a:p>
        </c:txPr>
        <c:crossAx val="440126664"/>
        <c:crosses val="autoZero"/>
        <c:crossBetween val="between"/>
        <c:minorUnit val="0.1"/>
      </c:valAx>
      <c:valAx>
        <c:axId val="1689858271"/>
        <c:scaling>
          <c:orientation val="maxMin"/>
          <c:max val="0.65616688576449089"/>
          <c:min val="0.43258045396528572"/>
        </c:scaling>
        <c:delete val="0"/>
        <c:axPos val="r"/>
        <c:numFmt formatCode="0%" sourceLinked="1"/>
        <c:majorTickMark val="out"/>
        <c:minorTickMark val="none"/>
        <c:tickLblPos val="nextTo"/>
        <c:crossAx val="1383351599"/>
        <c:crosses val="max"/>
        <c:crossBetween val="between"/>
        <c:minorUnit val="0.01"/>
      </c:valAx>
      <c:catAx>
        <c:axId val="1383351599"/>
        <c:scaling>
          <c:orientation val="minMax"/>
        </c:scaling>
        <c:delete val="1"/>
        <c:axPos val="t"/>
        <c:majorTickMark val="out"/>
        <c:minorTickMark val="none"/>
        <c:tickLblPos val="nextTo"/>
        <c:crossAx val="1689858271"/>
        <c:crosses val="autoZero"/>
        <c:auto val="1"/>
        <c:lblAlgn val="ctr"/>
        <c:lblOffset val="100"/>
        <c:noMultiLvlLbl val="0"/>
      </c:catAx>
      <c:spPr>
        <a:noFill/>
      </c:spPr>
    </c:plotArea>
    <c:legend>
      <c:legendPos val="b"/>
      <c:overlay val="0"/>
    </c:legend>
    <c:plotVisOnly val="1"/>
    <c:dispBlanksAs val="gap"/>
    <c:showDLblsOverMax val="0"/>
  </c:chart>
  <c:spPr>
    <a:noFill/>
    <a:ln w="9525" cap="flat" cmpd="sng" algn="ctr">
      <a:noFill/>
      <a:round/>
    </a:ln>
    <a:effectLst/>
  </c:spPr>
  <c:txPr>
    <a:bodyPr/>
    <a:lstStyle/>
    <a:p>
      <a:pPr>
        <a:defRPr sz="800">
          <a:solidFill>
            <a:srgbClr val="000000"/>
          </a:solidFill>
          <a:latin typeface="GT America Regular"/>
          <a:ea typeface="GT America Regular"/>
          <a:cs typeface="GT America Regular"/>
        </a:defRPr>
      </a:pPr>
      <a:endParaRPr lang="en-FI"/>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Translations!$A$437</c:f>
          <c:strCache>
            <c:ptCount val="1"/>
            <c:pt idx="0">
              <c:v>Sensitivity of DCF to changes in the WACC-%</c:v>
            </c:pt>
          </c:strCache>
        </c:strRef>
      </c:tx>
      <c:overlay val="0"/>
      <c:spPr>
        <a:noFill/>
        <a:ln>
          <a:noFill/>
        </a:ln>
        <a:effectLst/>
      </c:spPr>
      <c:txPr>
        <a:bodyPr rot="0" vert="horz"/>
        <a:lstStyle/>
        <a:p>
          <a:pPr algn="ctr" rtl="0">
            <a:defRPr b="1"/>
          </a:pPr>
          <a:endParaRPr lang="en-FI"/>
        </a:p>
      </c:txPr>
    </c:title>
    <c:autoTitleDeleted val="0"/>
    <c:plotArea>
      <c:layout/>
      <c:barChart>
        <c:barDir val="col"/>
        <c:grouping val="clustered"/>
        <c:varyColors val="0"/>
        <c:ser>
          <c:idx val="1"/>
          <c:order val="0"/>
          <c:tx>
            <c:strRef>
              <c:f>'O-Sensitivity'!$U$1</c:f>
              <c:strCache>
                <c:ptCount val="1"/>
                <c:pt idx="0">
                  <c:v>DCF value (EUR)</c:v>
                </c:pt>
              </c:strCache>
            </c:strRef>
          </c:tx>
          <c:spPr>
            <a:solidFill>
              <a:srgbClr val="3F3EFF"/>
            </a:solidFill>
            <a:ln w="28575" cap="rnd">
              <a:noFill/>
              <a:round/>
            </a:ln>
            <a:effectLst/>
          </c:spPr>
          <c:invertIfNegative val="0"/>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ext>
            </c:extLst>
          </c:dLbls>
          <c:cat>
            <c:numRef>
              <c:f>'O-Sensitivity'!$D$5:$N$5</c:f>
              <c:numCache>
                <c:formatCode>0.0%</c:formatCode>
                <c:ptCount val="11"/>
                <c:pt idx="0">
                  <c:v>5.9889999999999978E-2</c:v>
                </c:pt>
                <c:pt idx="1">
                  <c:v>6.4889999999999975E-2</c:v>
                </c:pt>
                <c:pt idx="2">
                  <c:v>6.988999999999998E-2</c:v>
                </c:pt>
                <c:pt idx="3">
                  <c:v>7.4889999999999984E-2</c:v>
                </c:pt>
                <c:pt idx="4">
                  <c:v>7.9889999999999989E-2</c:v>
                </c:pt>
                <c:pt idx="5">
                  <c:v>8.4889999999999993E-2</c:v>
                </c:pt>
                <c:pt idx="6">
                  <c:v>8.9889999999999998E-2</c:v>
                </c:pt>
                <c:pt idx="7">
                  <c:v>9.4890000000000002E-2</c:v>
                </c:pt>
                <c:pt idx="8">
                  <c:v>9.9890000000000007E-2</c:v>
                </c:pt>
                <c:pt idx="9">
                  <c:v>0.10489000000000001</c:v>
                </c:pt>
                <c:pt idx="10">
                  <c:v>0.10989000000000002</c:v>
                </c:pt>
              </c:numCache>
            </c:numRef>
          </c:cat>
          <c:val>
            <c:numRef>
              <c:f>'O-Sensitivity'!$D$6:$N$6</c:f>
              <c:numCache>
                <c:formatCode>0.00</c:formatCode>
                <c:ptCount val="11"/>
                <c:pt idx="0">
                  <c:v>22.851938925001701</c:v>
                </c:pt>
                <c:pt idx="1">
                  <c:v>19.650686370839239</c:v>
                </c:pt>
                <c:pt idx="2">
                  <c:v>17.08729226148078</c:v>
                </c:pt>
                <c:pt idx="3">
                  <c:v>14.987586376317838</c:v>
                </c:pt>
                <c:pt idx="4">
                  <c:v>13.235555800627404</c:v>
                </c:pt>
                <c:pt idx="5">
                  <c:v>11.750939111484362</c:v>
                </c:pt>
                <c:pt idx="6">
                  <c:v>10.476438152590204</c:v>
                </c:pt>
                <c:pt idx="7">
                  <c:v>9.3700525984407772</c:v>
                </c:pt>
                <c:pt idx="8">
                  <c:v>8.4002930024119262</c:v>
                </c:pt>
                <c:pt idx="9">
                  <c:v>7.543085535562839</c:v>
                </c:pt>
                <c:pt idx="10">
                  <c:v>6.7797097320205397</c:v>
                </c:pt>
              </c:numCache>
            </c:numRef>
          </c:val>
          <c:extLst>
            <c:ext xmlns:c16="http://schemas.microsoft.com/office/drawing/2014/chart" uri="{C3380CC4-5D6E-409C-BE32-E72D297353CC}">
              <c16:uniqueId val="{00000000-2577-4DF2-B569-3601468C4ED5}"/>
            </c:ext>
          </c:extLst>
        </c:ser>
        <c:dLbls>
          <c:showLegendKey val="0"/>
          <c:showVal val="0"/>
          <c:showCatName val="0"/>
          <c:showSerName val="0"/>
          <c:showPercent val="0"/>
          <c:showBubbleSize val="0"/>
        </c:dLbls>
        <c:gapWidth val="150"/>
        <c:axId val="440126664"/>
        <c:axId val="440127056"/>
      </c:barChart>
      <c:lineChart>
        <c:grouping val="standard"/>
        <c:varyColors val="0"/>
        <c:ser>
          <c:idx val="0"/>
          <c:order val="1"/>
          <c:tx>
            <c:strRef>
              <c:f>Translations!$A$442</c:f>
              <c:strCache>
                <c:ptCount val="1"/>
                <c:pt idx="0">
                  <c:v>Weight of terminal value (%)</c:v>
                </c:pt>
              </c:strCache>
            </c:strRef>
          </c:tx>
          <c:spPr>
            <a:ln w="28575">
              <a:solidFill>
                <a:srgbClr val="000000"/>
              </a:solidFill>
            </a:ln>
          </c:spPr>
          <c:marker>
            <c:symbol val="none"/>
          </c:marker>
          <c:val>
            <c:numRef>
              <c:f>'O-Sensitivity'!$D$7:$N$7</c:f>
              <c:numCache>
                <c:formatCode>0%</c:formatCode>
                <c:ptCount val="11"/>
                <c:pt idx="0">
                  <c:v>0.67210585468280759</c:v>
                </c:pt>
                <c:pt idx="1">
                  <c:v>0.64066798329853647</c:v>
                </c:pt>
                <c:pt idx="2">
                  <c:v>0.61093402913097927</c:v>
                </c:pt>
                <c:pt idx="3">
                  <c:v>0.58279655669378549</c:v>
                </c:pt>
                <c:pt idx="4">
                  <c:v>0.55615603599841035</c:v>
                </c:pt>
                <c:pt idx="5">
                  <c:v>0.53092016475335213</c:v>
                </c:pt>
                <c:pt idx="6">
                  <c:v>0.50700325772868016</c:v>
                </c:pt>
                <c:pt idx="7">
                  <c:v>0.48432569569408929</c:v>
                </c:pt>
                <c:pt idx="8">
                  <c:v>0.46281342730291203</c:v>
                </c:pt>
                <c:pt idx="9">
                  <c:v>0.44239751812308148</c:v>
                </c:pt>
                <c:pt idx="10">
                  <c:v>0.42301374172979817</c:v>
                </c:pt>
              </c:numCache>
            </c:numRef>
          </c:val>
          <c:smooth val="0"/>
          <c:extLst>
            <c:ext xmlns:c16="http://schemas.microsoft.com/office/drawing/2014/chart" uri="{C3380CC4-5D6E-409C-BE32-E72D297353CC}">
              <c16:uniqueId val="{00000001-2577-4DF2-B569-3601468C4ED5}"/>
            </c:ext>
          </c:extLst>
        </c:ser>
        <c:dLbls>
          <c:showLegendKey val="0"/>
          <c:showVal val="0"/>
          <c:showCatName val="0"/>
          <c:showSerName val="0"/>
          <c:showPercent val="0"/>
          <c:showBubbleSize val="0"/>
        </c:dLbls>
        <c:marker val="1"/>
        <c:smooth val="0"/>
        <c:axId val="1383351599"/>
        <c:axId val="1689858271"/>
      </c:lineChart>
      <c:catAx>
        <c:axId val="440126664"/>
        <c:scaling>
          <c:orientation val="minMax"/>
        </c:scaling>
        <c:delete val="0"/>
        <c:axPos val="b"/>
        <c:numFmt formatCode="0.0\ %" sourceLinked="0"/>
        <c:majorTickMark val="none"/>
        <c:minorTickMark val="none"/>
        <c:tickLblPos val="nextTo"/>
        <c:spPr>
          <a:noFill/>
          <a:ln w="9525" cap="flat" cmpd="sng" algn="ctr">
            <a:solidFill>
              <a:schemeClr val="accent1"/>
            </a:solidFill>
            <a:round/>
          </a:ln>
          <a:effectLst/>
        </c:spPr>
        <c:txPr>
          <a:bodyPr rot="-60000000" vert="horz"/>
          <a:lstStyle/>
          <a:p>
            <a:pPr>
              <a:defRPr/>
            </a:pPr>
            <a:endParaRPr lang="en-FI"/>
          </a:p>
        </c:txPr>
        <c:crossAx val="440127056"/>
        <c:crosses val="autoZero"/>
        <c:auto val="1"/>
        <c:lblAlgn val="ctr"/>
        <c:lblOffset val="100"/>
        <c:noMultiLvlLbl val="0"/>
      </c:catAx>
      <c:valAx>
        <c:axId val="440127056"/>
        <c:scaling>
          <c:orientation val="minMax"/>
          <c:max val="23.994535871251788"/>
          <c:min val="6.4407242454195126"/>
        </c:scaling>
        <c:delete val="0"/>
        <c:axPos val="l"/>
        <c:numFmt formatCode="#,##0.0\ &quot;€&quot;" sourceLinked="0"/>
        <c:majorTickMark val="none"/>
        <c:minorTickMark val="none"/>
        <c:tickLblPos val="nextTo"/>
        <c:spPr>
          <a:noFill/>
          <a:ln>
            <a:noFill/>
          </a:ln>
          <a:effectLst/>
        </c:spPr>
        <c:txPr>
          <a:bodyPr rot="-60000000" vert="horz"/>
          <a:lstStyle/>
          <a:p>
            <a:pPr>
              <a:defRPr/>
            </a:pPr>
            <a:endParaRPr lang="en-FI"/>
          </a:p>
        </c:txPr>
        <c:crossAx val="440126664"/>
        <c:crosses val="autoZero"/>
        <c:crossBetween val="between"/>
        <c:minorUnit val="0.1"/>
      </c:valAx>
      <c:valAx>
        <c:axId val="1689858271"/>
        <c:scaling>
          <c:orientation val="maxMin"/>
          <c:max val="0.67210585468280759"/>
          <c:min val="0.42301374172979817"/>
        </c:scaling>
        <c:delete val="0"/>
        <c:axPos val="r"/>
        <c:numFmt formatCode="0%" sourceLinked="1"/>
        <c:majorTickMark val="out"/>
        <c:minorTickMark val="none"/>
        <c:tickLblPos val="nextTo"/>
        <c:crossAx val="1383351599"/>
        <c:crosses val="max"/>
        <c:crossBetween val="between"/>
        <c:minorUnit val="0.01"/>
      </c:valAx>
      <c:catAx>
        <c:axId val="1383351599"/>
        <c:scaling>
          <c:orientation val="minMax"/>
        </c:scaling>
        <c:delete val="1"/>
        <c:axPos val="t"/>
        <c:majorTickMark val="out"/>
        <c:minorTickMark val="none"/>
        <c:tickLblPos val="nextTo"/>
        <c:crossAx val="1689858271"/>
        <c:crosses val="autoZero"/>
        <c:auto val="1"/>
        <c:lblAlgn val="ctr"/>
        <c:lblOffset val="100"/>
        <c:noMultiLvlLbl val="0"/>
      </c:catAx>
      <c:spPr>
        <a:noFill/>
      </c:spPr>
    </c:plotArea>
    <c:legend>
      <c:legendPos val="b"/>
      <c:overlay val="0"/>
    </c:legend>
    <c:plotVisOnly val="1"/>
    <c:dispBlanksAs val="gap"/>
    <c:showDLblsOverMax val="0"/>
  </c:chart>
  <c:spPr>
    <a:noFill/>
    <a:ln w="9525" cap="flat" cmpd="sng" algn="ctr">
      <a:noFill/>
      <a:round/>
    </a:ln>
    <a:effectLst/>
  </c:spPr>
  <c:txPr>
    <a:bodyPr/>
    <a:lstStyle/>
    <a:p>
      <a:pPr>
        <a:defRPr sz="800">
          <a:solidFill>
            <a:srgbClr val="000000"/>
          </a:solidFill>
          <a:latin typeface="GT America Regular"/>
          <a:ea typeface="GT America Regular"/>
          <a:cs typeface="GT America Regular"/>
        </a:defRPr>
      </a:pPr>
      <a:endParaRPr lang="en-FI"/>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0.01493</cdr:x>
      <cdr:y>0.90686</cdr:y>
    </cdr:from>
    <cdr:to>
      <cdr:x>0.44109</cdr:x>
      <cdr:y>0.9791</cdr:y>
    </cdr:to>
    <cdr:sp macro="" textlink="">
      <cdr:nvSpPr>
        <cdr:cNvPr id="2" name="TextBox 1">
          <a:extLst xmlns:a="http://schemas.openxmlformats.org/drawingml/2006/main">
            <a:ext uri="{FF2B5EF4-FFF2-40B4-BE49-F238E27FC236}">
              <a16:creationId xmlns:a16="http://schemas.microsoft.com/office/drawing/2014/main" id="{2E3A52D7-0F46-4316-8C25-F752D7AB9136}"/>
            </a:ext>
          </a:extLst>
        </cdr:cNvPr>
        <cdr:cNvSpPr txBox="1"/>
      </cdr:nvSpPr>
      <cdr:spPr>
        <a:xfrm xmlns:a="http://schemas.openxmlformats.org/drawingml/2006/main">
          <a:off x="43024" y="2019390"/>
          <a:ext cx="1227666" cy="160866"/>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numCol="1" spcCol="360000" rtlCol="0">
          <a:noAutofit/>
        </a:bodyPr>
        <a:lstStyle xmlns:a="http://schemas.openxmlformats.org/drawingml/2006/main"/>
        <a:p xmlns:a="http://schemas.openxmlformats.org/drawingml/2006/main">
          <a:pPr>
            <a:lnSpc>
              <a:spcPct val="120000"/>
            </a:lnSpc>
          </a:pPr>
          <a:endParaRPr lang="fi-FI" sz="900" b="0" i="0" kern="900" spc="-30" baseline="0" dirty="0" err="1">
            <a:solidFill>
              <a:schemeClr val="accent2"/>
            </a:solidFill>
            <a:latin typeface="+mn-lt"/>
            <a:ea typeface="Centra No2 Book" charset="0"/>
            <a:cs typeface="Centra No2 Book" charset="0"/>
          </a:endParaRPr>
        </a:p>
      </cdr:txBody>
    </cdr:sp>
  </cdr:relSizeAnchor>
  <cdr:relSizeAnchor xmlns:cdr="http://schemas.openxmlformats.org/drawingml/2006/chartDrawing">
    <cdr:from>
      <cdr:x>0.03233</cdr:x>
      <cdr:y>0.92015</cdr:y>
    </cdr:from>
    <cdr:to>
      <cdr:x>0.71354</cdr:x>
      <cdr:y>1</cdr:y>
    </cdr:to>
    <cdr:sp macro="" textlink="">
      <cdr:nvSpPr>
        <cdr:cNvPr id="3" name="TextBox 2">
          <a:extLst xmlns:a="http://schemas.openxmlformats.org/drawingml/2006/main">
            <a:ext uri="{FF2B5EF4-FFF2-40B4-BE49-F238E27FC236}">
              <a16:creationId xmlns:a16="http://schemas.microsoft.com/office/drawing/2014/main" id="{E22430BD-4F4D-456C-809F-396A61DB9592}"/>
            </a:ext>
          </a:extLst>
        </cdr:cNvPr>
        <cdr:cNvSpPr txBox="1"/>
      </cdr:nvSpPr>
      <cdr:spPr>
        <a:xfrm xmlns:a="http://schemas.openxmlformats.org/drawingml/2006/main">
          <a:off x="90410" y="2055968"/>
          <a:ext cx="1905000" cy="178416"/>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numCol="1" spcCol="360000" rtlCol="0">
          <a:noAutofit/>
        </a:bodyPr>
        <a:lstStyle xmlns:a="http://schemas.openxmlformats.org/drawingml/2006/main"/>
        <a:p xmlns:a="http://schemas.openxmlformats.org/drawingml/2006/main">
          <a:pPr>
            <a:lnSpc>
              <a:spcPct val="120000"/>
            </a:lnSpc>
          </a:pPr>
          <a:fld id="{551F9838-89FE-4E2F-BE3F-0867BA36DB4F}" type="TxLink">
            <a:rPr lang="en-US" sz="800" b="0" i="0" u="none" strike="noStrike" kern="900" spc="-30" baseline="0" dirty="0" err="1">
              <a:solidFill>
                <a:schemeClr val="tx1">
                  <a:lumMod val="100000"/>
                </a:schemeClr>
              </a:solidFill>
              <a:latin typeface="+mn-lt"/>
              <a:ea typeface="GT America Regular"/>
              <a:cs typeface="Arial"/>
            </a:rPr>
            <a:pPr>
              <a:lnSpc>
                <a:spcPct val="120000"/>
              </a:lnSpc>
            </a:pPr>
            <a:t>Source: Millistream Market Data AB</a:t>
          </a:fld>
          <a:endParaRPr lang="fi-FI" sz="800" b="0" i="0" kern="900" spc="-30" baseline="0" dirty="0" err="1">
            <a:solidFill>
              <a:schemeClr val="tx1">
                <a:lumMod val="100000"/>
              </a:schemeClr>
            </a:solidFill>
            <a:latin typeface="+mn-lt"/>
            <a:ea typeface="Centra No2 Book" charset="0"/>
            <a:cs typeface="Centra No2 Book"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0.03528</cdr:x>
      <cdr:y>0.92557</cdr:y>
    </cdr:from>
    <cdr:to>
      <cdr:x>0.42627</cdr:x>
      <cdr:y>1</cdr:y>
    </cdr:to>
    <cdr:sp macro="" textlink="">
      <cdr:nvSpPr>
        <cdr:cNvPr id="2" name="TextBox 1">
          <a:extLst xmlns:a="http://schemas.openxmlformats.org/drawingml/2006/main">
            <a:ext uri="{FF2B5EF4-FFF2-40B4-BE49-F238E27FC236}">
              <a16:creationId xmlns:a16="http://schemas.microsoft.com/office/drawing/2014/main" id="{A6EC7026-176C-4795-A0E2-D88AC2BD0139}"/>
            </a:ext>
          </a:extLst>
        </cdr:cNvPr>
        <cdr:cNvSpPr txBox="1"/>
      </cdr:nvSpPr>
      <cdr:spPr>
        <a:xfrm xmlns:a="http://schemas.openxmlformats.org/drawingml/2006/main">
          <a:off x="101600" y="2065867"/>
          <a:ext cx="1126067" cy="166133"/>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numCol="1" spcCol="360000" rtlCol="0">
          <a:noAutofit/>
        </a:bodyPr>
        <a:lstStyle xmlns:a="http://schemas.openxmlformats.org/drawingml/2006/main"/>
        <a:p xmlns:a="http://schemas.openxmlformats.org/drawingml/2006/main">
          <a:pPr>
            <a:lnSpc>
              <a:spcPct val="120000"/>
            </a:lnSpc>
          </a:pPr>
          <a:fld id="{D559BFEE-3345-4E2F-A0B1-080D40CAEF0A}" type="TxLink">
            <a:rPr lang="en-US" sz="800" b="0" i="0" u="none" strike="noStrike" kern="900" spc="-30" baseline="0" dirty="0" err="1">
              <a:solidFill>
                <a:schemeClr val="tx1">
                  <a:lumMod val="100000"/>
                </a:schemeClr>
              </a:solidFill>
              <a:latin typeface="+mn-lt"/>
              <a:ea typeface="GT America Regular"/>
              <a:cs typeface="Arial"/>
            </a:rPr>
            <a:pPr>
              <a:lnSpc>
                <a:spcPct val="120000"/>
              </a:lnSpc>
            </a:pPr>
            <a:t>Source: Inderes</a:t>
          </a:fld>
          <a:endParaRPr lang="fi-FI" sz="800" b="0" i="0" kern="900" spc="-30" baseline="0" dirty="0" err="1">
            <a:solidFill>
              <a:schemeClr val="tx1">
                <a:lumMod val="100000"/>
              </a:schemeClr>
            </a:solidFill>
            <a:latin typeface="+mn-lt"/>
            <a:ea typeface="Centra No2 Book" charset="0"/>
            <a:cs typeface="Centra No2 Book"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0.03528</cdr:x>
      <cdr:y>0.92557</cdr:y>
    </cdr:from>
    <cdr:to>
      <cdr:x>0.42627</cdr:x>
      <cdr:y>1</cdr:y>
    </cdr:to>
    <cdr:sp macro="" textlink="">
      <cdr:nvSpPr>
        <cdr:cNvPr id="2" name="TextBox 1">
          <a:extLst xmlns:a="http://schemas.openxmlformats.org/drawingml/2006/main">
            <a:ext uri="{FF2B5EF4-FFF2-40B4-BE49-F238E27FC236}">
              <a16:creationId xmlns:a16="http://schemas.microsoft.com/office/drawing/2014/main" id="{A6EC7026-176C-4795-A0E2-D88AC2BD0139}"/>
            </a:ext>
          </a:extLst>
        </cdr:cNvPr>
        <cdr:cNvSpPr txBox="1"/>
      </cdr:nvSpPr>
      <cdr:spPr>
        <a:xfrm xmlns:a="http://schemas.openxmlformats.org/drawingml/2006/main">
          <a:off x="101600" y="2065867"/>
          <a:ext cx="1126067" cy="166133"/>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numCol="1" spcCol="360000" rtlCol="0">
          <a:noAutofit/>
        </a:bodyPr>
        <a:lstStyle xmlns:a="http://schemas.openxmlformats.org/drawingml/2006/main"/>
        <a:p xmlns:a="http://schemas.openxmlformats.org/drawingml/2006/main">
          <a:pPr>
            <a:lnSpc>
              <a:spcPct val="120000"/>
            </a:lnSpc>
          </a:pPr>
          <a:fld id="{D8CD331E-E6F2-4DB0-9280-BD2A1D200FAB}" type="TxLink">
            <a:rPr lang="en-US" sz="800" b="0" i="0" u="none" strike="noStrike" kern="900" spc="-30" baseline="0" dirty="0" err="1">
              <a:solidFill>
                <a:schemeClr val="tx1">
                  <a:lumMod val="100000"/>
                </a:schemeClr>
              </a:solidFill>
              <a:latin typeface="+mn-lt"/>
              <a:ea typeface="GT America Regular"/>
              <a:cs typeface="Arial"/>
            </a:rPr>
            <a:pPr>
              <a:lnSpc>
                <a:spcPct val="120000"/>
              </a:lnSpc>
            </a:pPr>
            <a:t>Source: Inderes</a:t>
          </a:fld>
          <a:endParaRPr lang="fi-FI" sz="800" b="0" i="0" kern="900" spc="-30" baseline="0" dirty="0" err="1">
            <a:solidFill>
              <a:schemeClr val="tx1">
                <a:lumMod val="100000"/>
              </a:schemeClr>
            </a:solidFill>
            <a:latin typeface="+mn-lt"/>
            <a:ea typeface="Centra No2 Book" charset="0"/>
            <a:cs typeface="Centra No2 Book"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AD5893-D3C6-3349-975D-B3F11B0C9E73}" type="datetimeFigureOut">
              <a:rPr lang="fi-FI" smtClean="0"/>
              <a:t>24.10.2025</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78F91C-C4D9-F54D-99DA-BF5F94323E47}" type="slidenum">
              <a:rPr lang="fi-FI" smtClean="0"/>
              <a:t>‹#›</a:t>
            </a:fld>
            <a:endParaRPr lang="fi-FI" dirty="0"/>
          </a:p>
        </p:txBody>
      </p:sp>
    </p:spTree>
    <p:extLst>
      <p:ext uri="{BB962C8B-B14F-4D97-AF65-F5344CB8AC3E}">
        <p14:creationId xmlns:p14="http://schemas.microsoft.com/office/powerpoint/2010/main" val="1411038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78F91C-C4D9-F54D-99DA-BF5F94323E47}"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82756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7_Mukautettu asettelu">
    <p:spTree>
      <p:nvGrpSpPr>
        <p:cNvPr id="1" name=""/>
        <p:cNvGrpSpPr/>
        <p:nvPr/>
      </p:nvGrpSpPr>
      <p:grpSpPr>
        <a:xfrm>
          <a:off x="0" y="0"/>
          <a:ext cx="0" cy="0"/>
          <a:chOff x="0" y="0"/>
          <a:chExt cx="0" cy="0"/>
        </a:xfrm>
      </p:grpSpPr>
      <p:sp>
        <p:nvSpPr>
          <p:cNvPr id="33" name="Suorakulmio 32">
            <a:extLst>
              <a:ext uri="{FF2B5EF4-FFF2-40B4-BE49-F238E27FC236}">
                <a16:creationId xmlns:a16="http://schemas.microsoft.com/office/drawing/2014/main" id="{D13B6B90-034C-97AA-C1E8-6F579C4062B5}"/>
              </a:ext>
            </a:extLst>
          </p:cNvPr>
          <p:cNvSpPr/>
          <p:nvPr userDrawn="1"/>
        </p:nvSpPr>
        <p:spPr>
          <a:xfrm>
            <a:off x="0" y="0"/>
            <a:ext cx="6096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pic>
        <p:nvPicPr>
          <p:cNvPr id="39" name="Kuva 38">
            <a:extLst>
              <a:ext uri="{FF2B5EF4-FFF2-40B4-BE49-F238E27FC236}">
                <a16:creationId xmlns:a16="http://schemas.microsoft.com/office/drawing/2014/main" id="{D7841313-B775-10BA-F057-710592AA39B5}"/>
              </a:ext>
            </a:extLst>
          </p:cNvPr>
          <p:cNvPicPr>
            <a:picLocks noChangeAspect="1"/>
          </p:cNvPicPr>
          <p:nvPr userDrawn="1"/>
        </p:nvPicPr>
        <p:blipFill>
          <a:blip r:embed="rId2"/>
          <a:stretch>
            <a:fillRect/>
          </a:stretch>
        </p:blipFill>
        <p:spPr>
          <a:xfrm>
            <a:off x="11078171" y="6114555"/>
            <a:ext cx="920527" cy="478674"/>
          </a:xfrm>
          <a:prstGeom prst="rect">
            <a:avLst/>
          </a:prstGeom>
        </p:spPr>
      </p:pic>
      <p:sp>
        <p:nvSpPr>
          <p:cNvPr id="12" name="Otsikko 1">
            <a:extLst>
              <a:ext uri="{FF2B5EF4-FFF2-40B4-BE49-F238E27FC236}">
                <a16:creationId xmlns:a16="http://schemas.microsoft.com/office/drawing/2014/main" id="{9EBF83D9-25E6-976F-2069-70B588EA20A9}"/>
              </a:ext>
            </a:extLst>
          </p:cNvPr>
          <p:cNvSpPr>
            <a:spLocks noGrp="1"/>
          </p:cNvSpPr>
          <p:nvPr>
            <p:ph type="ctrTitle" hasCustomPrompt="1"/>
          </p:nvPr>
        </p:nvSpPr>
        <p:spPr>
          <a:xfrm>
            <a:off x="172274" y="215917"/>
            <a:ext cx="5656029" cy="707886"/>
          </a:xfrm>
          <a:prstGeom prst="rect">
            <a:avLst/>
          </a:prstGeom>
        </p:spPr>
        <p:txBody>
          <a:bodyPr anchor="t">
            <a:spAutoFit/>
          </a:bodyPr>
          <a:lstStyle>
            <a:lvl1pPr algn="l">
              <a:lnSpc>
                <a:spcPts val="4800"/>
              </a:lnSpc>
              <a:defRPr sz="4800" b="1" i="0">
                <a:solidFill>
                  <a:schemeClr val="bg1"/>
                </a:solidFill>
                <a:latin typeface="GT America Condensed Black" pitchFamily="2" charset="77"/>
                <a:ea typeface="GT America Condensed Black" pitchFamily="2" charset="77"/>
                <a:cs typeface="GT America Condensed Black" pitchFamily="2" charset="77"/>
              </a:defRPr>
            </a:lvl1pPr>
          </a:lstStyle>
          <a:p>
            <a:r>
              <a:rPr lang="fi-FI" noProof="0" dirty="0"/>
              <a:t>YHTIÖ OYJ</a:t>
            </a:r>
          </a:p>
        </p:txBody>
      </p:sp>
      <p:sp>
        <p:nvSpPr>
          <p:cNvPr id="14" name="Alaotsikko 2">
            <a:extLst>
              <a:ext uri="{FF2B5EF4-FFF2-40B4-BE49-F238E27FC236}">
                <a16:creationId xmlns:a16="http://schemas.microsoft.com/office/drawing/2014/main" id="{44C26922-8F53-1EC1-D4F8-796BC633CAC5}"/>
              </a:ext>
            </a:extLst>
          </p:cNvPr>
          <p:cNvSpPr>
            <a:spLocks noGrp="1"/>
          </p:cNvSpPr>
          <p:nvPr>
            <p:ph type="subTitle" idx="1" hasCustomPrompt="1"/>
          </p:nvPr>
        </p:nvSpPr>
        <p:spPr>
          <a:xfrm>
            <a:off x="172274" y="996604"/>
            <a:ext cx="3334249" cy="286232"/>
          </a:xfrm>
          <a:prstGeom prst="rect">
            <a:avLst/>
          </a:prstGeom>
        </p:spPr>
        <p:txBody>
          <a:bodyPr>
            <a:spAutoFit/>
          </a:bodyPr>
          <a:lstStyle>
            <a:lvl1pPr marL="0" indent="0" algn="l">
              <a:buNone/>
              <a:defRPr sz="1400" b="1" i="0">
                <a:solidFill>
                  <a:schemeClr val="bg1"/>
                </a:solidFill>
                <a:latin typeface="GT America Regular" pitchFamily="2" charset="77"/>
                <a:ea typeface="GT America Regular" pitchFamily="2" charset="77"/>
                <a:cs typeface="GT America Regular"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17.3.2023 07:45</a:t>
            </a:r>
          </a:p>
        </p:txBody>
      </p:sp>
      <p:sp>
        <p:nvSpPr>
          <p:cNvPr id="2" name="Puolivapaa piirto 1">
            <a:extLst>
              <a:ext uri="{FF2B5EF4-FFF2-40B4-BE49-F238E27FC236}">
                <a16:creationId xmlns:a16="http://schemas.microsoft.com/office/drawing/2014/main" id="{69B6C6CC-EE27-6981-E9BD-C1FED2F3C9C2}"/>
              </a:ext>
            </a:extLst>
          </p:cNvPr>
          <p:cNvSpPr>
            <a:spLocks noGrp="1"/>
          </p:cNvSpPr>
          <p:nvPr>
            <p:ph type="pic" sz="quarter" idx="10"/>
          </p:nvPr>
        </p:nvSpPr>
        <p:spPr>
          <a:xfrm>
            <a:off x="172274" y="2762695"/>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270000 h 540000"/>
              <a:gd name="connsiteX4" fmla="*/ 270000 w 540000"/>
              <a:gd name="connsiteY4" fmla="*/ 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00" h="540000">
                <a:moveTo>
                  <a:pt x="270000" y="0"/>
                </a:moveTo>
                <a:cubicBezTo>
                  <a:pt x="419117" y="0"/>
                  <a:pt x="540000" y="120883"/>
                  <a:pt x="540000" y="270000"/>
                </a:cubicBezTo>
                <a:cubicBezTo>
                  <a:pt x="540000" y="419117"/>
                  <a:pt x="419117" y="540000"/>
                  <a:pt x="270000" y="540000"/>
                </a:cubicBezTo>
                <a:cubicBezTo>
                  <a:pt x="120883" y="540000"/>
                  <a:pt x="0" y="419117"/>
                  <a:pt x="0" y="270000"/>
                </a:cubicBezTo>
                <a:cubicBezTo>
                  <a:pt x="0" y="120883"/>
                  <a:pt x="120883" y="0"/>
                  <a:pt x="270000" y="0"/>
                </a:cubicBezTo>
                <a:close/>
              </a:path>
            </a:pathLst>
          </a:custGeom>
        </p:spPr>
        <p:txBody>
          <a:bodyPr wrap="square">
            <a:noAutofit/>
          </a:bodyPr>
          <a:lstStyle>
            <a:lvl1pPr marL="0" indent="0">
              <a:buNone/>
              <a:defRPr sz="1000">
                <a:solidFill>
                  <a:schemeClr val="bg1"/>
                </a:solidFill>
              </a:defRPr>
            </a:lvl1pPr>
          </a:lstStyle>
          <a:p>
            <a:r>
              <a:rPr lang="en-US" noProof="0"/>
              <a:t>Click icon to add picture</a:t>
            </a:r>
            <a:endParaRPr lang="fi-FI" noProof="0" dirty="0"/>
          </a:p>
        </p:txBody>
      </p:sp>
      <p:sp>
        <p:nvSpPr>
          <p:cNvPr id="5" name="Tekstin paikkamerkki 29">
            <a:extLst>
              <a:ext uri="{FF2B5EF4-FFF2-40B4-BE49-F238E27FC236}">
                <a16:creationId xmlns:a16="http://schemas.microsoft.com/office/drawing/2014/main" id="{C7314468-B066-2B07-0560-F7B1C78DE175}"/>
              </a:ext>
            </a:extLst>
          </p:cNvPr>
          <p:cNvSpPr>
            <a:spLocks noGrp="1"/>
          </p:cNvSpPr>
          <p:nvPr>
            <p:ph type="body" sz="quarter" idx="13" hasCustomPrompt="1"/>
          </p:nvPr>
        </p:nvSpPr>
        <p:spPr>
          <a:xfrm>
            <a:off x="884548" y="2740307"/>
            <a:ext cx="2356402" cy="584775"/>
          </a:xfrm>
        </p:spPr>
        <p:txBody>
          <a:bodyPr>
            <a:spAutoFit/>
          </a:bodyPr>
          <a:lstStyle>
            <a:lvl1pPr marL="0" indent="0">
              <a:spcBef>
                <a:spcPts val="300"/>
              </a:spcBef>
              <a:buNone/>
              <a:defRPr sz="1000">
                <a:solidFill>
                  <a:schemeClr val="bg1"/>
                </a:solidFill>
                <a:latin typeface="GT America Regular" pitchFamily="2" charset="77"/>
                <a:ea typeface="GT America Regular" pitchFamily="2" charset="77"/>
                <a:cs typeface="GT America Regular" pitchFamily="2" charset="77"/>
              </a:defRPr>
            </a:lvl1pPr>
          </a:lstStyle>
          <a:p>
            <a:pPr lvl="0"/>
            <a:r>
              <a:rPr lang="fi-FI" noProof="0" dirty="0" err="1"/>
              <a:t>Name</a:t>
            </a:r>
            <a:r>
              <a:rPr lang="fi-FI" noProof="0" dirty="0"/>
              <a:t> </a:t>
            </a:r>
            <a:r>
              <a:rPr lang="fi-FI" noProof="0" dirty="0" err="1"/>
              <a:t>Surname</a:t>
            </a:r>
            <a:endParaRPr lang="fi-FI" noProof="0" dirty="0"/>
          </a:p>
          <a:p>
            <a:pPr lvl="0"/>
            <a:r>
              <a:rPr lang="fi-FI" noProof="0" dirty="0"/>
              <a:t>+358 40 123 4567</a:t>
            </a:r>
          </a:p>
          <a:p>
            <a:pPr lvl="0"/>
            <a:r>
              <a:rPr lang="fi-FI" noProof="0" dirty="0"/>
              <a:t>name.surname@inderes.com</a:t>
            </a:r>
          </a:p>
        </p:txBody>
      </p:sp>
      <p:sp>
        <p:nvSpPr>
          <p:cNvPr id="9" name="Kuvan paikkamerkki 8">
            <a:extLst>
              <a:ext uri="{FF2B5EF4-FFF2-40B4-BE49-F238E27FC236}">
                <a16:creationId xmlns:a16="http://schemas.microsoft.com/office/drawing/2014/main" id="{3824F777-0CF3-D9A3-75FD-B6DA6F3AD1F5}"/>
              </a:ext>
            </a:extLst>
          </p:cNvPr>
          <p:cNvSpPr>
            <a:spLocks noGrp="1"/>
          </p:cNvSpPr>
          <p:nvPr>
            <p:ph type="pic" sz="quarter" idx="16"/>
          </p:nvPr>
        </p:nvSpPr>
        <p:spPr>
          <a:xfrm>
            <a:off x="6096001" y="0"/>
            <a:ext cx="6096000" cy="6858000"/>
          </a:xfrm>
        </p:spPr>
        <p:txBody>
          <a:bodyPr/>
          <a:lstStyle/>
          <a:p>
            <a:r>
              <a:rPr lang="en-US" noProof="0"/>
              <a:t>Click icon to add picture</a:t>
            </a:r>
            <a:endParaRPr lang="fi-FI" noProof="0" dirty="0"/>
          </a:p>
        </p:txBody>
      </p:sp>
      <p:pic>
        <p:nvPicPr>
          <p:cNvPr id="10" name="Kuva 9">
            <a:extLst>
              <a:ext uri="{FF2B5EF4-FFF2-40B4-BE49-F238E27FC236}">
                <a16:creationId xmlns:a16="http://schemas.microsoft.com/office/drawing/2014/main" id="{C43C7D85-103C-FD37-F74F-763AF6CB28F5}"/>
              </a:ext>
            </a:extLst>
          </p:cNvPr>
          <p:cNvPicPr>
            <a:picLocks noChangeAspect="1"/>
          </p:cNvPicPr>
          <p:nvPr userDrawn="1"/>
        </p:nvPicPr>
        <p:blipFill>
          <a:blip r:embed="rId3"/>
          <a:stretch>
            <a:fillRect/>
          </a:stretch>
        </p:blipFill>
        <p:spPr>
          <a:xfrm>
            <a:off x="10586002" y="5886855"/>
            <a:ext cx="1314450" cy="683514"/>
          </a:xfrm>
          <a:prstGeom prst="rect">
            <a:avLst/>
          </a:prstGeom>
        </p:spPr>
      </p:pic>
      <p:pic>
        <p:nvPicPr>
          <p:cNvPr id="3" name="Kuva 8">
            <a:extLst>
              <a:ext uri="{FF2B5EF4-FFF2-40B4-BE49-F238E27FC236}">
                <a16:creationId xmlns:a16="http://schemas.microsoft.com/office/drawing/2014/main" id="{50883E24-566A-D573-0427-AB4114585D98}"/>
              </a:ext>
            </a:extLst>
          </p:cNvPr>
          <p:cNvPicPr>
            <a:picLocks noChangeAspect="1"/>
          </p:cNvPicPr>
          <p:nvPr userDrawn="1"/>
        </p:nvPicPr>
        <p:blipFill rotWithShape="1">
          <a:blip r:embed="rId4"/>
          <a:srcRect l="25845" r="5019"/>
          <a:stretch/>
        </p:blipFill>
        <p:spPr>
          <a:xfrm>
            <a:off x="6096001" y="0"/>
            <a:ext cx="6096000" cy="6858000"/>
          </a:xfrm>
          <a:prstGeom prst="rect">
            <a:avLst/>
          </a:prstGeom>
        </p:spPr>
      </p:pic>
    </p:spTree>
    <p:extLst>
      <p:ext uri="{BB962C8B-B14F-4D97-AF65-F5344CB8AC3E}">
        <p14:creationId xmlns:p14="http://schemas.microsoft.com/office/powerpoint/2010/main" val="1685130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9_Mukautettu asettelu">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D4BA7C54-CE34-0BBA-EAA4-CBFA2DE695E0}"/>
              </a:ext>
            </a:extLst>
          </p:cNvPr>
          <p:cNvSpPr/>
          <p:nvPr userDrawn="1"/>
        </p:nvSpPr>
        <p:spPr>
          <a:xfrm>
            <a:off x="8204308" y="0"/>
            <a:ext cx="3987692" cy="6858000"/>
          </a:xfrm>
          <a:prstGeom prst="rect">
            <a:avLst/>
          </a:prstGeom>
          <a:solidFill>
            <a:srgbClr val="D9D8FF">
              <a:alpha val="49804"/>
            </a:srgbClr>
          </a:solidFill>
          <a:ln w="6350" cap="flat" cmpd="sng" algn="ctr">
            <a:noFill/>
            <a:prstDash val="solid"/>
            <a:miter lim="800000"/>
          </a:ln>
          <a:effectLst/>
        </p:spPr>
        <p:txBody>
          <a:bodyPr rtlCol="0" anchor="ctr"/>
          <a:lstStyle/>
          <a:p>
            <a:pPr marL="0" marR="0" lvl="0" indent="0" algn="ctr" defTabSz="1125444" eaLnBrk="1" fontAlgn="auto" latinLnBrk="0" hangingPunct="1">
              <a:lnSpc>
                <a:spcPct val="100000"/>
              </a:lnSpc>
              <a:spcBef>
                <a:spcPts val="0"/>
              </a:spcBef>
              <a:spcAft>
                <a:spcPts val="0"/>
              </a:spcAft>
              <a:buClrTx/>
              <a:buSzTx/>
              <a:buFontTx/>
              <a:buNone/>
              <a:tabLst/>
              <a:defRPr/>
            </a:pPr>
            <a:endParaRPr kumimoji="0" lang="fi-FI" sz="2215" b="0" i="0" u="none" strike="noStrike" kern="0" cap="none" spc="0" normalizeH="0" baseline="0" noProof="0" dirty="0">
              <a:ln>
                <a:noFill/>
              </a:ln>
              <a:solidFill>
                <a:srgbClr val="000000"/>
              </a:solidFill>
              <a:effectLst/>
              <a:uLnTx/>
              <a:uFillTx/>
              <a:latin typeface="Proxima Nova Rg"/>
            </a:endParaRPr>
          </a:p>
        </p:txBody>
      </p:sp>
      <p:sp>
        <p:nvSpPr>
          <p:cNvPr id="9" name="Tekstin paikkamerkki 16">
            <a:extLst>
              <a:ext uri="{FF2B5EF4-FFF2-40B4-BE49-F238E27FC236}">
                <a16:creationId xmlns:a16="http://schemas.microsoft.com/office/drawing/2014/main" id="{97E9617A-7705-5B39-C31C-043B583C4020}"/>
              </a:ext>
            </a:extLst>
          </p:cNvPr>
          <p:cNvSpPr>
            <a:spLocks noGrp="1"/>
          </p:cNvSpPr>
          <p:nvPr>
            <p:ph type="body" sz="quarter" idx="17" hasCustomPrompt="1"/>
          </p:nvPr>
        </p:nvSpPr>
        <p:spPr>
          <a:xfrm>
            <a:off x="342901" y="288000"/>
            <a:ext cx="6926399" cy="480131"/>
          </a:xfrm>
        </p:spPr>
        <p:txBody>
          <a:bodyPr>
            <a:spAutoFit/>
          </a:bodyPr>
          <a:lstStyle>
            <a:lvl1pPr marL="0" indent="0">
              <a:buNone/>
              <a:defRPr b="1" i="0" spc="-150">
                <a:solidFill>
                  <a:schemeClr val="accent1"/>
                </a:solidFill>
                <a:latin typeface="GT America Regular" pitchFamily="2" charset="77"/>
                <a:ea typeface="GT America Regular" pitchFamily="2" charset="77"/>
                <a:cs typeface="GT America Regular" pitchFamily="2" charset="77"/>
              </a:defRPr>
            </a:lvl1pPr>
            <a:lvl2pPr marL="457200" indent="0">
              <a:buNone/>
              <a:defRPr b="1" i="0" spc="-150">
                <a:solidFill>
                  <a:schemeClr val="tx2"/>
                </a:solidFill>
                <a:latin typeface="GT America Regular" pitchFamily="2" charset="77"/>
                <a:ea typeface="GT America Regular" pitchFamily="2" charset="77"/>
                <a:cs typeface="GT America Regular" pitchFamily="2" charset="77"/>
              </a:defRPr>
            </a:lvl2pPr>
            <a:lvl3pPr marL="914400" indent="0">
              <a:buNone/>
              <a:defRPr b="1" i="0" spc="-150">
                <a:solidFill>
                  <a:schemeClr val="tx2"/>
                </a:solidFill>
                <a:latin typeface="GT America Regular" pitchFamily="2" charset="77"/>
                <a:ea typeface="GT America Regular" pitchFamily="2" charset="77"/>
                <a:cs typeface="GT America Regular" pitchFamily="2" charset="77"/>
              </a:defRPr>
            </a:lvl3pPr>
            <a:lvl4pPr marL="1371600" indent="0">
              <a:buNone/>
              <a:defRPr b="1" i="0" spc="-150">
                <a:solidFill>
                  <a:schemeClr val="tx2"/>
                </a:solidFill>
                <a:latin typeface="GT America Regular" pitchFamily="2" charset="77"/>
                <a:ea typeface="GT America Regular" pitchFamily="2" charset="77"/>
                <a:cs typeface="GT America Regular" pitchFamily="2" charset="77"/>
              </a:defRPr>
            </a:lvl4pPr>
            <a:lvl5pPr marL="1828800" indent="0">
              <a:buNone/>
              <a:defRPr b="1" i="0" spc="-150">
                <a:solidFill>
                  <a:schemeClr val="tx2"/>
                </a:solidFill>
                <a:latin typeface="GT America Regular" pitchFamily="2" charset="77"/>
                <a:ea typeface="GT America Regular" pitchFamily="2" charset="77"/>
                <a:cs typeface="GT America Regular" pitchFamily="2" charset="77"/>
              </a:defRPr>
            </a:lvl5pPr>
          </a:lstStyle>
          <a:p>
            <a:pPr lvl="0"/>
            <a:r>
              <a:rPr lang="fi-FI" dirty="0" err="1"/>
              <a:t>Click</a:t>
            </a:r>
            <a:r>
              <a:rPr lang="fi-FI" dirty="0"/>
              <a:t> to </a:t>
            </a:r>
            <a:r>
              <a:rPr lang="fi-FI" dirty="0" err="1"/>
              <a:t>add</a:t>
            </a:r>
            <a:r>
              <a:rPr lang="fi-FI" dirty="0"/>
              <a:t> </a:t>
            </a:r>
            <a:r>
              <a:rPr lang="fi-FI" dirty="0" err="1"/>
              <a:t>headline</a:t>
            </a:r>
            <a:endParaRPr lang="fi-FI" dirty="0"/>
          </a:p>
        </p:txBody>
      </p:sp>
      <p:sp>
        <p:nvSpPr>
          <p:cNvPr id="13" name="Tekstin paikkamerkki 12">
            <a:extLst>
              <a:ext uri="{FF2B5EF4-FFF2-40B4-BE49-F238E27FC236}">
                <a16:creationId xmlns:a16="http://schemas.microsoft.com/office/drawing/2014/main" id="{E384CE2E-220B-CA89-E087-93AD3A843E6D}"/>
              </a:ext>
            </a:extLst>
          </p:cNvPr>
          <p:cNvSpPr>
            <a:spLocks noGrp="1"/>
          </p:cNvSpPr>
          <p:nvPr>
            <p:ph type="body" sz="quarter" idx="18"/>
          </p:nvPr>
        </p:nvSpPr>
        <p:spPr>
          <a:xfrm>
            <a:off x="342900" y="835037"/>
            <a:ext cx="7569200" cy="5623167"/>
          </a:xfrm>
        </p:spPr>
        <p:txBody>
          <a:bodyPr numCol="2" spcCol="180000">
            <a:normAutofit/>
          </a:bodyPr>
          <a:lstStyle>
            <a:lvl1pPr marL="0" indent="0">
              <a:buNone/>
              <a:defRPr sz="1100">
                <a:latin typeface="Inderes" panose="02000506030000020004" pitchFamily="2" charset="0"/>
              </a:defRPr>
            </a:lvl1pPr>
          </a:lstStyle>
          <a:p>
            <a:pPr lvl="0"/>
            <a:r>
              <a:rPr lang="en-US"/>
              <a:t>Click to edit Master text styles</a:t>
            </a:r>
          </a:p>
        </p:txBody>
      </p:sp>
      <p:sp>
        <p:nvSpPr>
          <p:cNvPr id="2" name="Slide Number Placeholder 5">
            <a:extLst>
              <a:ext uri="{FF2B5EF4-FFF2-40B4-BE49-F238E27FC236}">
                <a16:creationId xmlns:a16="http://schemas.microsoft.com/office/drawing/2014/main" id="{C906BA75-2F27-F084-0AE7-0A129521E406}"/>
              </a:ext>
            </a:extLst>
          </p:cNvPr>
          <p:cNvSpPr>
            <a:spLocks noGrp="1"/>
          </p:cNvSpPr>
          <p:nvPr>
            <p:ph type="sldNum" sz="quarter" idx="4"/>
          </p:nvPr>
        </p:nvSpPr>
        <p:spPr>
          <a:xfrm>
            <a:off x="9106168" y="6492875"/>
            <a:ext cx="2743200" cy="365125"/>
          </a:xfrm>
          <a:prstGeom prst="rect">
            <a:avLst/>
          </a:prstGeom>
        </p:spPr>
        <p:txBody>
          <a:bodyPr/>
          <a:lstStyle>
            <a:lvl1pPr algn="r">
              <a:defRPr sz="1000" b="1" i="0">
                <a:solidFill>
                  <a:schemeClr val="accent1"/>
                </a:solidFill>
                <a:latin typeface="GT America Condensed Regular" pitchFamily="2" charset="77"/>
                <a:ea typeface="GT America Condensed Regular" pitchFamily="2" charset="77"/>
                <a:cs typeface="GT America Condensed Regular" pitchFamily="2" charset="77"/>
              </a:defRPr>
            </a:lvl1pPr>
          </a:lstStyle>
          <a:p>
            <a:fld id="{3DB702B6-6156-2F42-85AB-A912E062E9D6}" type="slidenum">
              <a:rPr lang="en-US"/>
              <a:pPr/>
              <a:t>‹#›</a:t>
            </a:fld>
            <a:endParaRPr lang="en-US" dirty="0"/>
          </a:p>
        </p:txBody>
      </p:sp>
    </p:spTree>
    <p:extLst>
      <p:ext uri="{BB962C8B-B14F-4D97-AF65-F5344CB8AC3E}">
        <p14:creationId xmlns:p14="http://schemas.microsoft.com/office/powerpoint/2010/main" val="882268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0_Mukautettu asettelu">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EFC4A54F-444D-8749-835E-40DB81BAD0F0}"/>
              </a:ext>
            </a:extLst>
          </p:cNvPr>
          <p:cNvSpPr>
            <a:spLocks noGrp="1"/>
          </p:cNvSpPr>
          <p:nvPr>
            <p:ph type="dt" sz="half" idx="10"/>
          </p:nvPr>
        </p:nvSpPr>
        <p:spPr>
          <a:xfrm>
            <a:off x="342632" y="6492875"/>
            <a:ext cx="3238768" cy="365125"/>
          </a:xfrm>
          <a:prstGeom prst="rect">
            <a:avLst/>
          </a:prstGeom>
        </p:spPr>
        <p:txBody>
          <a:bodyPr/>
          <a:lstStyle/>
          <a:p>
            <a:fld id="{8E270473-FAE6-4AB0-8BED-FA033A99822E}" type="datetime1">
              <a:rPr lang="fi-FI" smtClean="0"/>
              <a:t>24.10.2025</a:t>
            </a:fld>
            <a:endParaRPr lang="fi-FI" dirty="0"/>
          </a:p>
        </p:txBody>
      </p:sp>
      <p:sp>
        <p:nvSpPr>
          <p:cNvPr id="4" name="Alatunnisteen paikkamerkki 3">
            <a:extLst>
              <a:ext uri="{FF2B5EF4-FFF2-40B4-BE49-F238E27FC236}">
                <a16:creationId xmlns:a16="http://schemas.microsoft.com/office/drawing/2014/main" id="{D4702B28-85AE-1E23-B71D-8D419CC7114E}"/>
              </a:ext>
            </a:extLst>
          </p:cNvPr>
          <p:cNvSpPr>
            <a:spLocks noGrp="1"/>
          </p:cNvSpPr>
          <p:nvPr>
            <p:ph type="ftr" sz="quarter" idx="11"/>
          </p:nvPr>
        </p:nvSpPr>
        <p:spPr>
          <a:xfrm>
            <a:off x="4004019" y="6492875"/>
            <a:ext cx="4183962" cy="365125"/>
          </a:xfrm>
          <a:prstGeom prst="rect">
            <a:avLst/>
          </a:prstGeom>
        </p:spPr>
        <p:txBody>
          <a:bodyPr/>
          <a:lstStyle/>
          <a:p>
            <a:endParaRPr lang="fi-FI" dirty="0"/>
          </a:p>
        </p:txBody>
      </p:sp>
      <p:sp>
        <p:nvSpPr>
          <p:cNvPr id="6" name="Kertoimet1">
            <a:extLst>
              <a:ext uri="{FF2B5EF4-FFF2-40B4-BE49-F238E27FC236}">
                <a16:creationId xmlns:a16="http://schemas.microsoft.com/office/drawing/2014/main" id="{E16EEE0A-1D10-B649-96A5-80FF36A707DD}"/>
              </a:ext>
            </a:extLst>
          </p:cNvPr>
          <p:cNvSpPr>
            <a:spLocks noGrp="1"/>
          </p:cNvSpPr>
          <p:nvPr>
            <p:ph sz="quarter" idx="17" hasCustomPrompt="1"/>
          </p:nvPr>
        </p:nvSpPr>
        <p:spPr>
          <a:xfrm>
            <a:off x="342632" y="990352"/>
            <a:ext cx="5501199" cy="1692000"/>
          </a:xfrm>
        </p:spPr>
        <p:txBody>
          <a:bodyPr>
            <a:normAutofit/>
          </a:bodyPr>
          <a:lstStyle>
            <a:lvl1pPr marL="0" indent="0">
              <a:buNone/>
              <a:defRPr sz="1477">
                <a:solidFill>
                  <a:schemeClr val="bg1"/>
                </a:solidFill>
              </a:defRPr>
            </a:lvl1pPr>
          </a:lstStyle>
          <a:p>
            <a:pPr lvl="0"/>
            <a:r>
              <a:rPr lang="en-GB" dirty="0"/>
              <a:t>Kertoimet1</a:t>
            </a:r>
            <a:endParaRPr lang="fi-FI" dirty="0"/>
          </a:p>
        </p:txBody>
      </p:sp>
      <p:sp>
        <p:nvSpPr>
          <p:cNvPr id="7" name="Kertoimet2">
            <a:extLst>
              <a:ext uri="{FF2B5EF4-FFF2-40B4-BE49-F238E27FC236}">
                <a16:creationId xmlns:a16="http://schemas.microsoft.com/office/drawing/2014/main" id="{220B9B9A-80CE-FEFA-C3D6-C12472BAB2DB}"/>
              </a:ext>
            </a:extLst>
          </p:cNvPr>
          <p:cNvSpPr>
            <a:spLocks noGrp="1"/>
          </p:cNvSpPr>
          <p:nvPr>
            <p:ph sz="quarter" idx="18" hasCustomPrompt="1"/>
          </p:nvPr>
        </p:nvSpPr>
        <p:spPr>
          <a:xfrm>
            <a:off x="342632" y="2814012"/>
            <a:ext cx="5501199" cy="1692000"/>
          </a:xfrm>
        </p:spPr>
        <p:txBody>
          <a:bodyPr>
            <a:normAutofit/>
          </a:bodyPr>
          <a:lstStyle>
            <a:lvl1pPr marL="0" indent="0">
              <a:buNone/>
              <a:defRPr sz="1477">
                <a:solidFill>
                  <a:schemeClr val="bg1"/>
                </a:solidFill>
              </a:defRPr>
            </a:lvl1pPr>
          </a:lstStyle>
          <a:p>
            <a:pPr lvl="0"/>
            <a:r>
              <a:rPr lang="en-GB" dirty="0"/>
              <a:t>Kertoimet2</a:t>
            </a:r>
            <a:endParaRPr lang="fi-FI" dirty="0"/>
          </a:p>
        </p:txBody>
      </p:sp>
      <p:sp>
        <p:nvSpPr>
          <p:cNvPr id="8" name="Kertoimet3">
            <a:extLst>
              <a:ext uri="{FF2B5EF4-FFF2-40B4-BE49-F238E27FC236}">
                <a16:creationId xmlns:a16="http://schemas.microsoft.com/office/drawing/2014/main" id="{2E78B2AE-65E5-A387-CBE8-B48EA1562C5D}"/>
              </a:ext>
            </a:extLst>
          </p:cNvPr>
          <p:cNvSpPr>
            <a:spLocks noGrp="1"/>
          </p:cNvSpPr>
          <p:nvPr>
            <p:ph sz="quarter" idx="19" hasCustomPrompt="1"/>
          </p:nvPr>
        </p:nvSpPr>
        <p:spPr>
          <a:xfrm>
            <a:off x="342632" y="4637672"/>
            <a:ext cx="5501199" cy="1692000"/>
          </a:xfrm>
        </p:spPr>
        <p:txBody>
          <a:bodyPr>
            <a:normAutofit/>
          </a:bodyPr>
          <a:lstStyle>
            <a:lvl1pPr marL="0" indent="0">
              <a:buNone/>
              <a:defRPr sz="1477">
                <a:solidFill>
                  <a:schemeClr val="bg1"/>
                </a:solidFill>
              </a:defRPr>
            </a:lvl1pPr>
          </a:lstStyle>
          <a:p>
            <a:pPr lvl="0"/>
            <a:r>
              <a:rPr lang="en-GB" dirty="0"/>
              <a:t>Kertoimet3</a:t>
            </a:r>
            <a:endParaRPr lang="fi-FI" dirty="0"/>
          </a:p>
        </p:txBody>
      </p:sp>
      <p:sp>
        <p:nvSpPr>
          <p:cNvPr id="9" name="Verrokit1">
            <a:extLst>
              <a:ext uri="{FF2B5EF4-FFF2-40B4-BE49-F238E27FC236}">
                <a16:creationId xmlns:a16="http://schemas.microsoft.com/office/drawing/2014/main" id="{2D6E2059-A055-4546-0F3B-33CB1EF6F5FE}"/>
              </a:ext>
            </a:extLst>
          </p:cNvPr>
          <p:cNvSpPr>
            <a:spLocks noGrp="1"/>
          </p:cNvSpPr>
          <p:nvPr>
            <p:ph sz="quarter" idx="20" hasCustomPrompt="1"/>
          </p:nvPr>
        </p:nvSpPr>
        <p:spPr>
          <a:xfrm>
            <a:off x="6348171" y="990352"/>
            <a:ext cx="5491329" cy="5339320"/>
          </a:xfrm>
        </p:spPr>
        <p:txBody>
          <a:bodyPr>
            <a:normAutofit/>
          </a:bodyPr>
          <a:lstStyle>
            <a:lvl1pPr marL="0" indent="0">
              <a:buNone/>
              <a:defRPr sz="1477">
                <a:solidFill>
                  <a:schemeClr val="bg1"/>
                </a:solidFill>
              </a:defRPr>
            </a:lvl1pPr>
            <a:lvl2pPr marL="562722" indent="0">
              <a:buNone/>
              <a:defRPr/>
            </a:lvl2pPr>
          </a:lstStyle>
          <a:p>
            <a:pPr lvl="0"/>
            <a:r>
              <a:rPr lang="en-US" dirty="0"/>
              <a:t>Verrokit1</a:t>
            </a:r>
          </a:p>
        </p:txBody>
      </p:sp>
      <p:sp>
        <p:nvSpPr>
          <p:cNvPr id="11" name="Tekstin paikkamerkki 16">
            <a:extLst>
              <a:ext uri="{FF2B5EF4-FFF2-40B4-BE49-F238E27FC236}">
                <a16:creationId xmlns:a16="http://schemas.microsoft.com/office/drawing/2014/main" id="{7B227E3F-C0BD-B983-5A70-4D025A7789FF}"/>
              </a:ext>
            </a:extLst>
          </p:cNvPr>
          <p:cNvSpPr>
            <a:spLocks noGrp="1"/>
          </p:cNvSpPr>
          <p:nvPr>
            <p:ph type="body" sz="quarter" idx="21" hasCustomPrompt="1"/>
          </p:nvPr>
        </p:nvSpPr>
        <p:spPr>
          <a:xfrm>
            <a:off x="342901" y="288000"/>
            <a:ext cx="6926399" cy="480131"/>
          </a:xfrm>
        </p:spPr>
        <p:txBody>
          <a:bodyPr>
            <a:spAutoFit/>
          </a:bodyPr>
          <a:lstStyle>
            <a:lvl1pPr marL="0" indent="0">
              <a:buNone/>
              <a:defRPr b="1" i="0" spc="-150">
                <a:solidFill>
                  <a:schemeClr val="accent1"/>
                </a:solidFill>
                <a:latin typeface="GT America Regular" pitchFamily="2" charset="77"/>
                <a:ea typeface="GT America Regular" pitchFamily="2" charset="77"/>
                <a:cs typeface="GT America Regular" pitchFamily="2" charset="77"/>
              </a:defRPr>
            </a:lvl1pPr>
            <a:lvl2pPr marL="457200" indent="0">
              <a:buNone/>
              <a:defRPr b="1" i="0" spc="-150">
                <a:solidFill>
                  <a:schemeClr val="tx2"/>
                </a:solidFill>
                <a:latin typeface="GT America Regular" pitchFamily="2" charset="77"/>
                <a:ea typeface="GT America Regular" pitchFamily="2" charset="77"/>
                <a:cs typeface="GT America Regular" pitchFamily="2" charset="77"/>
              </a:defRPr>
            </a:lvl2pPr>
            <a:lvl3pPr marL="914400" indent="0">
              <a:buNone/>
              <a:defRPr b="1" i="0" spc="-150">
                <a:solidFill>
                  <a:schemeClr val="tx2"/>
                </a:solidFill>
                <a:latin typeface="GT America Regular" pitchFamily="2" charset="77"/>
                <a:ea typeface="GT America Regular" pitchFamily="2" charset="77"/>
                <a:cs typeface="GT America Regular" pitchFamily="2" charset="77"/>
              </a:defRPr>
            </a:lvl3pPr>
            <a:lvl4pPr marL="1371600" indent="0">
              <a:buNone/>
              <a:defRPr b="1" i="0" spc="-150">
                <a:solidFill>
                  <a:schemeClr val="tx2"/>
                </a:solidFill>
                <a:latin typeface="GT America Regular" pitchFamily="2" charset="77"/>
                <a:ea typeface="GT America Regular" pitchFamily="2" charset="77"/>
                <a:cs typeface="GT America Regular" pitchFamily="2" charset="77"/>
              </a:defRPr>
            </a:lvl4pPr>
            <a:lvl5pPr marL="1828800" indent="0">
              <a:buNone/>
              <a:defRPr b="1" i="0" spc="-150">
                <a:solidFill>
                  <a:schemeClr val="tx2"/>
                </a:solidFill>
                <a:latin typeface="GT America Regular" pitchFamily="2" charset="77"/>
                <a:ea typeface="GT America Regular" pitchFamily="2" charset="77"/>
                <a:cs typeface="GT America Regular" pitchFamily="2" charset="77"/>
              </a:defRPr>
            </a:lvl5pPr>
          </a:lstStyle>
          <a:p>
            <a:pPr lvl="0"/>
            <a:r>
              <a:rPr lang="fi-FI" dirty="0" err="1"/>
              <a:t>Click</a:t>
            </a:r>
            <a:r>
              <a:rPr lang="fi-FI" dirty="0"/>
              <a:t> to </a:t>
            </a:r>
            <a:r>
              <a:rPr lang="fi-FI" dirty="0" err="1"/>
              <a:t>add</a:t>
            </a:r>
            <a:r>
              <a:rPr lang="fi-FI" dirty="0"/>
              <a:t> </a:t>
            </a:r>
            <a:r>
              <a:rPr lang="fi-FI" dirty="0" err="1"/>
              <a:t>headline</a:t>
            </a:r>
            <a:endParaRPr lang="fi-FI" dirty="0"/>
          </a:p>
        </p:txBody>
      </p:sp>
      <p:sp>
        <p:nvSpPr>
          <p:cNvPr id="2" name="Slide Number Placeholder 5">
            <a:extLst>
              <a:ext uri="{FF2B5EF4-FFF2-40B4-BE49-F238E27FC236}">
                <a16:creationId xmlns:a16="http://schemas.microsoft.com/office/drawing/2014/main" id="{E05705AF-BC60-FCBF-5BDD-28507E548764}"/>
              </a:ext>
            </a:extLst>
          </p:cNvPr>
          <p:cNvSpPr>
            <a:spLocks noGrp="1"/>
          </p:cNvSpPr>
          <p:nvPr>
            <p:ph type="sldNum" sz="quarter" idx="4"/>
          </p:nvPr>
        </p:nvSpPr>
        <p:spPr>
          <a:xfrm>
            <a:off x="9106168" y="6492875"/>
            <a:ext cx="2743200" cy="365125"/>
          </a:xfrm>
          <a:prstGeom prst="rect">
            <a:avLst/>
          </a:prstGeom>
        </p:spPr>
        <p:txBody>
          <a:bodyPr/>
          <a:lstStyle>
            <a:lvl1pPr algn="r">
              <a:defRPr sz="1000" b="1" i="0">
                <a:solidFill>
                  <a:schemeClr val="accent1"/>
                </a:solidFill>
                <a:latin typeface="GT America Condensed Regular" pitchFamily="2" charset="77"/>
                <a:ea typeface="GT America Condensed Regular" pitchFamily="2" charset="77"/>
                <a:cs typeface="GT America Condensed Regular" pitchFamily="2" charset="77"/>
              </a:defRPr>
            </a:lvl1pPr>
          </a:lstStyle>
          <a:p>
            <a:fld id="{3DB702B6-6156-2F42-85AB-A912E062E9D6}" type="slidenum">
              <a:rPr lang="en-US"/>
              <a:pPr/>
              <a:t>‹#›</a:t>
            </a:fld>
            <a:endParaRPr lang="en-US" dirty="0"/>
          </a:p>
        </p:txBody>
      </p:sp>
    </p:spTree>
    <p:extLst>
      <p:ext uri="{BB962C8B-B14F-4D97-AF65-F5344CB8AC3E}">
        <p14:creationId xmlns:p14="http://schemas.microsoft.com/office/powerpoint/2010/main" val="2413180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1_Mukautettu asettelu">
    <p:spTree>
      <p:nvGrpSpPr>
        <p:cNvPr id="1" name=""/>
        <p:cNvGrpSpPr/>
        <p:nvPr/>
      </p:nvGrpSpPr>
      <p:grpSpPr>
        <a:xfrm>
          <a:off x="0" y="0"/>
          <a:ext cx="0" cy="0"/>
          <a:chOff x="0" y="0"/>
          <a:chExt cx="0" cy="0"/>
        </a:xfrm>
      </p:grpSpPr>
      <p:sp>
        <p:nvSpPr>
          <p:cNvPr id="6" name="Taulukko">
            <a:extLst>
              <a:ext uri="{FF2B5EF4-FFF2-40B4-BE49-F238E27FC236}">
                <a16:creationId xmlns:a16="http://schemas.microsoft.com/office/drawing/2014/main" id="{EE922B63-4232-99B4-F637-73F12AB2112B}"/>
              </a:ext>
            </a:extLst>
          </p:cNvPr>
          <p:cNvSpPr>
            <a:spLocks noGrp="1"/>
          </p:cNvSpPr>
          <p:nvPr>
            <p:ph sz="quarter" idx="13" hasCustomPrompt="1"/>
          </p:nvPr>
        </p:nvSpPr>
        <p:spPr>
          <a:xfrm>
            <a:off x="342632" y="1040328"/>
            <a:ext cx="11285034" cy="5180350"/>
          </a:xfrm>
        </p:spPr>
        <p:txBody>
          <a:bodyPr>
            <a:normAutofit/>
          </a:bodyPr>
          <a:lstStyle>
            <a:lvl1pPr marL="0" indent="0">
              <a:buNone/>
              <a:defRPr sz="1477">
                <a:solidFill>
                  <a:schemeClr val="tx1"/>
                </a:solidFill>
              </a:defRPr>
            </a:lvl1pPr>
          </a:lstStyle>
          <a:p>
            <a:pPr lvl="0"/>
            <a:r>
              <a:rPr lang="fi-FI" dirty="0"/>
              <a:t>:Sisältö:</a:t>
            </a:r>
          </a:p>
        </p:txBody>
      </p:sp>
      <p:sp>
        <p:nvSpPr>
          <p:cNvPr id="8" name="Tekstin paikkamerkki 16">
            <a:extLst>
              <a:ext uri="{FF2B5EF4-FFF2-40B4-BE49-F238E27FC236}">
                <a16:creationId xmlns:a16="http://schemas.microsoft.com/office/drawing/2014/main" id="{232B3B77-602A-EEE5-BB28-147595C57998}"/>
              </a:ext>
            </a:extLst>
          </p:cNvPr>
          <p:cNvSpPr>
            <a:spLocks noGrp="1"/>
          </p:cNvSpPr>
          <p:nvPr>
            <p:ph type="body" sz="quarter" idx="17" hasCustomPrompt="1"/>
          </p:nvPr>
        </p:nvSpPr>
        <p:spPr>
          <a:xfrm>
            <a:off x="342901" y="288000"/>
            <a:ext cx="6926399" cy="452432"/>
          </a:xfrm>
        </p:spPr>
        <p:txBody>
          <a:bodyPr>
            <a:spAutoFit/>
          </a:bodyPr>
          <a:lstStyle>
            <a:lvl1pPr marL="0" indent="0">
              <a:buNone/>
              <a:defRPr sz="2600" b="1" i="0" spc="0">
                <a:solidFill>
                  <a:schemeClr val="accent1"/>
                </a:solidFill>
                <a:latin typeface="GT America Condensed Regular" pitchFamily="2" charset="0"/>
                <a:ea typeface="GT America Condensed Regular" pitchFamily="2" charset="0"/>
                <a:cs typeface="GT America Condensed Regular" pitchFamily="2" charset="0"/>
              </a:defRPr>
            </a:lvl1pPr>
            <a:lvl2pPr marL="457200" indent="0">
              <a:buNone/>
              <a:defRPr b="1" i="0" spc="-150">
                <a:solidFill>
                  <a:schemeClr val="tx2"/>
                </a:solidFill>
                <a:latin typeface="GT America Regular" pitchFamily="2" charset="77"/>
                <a:ea typeface="GT America Regular" pitchFamily="2" charset="77"/>
                <a:cs typeface="GT America Regular" pitchFamily="2" charset="77"/>
              </a:defRPr>
            </a:lvl2pPr>
            <a:lvl3pPr marL="914400" indent="0">
              <a:buNone/>
              <a:defRPr b="1" i="0" spc="-150">
                <a:solidFill>
                  <a:schemeClr val="tx2"/>
                </a:solidFill>
                <a:latin typeface="GT America Regular" pitchFamily="2" charset="77"/>
                <a:ea typeface="GT America Regular" pitchFamily="2" charset="77"/>
                <a:cs typeface="GT America Regular" pitchFamily="2" charset="77"/>
              </a:defRPr>
            </a:lvl3pPr>
            <a:lvl4pPr marL="1371600" indent="0">
              <a:buNone/>
              <a:defRPr b="1" i="0" spc="-150">
                <a:solidFill>
                  <a:schemeClr val="tx2"/>
                </a:solidFill>
                <a:latin typeface="GT America Regular" pitchFamily="2" charset="77"/>
                <a:ea typeface="GT America Regular" pitchFamily="2" charset="77"/>
                <a:cs typeface="GT America Regular" pitchFamily="2" charset="77"/>
              </a:defRPr>
            </a:lvl4pPr>
            <a:lvl5pPr marL="1828800" indent="0">
              <a:buNone/>
              <a:defRPr b="1" i="0" spc="-150">
                <a:solidFill>
                  <a:schemeClr val="tx2"/>
                </a:solidFill>
                <a:latin typeface="GT America Regular" pitchFamily="2" charset="77"/>
                <a:ea typeface="GT America Regular" pitchFamily="2" charset="77"/>
                <a:cs typeface="GT America Regular" pitchFamily="2" charset="77"/>
              </a:defRPr>
            </a:lvl5pPr>
          </a:lstStyle>
          <a:p>
            <a:pPr lvl="0"/>
            <a:r>
              <a:rPr lang="fi-FI" dirty="0" err="1"/>
              <a:t>Click</a:t>
            </a:r>
            <a:r>
              <a:rPr lang="fi-FI" dirty="0"/>
              <a:t> to </a:t>
            </a:r>
            <a:r>
              <a:rPr lang="fi-FI" dirty="0" err="1"/>
              <a:t>add</a:t>
            </a:r>
            <a:r>
              <a:rPr lang="fi-FI" dirty="0"/>
              <a:t> </a:t>
            </a:r>
            <a:r>
              <a:rPr lang="fi-FI" dirty="0" err="1"/>
              <a:t>headline</a:t>
            </a:r>
            <a:endParaRPr lang="fi-FI" dirty="0"/>
          </a:p>
        </p:txBody>
      </p:sp>
      <p:sp>
        <p:nvSpPr>
          <p:cNvPr id="2" name="Slide Number Placeholder 5">
            <a:extLst>
              <a:ext uri="{FF2B5EF4-FFF2-40B4-BE49-F238E27FC236}">
                <a16:creationId xmlns:a16="http://schemas.microsoft.com/office/drawing/2014/main" id="{ED6B5AB1-57EA-128E-C34C-91CA6AD9D89D}"/>
              </a:ext>
            </a:extLst>
          </p:cNvPr>
          <p:cNvSpPr>
            <a:spLocks noGrp="1"/>
          </p:cNvSpPr>
          <p:nvPr>
            <p:ph type="sldNum" sz="quarter" idx="4"/>
          </p:nvPr>
        </p:nvSpPr>
        <p:spPr>
          <a:xfrm>
            <a:off x="9106168" y="6492875"/>
            <a:ext cx="2743200" cy="365125"/>
          </a:xfrm>
          <a:prstGeom prst="rect">
            <a:avLst/>
          </a:prstGeom>
        </p:spPr>
        <p:txBody>
          <a:bodyPr/>
          <a:lstStyle>
            <a:lvl1pPr algn="r">
              <a:defRPr sz="1000" b="1" i="0">
                <a:solidFill>
                  <a:schemeClr val="accent1"/>
                </a:solidFill>
                <a:latin typeface="GT America Condensed Regular" pitchFamily="2" charset="77"/>
                <a:ea typeface="GT America Condensed Regular" pitchFamily="2" charset="77"/>
                <a:cs typeface="GT America Condensed Regular" pitchFamily="2" charset="77"/>
              </a:defRPr>
            </a:lvl1pPr>
          </a:lstStyle>
          <a:p>
            <a:fld id="{3DB702B6-6156-2F42-85AB-A912E062E9D6}" type="slidenum">
              <a:rPr lang="en-US"/>
              <a:pPr/>
              <a:t>‹#›</a:t>
            </a:fld>
            <a:endParaRPr lang="en-US" dirty="0"/>
          </a:p>
        </p:txBody>
      </p:sp>
      <p:sp>
        <p:nvSpPr>
          <p:cNvPr id="5" name="Disclaimer">
            <a:extLst>
              <a:ext uri="{FF2B5EF4-FFF2-40B4-BE49-F238E27FC236}">
                <a16:creationId xmlns:a16="http://schemas.microsoft.com/office/drawing/2014/main" id="{FF994D42-6B4B-603D-6ACA-89A285D23894}"/>
              </a:ext>
            </a:extLst>
          </p:cNvPr>
          <p:cNvSpPr>
            <a:spLocks noGrp="1"/>
          </p:cNvSpPr>
          <p:nvPr>
            <p:ph type="body" sz="quarter" idx="30" hasCustomPrompt="1"/>
          </p:nvPr>
        </p:nvSpPr>
        <p:spPr>
          <a:xfrm>
            <a:off x="342632" y="6489700"/>
            <a:ext cx="7569200" cy="360363"/>
          </a:xfrm>
        </p:spPr>
        <p:txBody>
          <a:bodyPr anchor="ctr">
            <a:normAutofit/>
          </a:bodyPr>
          <a:lstStyle>
            <a:lvl1pPr marL="0" indent="0">
              <a:buNone/>
              <a:defRPr sz="700">
                <a:solidFill>
                  <a:schemeClr val="tx1">
                    <a:lumMod val="65000"/>
                    <a:lumOff val="35000"/>
                  </a:schemeClr>
                </a:solidFill>
                <a:latin typeface="Inderes" panose="02000506030000020004" pitchFamily="2" charset="0"/>
              </a:defRPr>
            </a:lvl1pPr>
          </a:lstStyle>
          <a:p>
            <a:pPr lvl="0"/>
            <a:r>
              <a:rPr lang="fi-FI" dirty="0" err="1"/>
              <a:t>Disclaimer</a:t>
            </a:r>
            <a:r>
              <a:rPr lang="fi-FI" dirty="0"/>
              <a:t>…</a:t>
            </a:r>
            <a:endParaRPr lang="en-US" dirty="0"/>
          </a:p>
        </p:txBody>
      </p:sp>
    </p:spTree>
    <p:extLst>
      <p:ext uri="{BB962C8B-B14F-4D97-AF65-F5344CB8AC3E}">
        <p14:creationId xmlns:p14="http://schemas.microsoft.com/office/powerpoint/2010/main" val="27766068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CF mod">
    <p:spTree>
      <p:nvGrpSpPr>
        <p:cNvPr id="1" name=""/>
        <p:cNvGrpSpPr/>
        <p:nvPr/>
      </p:nvGrpSpPr>
      <p:grpSpPr>
        <a:xfrm>
          <a:off x="0" y="0"/>
          <a:ext cx="0" cy="0"/>
          <a:chOff x="0" y="0"/>
          <a:chExt cx="0" cy="0"/>
        </a:xfrm>
      </p:grpSpPr>
      <p:sp>
        <p:nvSpPr>
          <p:cNvPr id="6" name="Taulukko">
            <a:extLst>
              <a:ext uri="{FF2B5EF4-FFF2-40B4-BE49-F238E27FC236}">
                <a16:creationId xmlns:a16="http://schemas.microsoft.com/office/drawing/2014/main" id="{EE922B63-4232-99B4-F637-73F12AB2112B}"/>
              </a:ext>
            </a:extLst>
          </p:cNvPr>
          <p:cNvSpPr>
            <a:spLocks noGrp="1"/>
          </p:cNvSpPr>
          <p:nvPr>
            <p:ph sz="quarter" idx="13" hasCustomPrompt="1"/>
          </p:nvPr>
        </p:nvSpPr>
        <p:spPr>
          <a:xfrm>
            <a:off x="342632" y="845065"/>
            <a:ext cx="11285034" cy="5830372"/>
          </a:xfrm>
        </p:spPr>
        <p:txBody>
          <a:bodyPr tIns="0" rIns="0" bIns="0">
            <a:noAutofit/>
          </a:bodyPr>
          <a:lstStyle>
            <a:lvl1pPr marL="0" indent="0">
              <a:buNone/>
              <a:defRPr sz="1477">
                <a:solidFill>
                  <a:schemeClr val="tx1"/>
                </a:solidFill>
              </a:defRPr>
            </a:lvl1pPr>
          </a:lstStyle>
          <a:p>
            <a:pPr lvl="0"/>
            <a:r>
              <a:rPr lang="fi-FI" dirty="0"/>
              <a:t>:Sisältö:</a:t>
            </a:r>
          </a:p>
        </p:txBody>
      </p:sp>
      <p:sp>
        <p:nvSpPr>
          <p:cNvPr id="8" name="Tekstin paikkamerkki 16">
            <a:extLst>
              <a:ext uri="{FF2B5EF4-FFF2-40B4-BE49-F238E27FC236}">
                <a16:creationId xmlns:a16="http://schemas.microsoft.com/office/drawing/2014/main" id="{232B3B77-602A-EEE5-BB28-147595C57998}"/>
              </a:ext>
            </a:extLst>
          </p:cNvPr>
          <p:cNvSpPr>
            <a:spLocks noGrp="1"/>
          </p:cNvSpPr>
          <p:nvPr>
            <p:ph type="body" sz="quarter" idx="17" hasCustomPrompt="1"/>
          </p:nvPr>
        </p:nvSpPr>
        <p:spPr>
          <a:xfrm>
            <a:off x="342901" y="288000"/>
            <a:ext cx="6926399" cy="452432"/>
          </a:xfrm>
        </p:spPr>
        <p:txBody>
          <a:bodyPr>
            <a:spAutoFit/>
          </a:bodyPr>
          <a:lstStyle>
            <a:lvl1pPr marL="0" indent="0">
              <a:buNone/>
              <a:defRPr sz="2600" b="1" i="0" spc="0">
                <a:solidFill>
                  <a:schemeClr val="accent1"/>
                </a:solidFill>
                <a:latin typeface="GT America Condensed Regular" pitchFamily="2" charset="0"/>
                <a:ea typeface="GT America Condensed Regular" pitchFamily="2" charset="0"/>
                <a:cs typeface="GT America Condensed Regular" pitchFamily="2" charset="0"/>
              </a:defRPr>
            </a:lvl1pPr>
            <a:lvl2pPr marL="457200" indent="0">
              <a:buNone/>
              <a:defRPr b="1" i="0" spc="-150">
                <a:solidFill>
                  <a:schemeClr val="tx2"/>
                </a:solidFill>
                <a:latin typeface="GT America Regular" pitchFamily="2" charset="77"/>
                <a:ea typeface="GT America Regular" pitchFamily="2" charset="77"/>
                <a:cs typeface="GT America Regular" pitchFamily="2" charset="77"/>
              </a:defRPr>
            </a:lvl2pPr>
            <a:lvl3pPr marL="914400" indent="0">
              <a:buNone/>
              <a:defRPr b="1" i="0" spc="-150">
                <a:solidFill>
                  <a:schemeClr val="tx2"/>
                </a:solidFill>
                <a:latin typeface="GT America Regular" pitchFamily="2" charset="77"/>
                <a:ea typeface="GT America Regular" pitchFamily="2" charset="77"/>
                <a:cs typeface="GT America Regular" pitchFamily="2" charset="77"/>
              </a:defRPr>
            </a:lvl3pPr>
            <a:lvl4pPr marL="1371600" indent="0">
              <a:buNone/>
              <a:defRPr b="1" i="0" spc="-150">
                <a:solidFill>
                  <a:schemeClr val="tx2"/>
                </a:solidFill>
                <a:latin typeface="GT America Regular" pitchFamily="2" charset="77"/>
                <a:ea typeface="GT America Regular" pitchFamily="2" charset="77"/>
                <a:cs typeface="GT America Regular" pitchFamily="2" charset="77"/>
              </a:defRPr>
            </a:lvl4pPr>
            <a:lvl5pPr marL="1828800" indent="0">
              <a:buNone/>
              <a:defRPr b="1" i="0" spc="-150">
                <a:solidFill>
                  <a:schemeClr val="tx2"/>
                </a:solidFill>
                <a:latin typeface="GT America Regular" pitchFamily="2" charset="77"/>
                <a:ea typeface="GT America Regular" pitchFamily="2" charset="77"/>
                <a:cs typeface="GT America Regular" pitchFamily="2" charset="77"/>
              </a:defRPr>
            </a:lvl5pPr>
          </a:lstStyle>
          <a:p>
            <a:pPr lvl="0"/>
            <a:r>
              <a:rPr lang="fi-FI" dirty="0" err="1"/>
              <a:t>Click</a:t>
            </a:r>
            <a:r>
              <a:rPr lang="fi-FI" dirty="0"/>
              <a:t> to </a:t>
            </a:r>
            <a:r>
              <a:rPr lang="fi-FI" dirty="0" err="1"/>
              <a:t>add</a:t>
            </a:r>
            <a:r>
              <a:rPr lang="fi-FI" dirty="0"/>
              <a:t> </a:t>
            </a:r>
            <a:r>
              <a:rPr lang="fi-FI" dirty="0" err="1"/>
              <a:t>headline</a:t>
            </a:r>
            <a:endParaRPr lang="fi-FI" dirty="0"/>
          </a:p>
        </p:txBody>
      </p:sp>
      <p:sp>
        <p:nvSpPr>
          <p:cNvPr id="2" name="Slide Number Placeholder 5">
            <a:extLst>
              <a:ext uri="{FF2B5EF4-FFF2-40B4-BE49-F238E27FC236}">
                <a16:creationId xmlns:a16="http://schemas.microsoft.com/office/drawing/2014/main" id="{ED6B5AB1-57EA-128E-C34C-91CA6AD9D89D}"/>
              </a:ext>
            </a:extLst>
          </p:cNvPr>
          <p:cNvSpPr>
            <a:spLocks noGrp="1"/>
          </p:cNvSpPr>
          <p:nvPr>
            <p:ph type="sldNum" sz="quarter" idx="4"/>
          </p:nvPr>
        </p:nvSpPr>
        <p:spPr>
          <a:xfrm>
            <a:off x="9106168" y="6492875"/>
            <a:ext cx="2743200" cy="365125"/>
          </a:xfrm>
          <a:prstGeom prst="rect">
            <a:avLst/>
          </a:prstGeom>
        </p:spPr>
        <p:txBody>
          <a:bodyPr/>
          <a:lstStyle>
            <a:lvl1pPr algn="r">
              <a:defRPr sz="1000" b="1" i="0">
                <a:solidFill>
                  <a:schemeClr val="accent1"/>
                </a:solidFill>
                <a:latin typeface="GT America Condensed Regular" pitchFamily="2" charset="77"/>
                <a:ea typeface="GT America Condensed Regular" pitchFamily="2" charset="77"/>
                <a:cs typeface="GT America Condensed Regular" pitchFamily="2" charset="77"/>
              </a:defRPr>
            </a:lvl1pPr>
          </a:lstStyle>
          <a:p>
            <a:fld id="{3DB702B6-6156-2F42-85AB-A912E062E9D6}" type="slidenum">
              <a:rPr lang="en-US"/>
              <a:pPr/>
              <a:t>‹#›</a:t>
            </a:fld>
            <a:endParaRPr lang="en-US" dirty="0"/>
          </a:p>
        </p:txBody>
      </p:sp>
    </p:spTree>
    <p:extLst>
      <p:ext uri="{BB962C8B-B14F-4D97-AF65-F5344CB8AC3E}">
        <p14:creationId xmlns:p14="http://schemas.microsoft.com/office/powerpoint/2010/main" val="22272437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7_Mukautettu asettelu">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F43146D8-5CE8-007B-70B6-52306B71B1D5}"/>
              </a:ext>
            </a:extLst>
          </p:cNvPr>
          <p:cNvSpPr>
            <a:spLocks noGrp="1"/>
          </p:cNvSpPr>
          <p:nvPr>
            <p:ph type="dt" sz="half" idx="10"/>
          </p:nvPr>
        </p:nvSpPr>
        <p:spPr>
          <a:xfrm>
            <a:off x="342632" y="6492875"/>
            <a:ext cx="3238768" cy="365125"/>
          </a:xfrm>
          <a:prstGeom prst="rect">
            <a:avLst/>
          </a:prstGeom>
        </p:spPr>
        <p:txBody>
          <a:bodyPr/>
          <a:lstStyle/>
          <a:p>
            <a:fld id="{546ADC2E-E02E-4E55-913D-268A59CDFE8B}" type="datetime1">
              <a:rPr lang="fi-FI" smtClean="0"/>
              <a:t>24.10.2025</a:t>
            </a:fld>
            <a:endParaRPr lang="fi-FI" dirty="0"/>
          </a:p>
        </p:txBody>
      </p:sp>
      <p:sp>
        <p:nvSpPr>
          <p:cNvPr id="4" name="Alatunnisteen paikkamerkki 3">
            <a:extLst>
              <a:ext uri="{FF2B5EF4-FFF2-40B4-BE49-F238E27FC236}">
                <a16:creationId xmlns:a16="http://schemas.microsoft.com/office/drawing/2014/main" id="{0073FAEF-6A11-D054-2F5E-F140E82719A2}"/>
              </a:ext>
            </a:extLst>
          </p:cNvPr>
          <p:cNvSpPr>
            <a:spLocks noGrp="1"/>
          </p:cNvSpPr>
          <p:nvPr>
            <p:ph type="ftr" sz="quarter" idx="11"/>
          </p:nvPr>
        </p:nvSpPr>
        <p:spPr>
          <a:xfrm>
            <a:off x="4004019" y="6492875"/>
            <a:ext cx="4183962" cy="365125"/>
          </a:xfrm>
          <a:prstGeom prst="rect">
            <a:avLst/>
          </a:prstGeom>
        </p:spPr>
        <p:txBody>
          <a:bodyPr/>
          <a:lstStyle/>
          <a:p>
            <a:endParaRPr lang="fi-FI" dirty="0"/>
          </a:p>
        </p:txBody>
      </p:sp>
      <p:sp>
        <p:nvSpPr>
          <p:cNvPr id="6" name="Taulukko">
            <a:extLst>
              <a:ext uri="{FF2B5EF4-FFF2-40B4-BE49-F238E27FC236}">
                <a16:creationId xmlns:a16="http://schemas.microsoft.com/office/drawing/2014/main" id="{EE922B63-4232-99B4-F637-73F12AB2112B}"/>
              </a:ext>
            </a:extLst>
          </p:cNvPr>
          <p:cNvSpPr>
            <a:spLocks noGrp="1"/>
          </p:cNvSpPr>
          <p:nvPr>
            <p:ph sz="quarter" idx="13"/>
          </p:nvPr>
        </p:nvSpPr>
        <p:spPr>
          <a:xfrm>
            <a:off x="342632" y="1040328"/>
            <a:ext cx="5638800" cy="2388672"/>
          </a:xfrm>
        </p:spPr>
        <p:txBody>
          <a:bodyPr>
            <a:normAutofit/>
          </a:bodyPr>
          <a:lstStyle>
            <a:lvl1pPr marL="0" indent="0">
              <a:buNone/>
              <a:defRPr sz="1477">
                <a:solidFill>
                  <a:schemeClr val="tx1"/>
                </a:solidFill>
              </a:defRPr>
            </a:lvl1pPr>
          </a:lstStyle>
          <a:p>
            <a:pPr lvl="0"/>
            <a:r>
              <a:rPr lang="en-US"/>
              <a:t>Click to edit Master text styles</a:t>
            </a:r>
          </a:p>
        </p:txBody>
      </p:sp>
      <p:sp>
        <p:nvSpPr>
          <p:cNvPr id="8" name="Tekstin paikkamerkki 16">
            <a:extLst>
              <a:ext uri="{FF2B5EF4-FFF2-40B4-BE49-F238E27FC236}">
                <a16:creationId xmlns:a16="http://schemas.microsoft.com/office/drawing/2014/main" id="{232B3B77-602A-EEE5-BB28-147595C57998}"/>
              </a:ext>
            </a:extLst>
          </p:cNvPr>
          <p:cNvSpPr>
            <a:spLocks noGrp="1"/>
          </p:cNvSpPr>
          <p:nvPr>
            <p:ph type="body" sz="quarter" idx="17" hasCustomPrompt="1"/>
          </p:nvPr>
        </p:nvSpPr>
        <p:spPr>
          <a:xfrm>
            <a:off x="342901" y="288000"/>
            <a:ext cx="6926399" cy="480131"/>
          </a:xfrm>
        </p:spPr>
        <p:txBody>
          <a:bodyPr>
            <a:spAutoFit/>
          </a:bodyPr>
          <a:lstStyle>
            <a:lvl1pPr marL="0" indent="0">
              <a:buNone/>
              <a:defRPr b="1" i="0" spc="-150">
                <a:solidFill>
                  <a:schemeClr val="accent1"/>
                </a:solidFill>
                <a:latin typeface="GT America Regular" pitchFamily="2" charset="77"/>
                <a:ea typeface="GT America Regular" pitchFamily="2" charset="77"/>
                <a:cs typeface="GT America Regular" pitchFamily="2" charset="77"/>
              </a:defRPr>
            </a:lvl1pPr>
            <a:lvl2pPr marL="457200" indent="0">
              <a:buNone/>
              <a:defRPr b="1" i="0" spc="-150">
                <a:solidFill>
                  <a:schemeClr val="tx2"/>
                </a:solidFill>
                <a:latin typeface="GT America Regular" pitchFamily="2" charset="77"/>
                <a:ea typeface="GT America Regular" pitchFamily="2" charset="77"/>
                <a:cs typeface="GT America Regular" pitchFamily="2" charset="77"/>
              </a:defRPr>
            </a:lvl2pPr>
            <a:lvl3pPr marL="914400" indent="0">
              <a:buNone/>
              <a:defRPr b="1" i="0" spc="-150">
                <a:solidFill>
                  <a:schemeClr val="tx2"/>
                </a:solidFill>
                <a:latin typeface="GT America Regular" pitchFamily="2" charset="77"/>
                <a:ea typeface="GT America Regular" pitchFamily="2" charset="77"/>
                <a:cs typeface="GT America Regular" pitchFamily="2" charset="77"/>
              </a:defRPr>
            </a:lvl3pPr>
            <a:lvl4pPr marL="1371600" indent="0">
              <a:buNone/>
              <a:defRPr b="1" i="0" spc="-150">
                <a:solidFill>
                  <a:schemeClr val="tx2"/>
                </a:solidFill>
                <a:latin typeface="GT America Regular" pitchFamily="2" charset="77"/>
                <a:ea typeface="GT America Regular" pitchFamily="2" charset="77"/>
                <a:cs typeface="GT America Regular" pitchFamily="2" charset="77"/>
              </a:defRPr>
            </a:lvl4pPr>
            <a:lvl5pPr marL="1828800" indent="0">
              <a:buNone/>
              <a:defRPr b="1" i="0" spc="-150">
                <a:solidFill>
                  <a:schemeClr val="tx2"/>
                </a:solidFill>
                <a:latin typeface="GT America Regular" pitchFamily="2" charset="77"/>
                <a:ea typeface="GT America Regular" pitchFamily="2" charset="77"/>
                <a:cs typeface="GT America Regular" pitchFamily="2" charset="77"/>
              </a:defRPr>
            </a:lvl5pPr>
          </a:lstStyle>
          <a:p>
            <a:pPr lvl="0"/>
            <a:r>
              <a:rPr lang="fi-FI" dirty="0" err="1"/>
              <a:t>Click</a:t>
            </a:r>
            <a:r>
              <a:rPr lang="fi-FI" dirty="0"/>
              <a:t> to </a:t>
            </a:r>
            <a:r>
              <a:rPr lang="fi-FI" dirty="0" err="1"/>
              <a:t>add</a:t>
            </a:r>
            <a:r>
              <a:rPr lang="fi-FI" dirty="0"/>
              <a:t> </a:t>
            </a:r>
            <a:r>
              <a:rPr lang="fi-FI" dirty="0" err="1"/>
              <a:t>headline</a:t>
            </a:r>
            <a:endParaRPr lang="fi-FI" dirty="0"/>
          </a:p>
        </p:txBody>
      </p:sp>
      <p:sp>
        <p:nvSpPr>
          <p:cNvPr id="9" name="Taulukko">
            <a:extLst>
              <a:ext uri="{FF2B5EF4-FFF2-40B4-BE49-F238E27FC236}">
                <a16:creationId xmlns:a16="http://schemas.microsoft.com/office/drawing/2014/main" id="{29429F6C-86F3-66F8-E616-09DD01F4EDFF}"/>
              </a:ext>
            </a:extLst>
          </p:cNvPr>
          <p:cNvSpPr>
            <a:spLocks noGrp="1"/>
          </p:cNvSpPr>
          <p:nvPr>
            <p:ph sz="quarter" idx="18"/>
          </p:nvPr>
        </p:nvSpPr>
        <p:spPr>
          <a:xfrm>
            <a:off x="6087015" y="1040328"/>
            <a:ext cx="5638800" cy="2388672"/>
          </a:xfrm>
        </p:spPr>
        <p:txBody>
          <a:bodyPr>
            <a:normAutofit/>
          </a:bodyPr>
          <a:lstStyle>
            <a:lvl1pPr marL="0" indent="0">
              <a:buNone/>
              <a:defRPr sz="1477">
                <a:solidFill>
                  <a:schemeClr val="tx1"/>
                </a:solidFill>
              </a:defRPr>
            </a:lvl1pPr>
          </a:lstStyle>
          <a:p>
            <a:pPr lvl="0"/>
            <a:r>
              <a:rPr lang="en-US"/>
              <a:t>Click to edit Master text styles</a:t>
            </a:r>
          </a:p>
        </p:txBody>
      </p:sp>
      <p:sp>
        <p:nvSpPr>
          <p:cNvPr id="10" name="Taulukko">
            <a:extLst>
              <a:ext uri="{FF2B5EF4-FFF2-40B4-BE49-F238E27FC236}">
                <a16:creationId xmlns:a16="http://schemas.microsoft.com/office/drawing/2014/main" id="{9122A853-BF82-E146-D2DF-D2BCE7ABD073}"/>
              </a:ext>
            </a:extLst>
          </p:cNvPr>
          <p:cNvSpPr>
            <a:spLocks noGrp="1"/>
          </p:cNvSpPr>
          <p:nvPr>
            <p:ph sz="quarter" idx="19"/>
          </p:nvPr>
        </p:nvSpPr>
        <p:spPr>
          <a:xfrm>
            <a:off x="342632" y="3701197"/>
            <a:ext cx="5638800" cy="2388672"/>
          </a:xfrm>
        </p:spPr>
        <p:txBody>
          <a:bodyPr>
            <a:normAutofit/>
          </a:bodyPr>
          <a:lstStyle>
            <a:lvl1pPr marL="0" indent="0">
              <a:buNone/>
              <a:defRPr sz="1477">
                <a:solidFill>
                  <a:schemeClr val="tx1"/>
                </a:solidFill>
              </a:defRPr>
            </a:lvl1pPr>
          </a:lstStyle>
          <a:p>
            <a:pPr lvl="0"/>
            <a:r>
              <a:rPr lang="en-US"/>
              <a:t>Click to edit Master text styles</a:t>
            </a:r>
          </a:p>
        </p:txBody>
      </p:sp>
      <p:sp>
        <p:nvSpPr>
          <p:cNvPr id="11" name="Taulukko">
            <a:extLst>
              <a:ext uri="{FF2B5EF4-FFF2-40B4-BE49-F238E27FC236}">
                <a16:creationId xmlns:a16="http://schemas.microsoft.com/office/drawing/2014/main" id="{80C5CCE4-2F92-C4CE-ED08-DBBAF63C4EF9}"/>
              </a:ext>
            </a:extLst>
          </p:cNvPr>
          <p:cNvSpPr>
            <a:spLocks noGrp="1"/>
          </p:cNvSpPr>
          <p:nvPr>
            <p:ph sz="quarter" idx="20"/>
          </p:nvPr>
        </p:nvSpPr>
        <p:spPr>
          <a:xfrm>
            <a:off x="6087015" y="3701197"/>
            <a:ext cx="5638800" cy="2388672"/>
          </a:xfrm>
        </p:spPr>
        <p:txBody>
          <a:bodyPr>
            <a:normAutofit/>
          </a:bodyPr>
          <a:lstStyle>
            <a:lvl1pPr marL="0" indent="0">
              <a:buNone/>
              <a:defRPr sz="1477">
                <a:solidFill>
                  <a:schemeClr val="tx1"/>
                </a:solidFill>
              </a:defRPr>
            </a:lvl1pPr>
          </a:lstStyle>
          <a:p>
            <a:pPr lvl="0"/>
            <a:r>
              <a:rPr lang="en-US"/>
              <a:t>Click to edit Master text styles</a:t>
            </a:r>
          </a:p>
        </p:txBody>
      </p:sp>
      <p:sp>
        <p:nvSpPr>
          <p:cNvPr id="2" name="Slide Number Placeholder 5">
            <a:extLst>
              <a:ext uri="{FF2B5EF4-FFF2-40B4-BE49-F238E27FC236}">
                <a16:creationId xmlns:a16="http://schemas.microsoft.com/office/drawing/2014/main" id="{DB094B1A-89AD-9064-AAAE-9A28A1D6DAEF}"/>
              </a:ext>
            </a:extLst>
          </p:cNvPr>
          <p:cNvSpPr>
            <a:spLocks noGrp="1"/>
          </p:cNvSpPr>
          <p:nvPr>
            <p:ph type="sldNum" sz="quarter" idx="4"/>
          </p:nvPr>
        </p:nvSpPr>
        <p:spPr>
          <a:xfrm>
            <a:off x="9106168" y="6492875"/>
            <a:ext cx="2743200" cy="365125"/>
          </a:xfrm>
          <a:prstGeom prst="rect">
            <a:avLst/>
          </a:prstGeom>
        </p:spPr>
        <p:txBody>
          <a:bodyPr/>
          <a:lstStyle>
            <a:lvl1pPr algn="r">
              <a:defRPr sz="1000" b="1" i="0">
                <a:solidFill>
                  <a:schemeClr val="accent1"/>
                </a:solidFill>
                <a:latin typeface="GT America Condensed Regular" pitchFamily="2" charset="77"/>
                <a:ea typeface="GT America Condensed Regular" pitchFamily="2" charset="77"/>
                <a:cs typeface="GT America Condensed Regular" pitchFamily="2" charset="77"/>
              </a:defRPr>
            </a:lvl1pPr>
          </a:lstStyle>
          <a:p>
            <a:fld id="{3DB702B6-6156-2F42-85AB-A912E062E9D6}" type="slidenum">
              <a:rPr lang="en-US"/>
              <a:pPr/>
              <a:t>‹#›</a:t>
            </a:fld>
            <a:endParaRPr lang="en-US" dirty="0"/>
          </a:p>
        </p:txBody>
      </p:sp>
    </p:spTree>
    <p:extLst>
      <p:ext uri="{BB962C8B-B14F-4D97-AF65-F5344CB8AC3E}">
        <p14:creationId xmlns:p14="http://schemas.microsoft.com/office/powerpoint/2010/main" val="1721461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6" name="Tekstin paikkamerkki 16">
            <a:extLst>
              <a:ext uri="{FF2B5EF4-FFF2-40B4-BE49-F238E27FC236}">
                <a16:creationId xmlns:a16="http://schemas.microsoft.com/office/drawing/2014/main" id="{E951276F-3BB9-2194-5BA8-0E6FF03F9823}"/>
              </a:ext>
            </a:extLst>
          </p:cNvPr>
          <p:cNvSpPr>
            <a:spLocks noGrp="1"/>
          </p:cNvSpPr>
          <p:nvPr>
            <p:ph type="body" sz="quarter" idx="17" hasCustomPrompt="1"/>
          </p:nvPr>
        </p:nvSpPr>
        <p:spPr>
          <a:xfrm>
            <a:off x="342901" y="288000"/>
            <a:ext cx="6926399" cy="452432"/>
          </a:xfrm>
        </p:spPr>
        <p:txBody>
          <a:bodyPr>
            <a:spAutoFit/>
          </a:bodyPr>
          <a:lstStyle>
            <a:lvl1pPr marL="0" indent="0">
              <a:buNone/>
              <a:defRPr sz="2600" b="1" i="0" spc="0">
                <a:solidFill>
                  <a:schemeClr val="accent1"/>
                </a:solidFill>
                <a:latin typeface="GT America Condensed Regular" pitchFamily="2" charset="0"/>
                <a:ea typeface="GT America Condensed Regular" pitchFamily="2" charset="0"/>
                <a:cs typeface="GT America Condensed Regular" pitchFamily="2" charset="0"/>
              </a:defRPr>
            </a:lvl1pPr>
            <a:lvl2pPr marL="457200" indent="0">
              <a:buNone/>
              <a:defRPr b="1" i="0" spc="-150">
                <a:solidFill>
                  <a:schemeClr val="tx2"/>
                </a:solidFill>
                <a:latin typeface="GT America Regular" pitchFamily="2" charset="77"/>
                <a:ea typeface="GT America Regular" pitchFamily="2" charset="77"/>
                <a:cs typeface="GT America Regular" pitchFamily="2" charset="77"/>
              </a:defRPr>
            </a:lvl2pPr>
            <a:lvl3pPr marL="914400" indent="0">
              <a:buNone/>
              <a:defRPr b="1" i="0" spc="-150">
                <a:solidFill>
                  <a:schemeClr val="tx2"/>
                </a:solidFill>
                <a:latin typeface="GT America Regular" pitchFamily="2" charset="77"/>
                <a:ea typeface="GT America Regular" pitchFamily="2" charset="77"/>
                <a:cs typeface="GT America Regular" pitchFamily="2" charset="77"/>
              </a:defRPr>
            </a:lvl3pPr>
            <a:lvl4pPr marL="1371600" indent="0">
              <a:buNone/>
              <a:defRPr b="1" i="0" spc="-150">
                <a:solidFill>
                  <a:schemeClr val="tx2"/>
                </a:solidFill>
                <a:latin typeface="GT America Regular" pitchFamily="2" charset="77"/>
                <a:ea typeface="GT America Regular" pitchFamily="2" charset="77"/>
                <a:cs typeface="GT America Regular" pitchFamily="2" charset="77"/>
              </a:defRPr>
            </a:lvl4pPr>
            <a:lvl5pPr marL="1828800" indent="0">
              <a:buNone/>
              <a:defRPr b="1" i="0" spc="-150">
                <a:solidFill>
                  <a:schemeClr val="tx2"/>
                </a:solidFill>
                <a:latin typeface="GT America Regular" pitchFamily="2" charset="77"/>
                <a:ea typeface="GT America Regular" pitchFamily="2" charset="77"/>
                <a:cs typeface="GT America Regular" pitchFamily="2" charset="77"/>
              </a:defRPr>
            </a:lvl5pPr>
          </a:lstStyle>
          <a:p>
            <a:pPr lvl="0"/>
            <a:r>
              <a:rPr lang="fi-FI" dirty="0" err="1"/>
              <a:t>Click</a:t>
            </a:r>
            <a:r>
              <a:rPr lang="fi-FI" dirty="0"/>
              <a:t> to </a:t>
            </a:r>
            <a:r>
              <a:rPr lang="fi-FI" dirty="0" err="1"/>
              <a:t>add</a:t>
            </a:r>
            <a:r>
              <a:rPr lang="fi-FI" dirty="0"/>
              <a:t> </a:t>
            </a:r>
            <a:r>
              <a:rPr lang="fi-FI" dirty="0" err="1"/>
              <a:t>headline</a:t>
            </a:r>
            <a:endParaRPr lang="fi-FI" dirty="0"/>
          </a:p>
        </p:txBody>
      </p:sp>
      <p:sp>
        <p:nvSpPr>
          <p:cNvPr id="2" name="Slide Number Placeholder 5">
            <a:extLst>
              <a:ext uri="{FF2B5EF4-FFF2-40B4-BE49-F238E27FC236}">
                <a16:creationId xmlns:a16="http://schemas.microsoft.com/office/drawing/2014/main" id="{9723C673-A586-DD8A-8867-E08FCEEB79AA}"/>
              </a:ext>
            </a:extLst>
          </p:cNvPr>
          <p:cNvSpPr>
            <a:spLocks noGrp="1"/>
          </p:cNvSpPr>
          <p:nvPr>
            <p:ph type="sldNum" sz="quarter" idx="4"/>
          </p:nvPr>
        </p:nvSpPr>
        <p:spPr>
          <a:xfrm>
            <a:off x="9106168" y="6492875"/>
            <a:ext cx="2743200" cy="365125"/>
          </a:xfrm>
          <a:prstGeom prst="rect">
            <a:avLst/>
          </a:prstGeom>
        </p:spPr>
        <p:txBody>
          <a:bodyPr/>
          <a:lstStyle>
            <a:lvl1pPr algn="r">
              <a:defRPr sz="1000" b="1" i="0">
                <a:solidFill>
                  <a:schemeClr val="accent1"/>
                </a:solidFill>
                <a:latin typeface="GT America Condensed Regular" pitchFamily="2" charset="77"/>
                <a:ea typeface="GT America Condensed Regular" pitchFamily="2" charset="77"/>
                <a:cs typeface="GT America Condensed Regular" pitchFamily="2" charset="77"/>
              </a:defRPr>
            </a:lvl1pPr>
          </a:lstStyle>
          <a:p>
            <a:fld id="{3DB702B6-6156-2F42-85AB-A912E062E9D6}" type="slidenum">
              <a:rPr lang="en-US"/>
              <a:pPr/>
              <a:t>‹#›</a:t>
            </a:fld>
            <a:endParaRPr lang="en-US" dirty="0"/>
          </a:p>
        </p:txBody>
      </p:sp>
    </p:spTree>
    <p:extLst>
      <p:ext uri="{BB962C8B-B14F-4D97-AF65-F5344CB8AC3E}">
        <p14:creationId xmlns:p14="http://schemas.microsoft.com/office/powerpoint/2010/main" val="2716664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Mukautettu asettelu">
    <p:spTree>
      <p:nvGrpSpPr>
        <p:cNvPr id="1" name=""/>
        <p:cNvGrpSpPr/>
        <p:nvPr/>
      </p:nvGrpSpPr>
      <p:grpSpPr>
        <a:xfrm>
          <a:off x="0" y="0"/>
          <a:ext cx="0" cy="0"/>
          <a:chOff x="0" y="0"/>
          <a:chExt cx="0" cy="0"/>
        </a:xfrm>
      </p:grpSpPr>
      <p:sp>
        <p:nvSpPr>
          <p:cNvPr id="5" name="Suositushistoria_kuva">
            <a:extLst>
              <a:ext uri="{FF2B5EF4-FFF2-40B4-BE49-F238E27FC236}">
                <a16:creationId xmlns:a16="http://schemas.microsoft.com/office/drawing/2014/main" id="{B33A3E29-3F52-E893-71D1-76258A3B5E34}"/>
              </a:ext>
            </a:extLst>
          </p:cNvPr>
          <p:cNvSpPr>
            <a:spLocks noGrp="1"/>
          </p:cNvSpPr>
          <p:nvPr>
            <p:ph sz="quarter" idx="12" hasCustomPrompt="1"/>
          </p:nvPr>
        </p:nvSpPr>
        <p:spPr>
          <a:xfrm>
            <a:off x="8587897" y="439775"/>
            <a:ext cx="3278769" cy="5625530"/>
          </a:xfrm>
        </p:spPr>
        <p:txBody>
          <a:bodyPr/>
          <a:lstStyle>
            <a:lvl1pPr marL="0" indent="0">
              <a:buNone/>
              <a:defRPr sz="1231"/>
            </a:lvl1pPr>
            <a:lvl2pPr>
              <a:defRPr sz="1231"/>
            </a:lvl2pPr>
            <a:lvl3pPr>
              <a:defRPr sz="1231"/>
            </a:lvl3pPr>
            <a:lvl4pPr>
              <a:defRPr sz="1231"/>
            </a:lvl4pPr>
            <a:lvl5pPr>
              <a:defRPr sz="1231"/>
            </a:lvl5pPr>
          </a:lstStyle>
          <a:p>
            <a:pPr lvl="0"/>
            <a:r>
              <a:rPr lang="en-GB" dirty="0" err="1"/>
              <a:t>Suositushistoria_kuva</a:t>
            </a:r>
            <a:endParaRPr lang="en-GB" dirty="0"/>
          </a:p>
        </p:txBody>
      </p:sp>
      <p:sp>
        <p:nvSpPr>
          <p:cNvPr id="6" name="Vastuuvapauslauseke_teksti">
            <a:extLst>
              <a:ext uri="{FF2B5EF4-FFF2-40B4-BE49-F238E27FC236}">
                <a16:creationId xmlns:a16="http://schemas.microsoft.com/office/drawing/2014/main" id="{7A5237C1-316D-3F46-17CF-CFBA2F5516B9}"/>
              </a:ext>
            </a:extLst>
          </p:cNvPr>
          <p:cNvSpPr>
            <a:spLocks noGrp="1"/>
          </p:cNvSpPr>
          <p:nvPr>
            <p:ph type="body" sz="quarter" idx="11" hasCustomPrompt="1"/>
          </p:nvPr>
        </p:nvSpPr>
        <p:spPr>
          <a:xfrm>
            <a:off x="325334" y="439775"/>
            <a:ext cx="3330059" cy="591577"/>
          </a:xfrm>
        </p:spPr>
        <p:txBody>
          <a:bodyPr/>
          <a:lstStyle>
            <a:lvl1pPr marL="0" indent="0">
              <a:buNone/>
              <a:defRPr sz="862">
                <a:solidFill>
                  <a:schemeClr val="tx1"/>
                </a:solidFill>
                <a:latin typeface="+mn-lt"/>
              </a:defRPr>
            </a:lvl1pPr>
          </a:lstStyle>
          <a:p>
            <a:pPr lvl="0"/>
            <a:r>
              <a:rPr lang="en-GB" dirty="0" err="1"/>
              <a:t>Vastuuvapauslauseke_teksti</a:t>
            </a:r>
            <a:endParaRPr lang="en-GB" dirty="0"/>
          </a:p>
        </p:txBody>
      </p:sp>
      <p:sp>
        <p:nvSpPr>
          <p:cNvPr id="2" name="Slide Number Placeholder 5">
            <a:extLst>
              <a:ext uri="{FF2B5EF4-FFF2-40B4-BE49-F238E27FC236}">
                <a16:creationId xmlns:a16="http://schemas.microsoft.com/office/drawing/2014/main" id="{100F66AE-B2F5-9007-B17D-52A0AD4E3F08}"/>
              </a:ext>
            </a:extLst>
          </p:cNvPr>
          <p:cNvSpPr>
            <a:spLocks noGrp="1"/>
          </p:cNvSpPr>
          <p:nvPr>
            <p:ph type="sldNum" sz="quarter" idx="4"/>
          </p:nvPr>
        </p:nvSpPr>
        <p:spPr>
          <a:xfrm>
            <a:off x="9106168" y="6492875"/>
            <a:ext cx="2743200" cy="365125"/>
          </a:xfrm>
          <a:prstGeom prst="rect">
            <a:avLst/>
          </a:prstGeom>
        </p:spPr>
        <p:txBody>
          <a:bodyPr/>
          <a:lstStyle>
            <a:lvl1pPr algn="r">
              <a:defRPr sz="1000" b="1" i="0">
                <a:solidFill>
                  <a:schemeClr val="accent1"/>
                </a:solidFill>
                <a:latin typeface="GT America Condensed Regular" pitchFamily="2" charset="77"/>
                <a:ea typeface="GT America Condensed Regular" pitchFamily="2" charset="77"/>
                <a:cs typeface="GT America Condensed Regular" pitchFamily="2" charset="77"/>
              </a:defRPr>
            </a:lvl1pPr>
          </a:lstStyle>
          <a:p>
            <a:fld id="{3DB702B6-6156-2F42-85AB-A912E062E9D6}" type="slidenum">
              <a:rPr lang="en-US"/>
              <a:pPr/>
              <a:t>‹#›</a:t>
            </a:fld>
            <a:endParaRPr lang="en-US" dirty="0"/>
          </a:p>
        </p:txBody>
      </p:sp>
    </p:spTree>
    <p:extLst>
      <p:ext uri="{BB962C8B-B14F-4D97-AF65-F5344CB8AC3E}">
        <p14:creationId xmlns:p14="http://schemas.microsoft.com/office/powerpoint/2010/main" val="41192804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4_Mukautettu asettelu">
    <p:bg>
      <p:bgPr>
        <a:solidFill>
          <a:schemeClr val="accent1"/>
        </a:solidFill>
        <a:effectLst/>
      </p:bgPr>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6DEBC887-8428-C4E0-ECB3-F5CFEED5A1C2}"/>
              </a:ext>
            </a:extLst>
          </p:cNvPr>
          <p:cNvPicPr>
            <a:picLocks noChangeAspect="1"/>
          </p:cNvPicPr>
          <p:nvPr userDrawn="1"/>
        </p:nvPicPr>
        <p:blipFill>
          <a:blip r:embed="rId2"/>
          <a:stretch>
            <a:fillRect/>
          </a:stretch>
        </p:blipFill>
        <p:spPr>
          <a:xfrm>
            <a:off x="11078171" y="6114555"/>
            <a:ext cx="920527" cy="478674"/>
          </a:xfrm>
          <a:prstGeom prst="rect">
            <a:avLst/>
          </a:prstGeom>
        </p:spPr>
      </p:pic>
      <p:sp>
        <p:nvSpPr>
          <p:cNvPr id="7" name="Tekstiruutu 6">
            <a:extLst>
              <a:ext uri="{FF2B5EF4-FFF2-40B4-BE49-F238E27FC236}">
                <a16:creationId xmlns:a16="http://schemas.microsoft.com/office/drawing/2014/main" id="{DBBFBF51-777E-2241-FBC2-1061846DD291}"/>
              </a:ext>
            </a:extLst>
          </p:cNvPr>
          <p:cNvSpPr txBox="1"/>
          <p:nvPr userDrawn="1"/>
        </p:nvSpPr>
        <p:spPr>
          <a:xfrm>
            <a:off x="6280896" y="342000"/>
            <a:ext cx="5551002" cy="1323439"/>
          </a:xfrm>
          <a:prstGeom prst="rect">
            <a:avLst/>
          </a:prstGeom>
          <a:noFill/>
        </p:spPr>
        <p:txBody>
          <a:bodyPr wrap="square" lIns="0" rtlCol="0">
            <a:spAutoFit/>
          </a:bodyPr>
          <a:lstStyle/>
          <a:p>
            <a:r>
              <a:rPr lang="fi-FI" sz="4000" b="1" i="0" dirty="0">
                <a:solidFill>
                  <a:schemeClr val="bg1"/>
                </a:solidFill>
                <a:latin typeface="GT America Condensed Black" pitchFamily="2" charset="77"/>
                <a:ea typeface="GT America Condensed Black" pitchFamily="2" charset="77"/>
                <a:cs typeface="GT America Condensed Black" pitchFamily="2" charset="77"/>
              </a:rPr>
              <a:t>TIETO ON SIJOITTAJAN PERUSOIKEUS</a:t>
            </a:r>
          </a:p>
        </p:txBody>
      </p:sp>
      <p:pic>
        <p:nvPicPr>
          <p:cNvPr id="9" name="Kuva 8" descr="Kuva, joka sisältää kohteen animaatio, Animaatio, kuvakaappaus, PC-peli&#10;&#10;Kuvaus luotu automaattisesti">
            <a:extLst>
              <a:ext uri="{FF2B5EF4-FFF2-40B4-BE49-F238E27FC236}">
                <a16:creationId xmlns:a16="http://schemas.microsoft.com/office/drawing/2014/main" id="{6D21B666-B34A-AE96-0B1A-2499E27DDF51}"/>
              </a:ext>
            </a:extLst>
          </p:cNvPr>
          <p:cNvPicPr>
            <a:picLocks noChangeAspect="1"/>
          </p:cNvPicPr>
          <p:nvPr userDrawn="1"/>
        </p:nvPicPr>
        <p:blipFill rotWithShape="1">
          <a:blip r:embed="rId3"/>
          <a:srcRect l="25845" r="5019"/>
          <a:stretch/>
        </p:blipFill>
        <p:spPr>
          <a:xfrm>
            <a:off x="0" y="0"/>
            <a:ext cx="6096000" cy="6858000"/>
          </a:xfrm>
          <a:prstGeom prst="rect">
            <a:avLst/>
          </a:prstGeom>
        </p:spPr>
      </p:pic>
      <p:sp>
        <p:nvSpPr>
          <p:cNvPr id="8" name="Teksti_etusivu">
            <a:extLst>
              <a:ext uri="{FF2B5EF4-FFF2-40B4-BE49-F238E27FC236}">
                <a16:creationId xmlns:a16="http://schemas.microsoft.com/office/drawing/2014/main" id="{903CDB7E-4366-5B1A-E54A-FAEF41534B20}"/>
              </a:ext>
            </a:extLst>
          </p:cNvPr>
          <p:cNvSpPr txBox="1">
            <a:spLocks noChangeAspect="1"/>
          </p:cNvSpPr>
          <p:nvPr userDrawn="1"/>
        </p:nvSpPr>
        <p:spPr>
          <a:xfrm>
            <a:off x="6280896" y="1839763"/>
            <a:ext cx="5551002" cy="3227538"/>
          </a:xfrm>
          <a:prstGeom prst="rect">
            <a:avLst/>
          </a:prstGeom>
          <a:noFill/>
          <a:ln w="9525" cmpd="sng">
            <a:noFill/>
          </a:ln>
          <a:effectLst/>
        </p:spPr>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514329">
              <a:spcBef>
                <a:spcPts val="225"/>
              </a:spcBef>
              <a:spcAft>
                <a:spcPts val="225"/>
              </a:spcAft>
              <a:defRPr/>
            </a:pPr>
            <a:r>
              <a:rPr lang="fi-FI" sz="1100" b="0" kern="1000" spc="-30" dirty="0">
                <a:solidFill>
                  <a:schemeClr val="bg1"/>
                </a:solidFill>
                <a:latin typeface="GT America Regular" pitchFamily="2" charset="77"/>
                <a:ea typeface="GT America Regular" pitchFamily="2" charset="77"/>
                <a:cs typeface="GT America Regular" pitchFamily="2" charset="77"/>
              </a:rPr>
              <a:t>Inderes demokratisoi sijoittajatiedon yhdistämällä sijoittajat ja pörssiyhtiöt. Sijoittajille olemme luotetun tiedon analyysipalvelu ja yhteisö, ja pörssiyhtiöille olemme laadukkaan sijoittajaviestinnän kumppani. Yli 500 pörssiyhtiötä Euroopassa hyödyntää sijoittajaviestinnän tuotteitamme ja osakeanalyysipalveluitamme tarjotakseen parempaa sijoittajaviestintää omistajilleen.</a:t>
            </a:r>
          </a:p>
          <a:p>
            <a:pPr defTabSz="514329">
              <a:spcBef>
                <a:spcPts val="225"/>
              </a:spcBef>
              <a:spcAft>
                <a:spcPts val="225"/>
              </a:spcAft>
              <a:defRPr/>
            </a:pPr>
            <a:endParaRPr lang="fi-FI" sz="1100" b="0" kern="1000" spc="-30" dirty="0">
              <a:solidFill>
                <a:schemeClr val="bg1"/>
              </a:solidFill>
              <a:latin typeface="GT America Regular" pitchFamily="2" charset="77"/>
              <a:ea typeface="GT America Regular" pitchFamily="2" charset="77"/>
              <a:cs typeface="GT America Regular" pitchFamily="2" charset="77"/>
            </a:endParaRPr>
          </a:p>
          <a:p>
            <a:pPr defTabSz="514329">
              <a:spcBef>
                <a:spcPts val="225"/>
              </a:spcBef>
              <a:spcAft>
                <a:spcPts val="225"/>
              </a:spcAft>
              <a:defRPr/>
            </a:pPr>
            <a:r>
              <a:rPr lang="fi-FI" sz="1100" b="0" kern="1000" spc="-30" dirty="0">
                <a:solidFill>
                  <a:schemeClr val="bg1"/>
                </a:solidFill>
                <a:latin typeface="GT America Regular" pitchFamily="2" charset="77"/>
                <a:ea typeface="GT America Regular" pitchFamily="2" charset="77"/>
                <a:cs typeface="GT America Regular" pitchFamily="2" charset="77"/>
              </a:rPr>
              <a:t>Tavoitteemme on olla finanssialan sijoittajalähtöisin yhtiö. Inderes on perustettu vuonna 2009 sijoittajien toimesta, sijoittajia varten. Nasdaq First North -listattuna yhtiönä ymmärrämme asiakkaidemme arjen.</a:t>
            </a:r>
          </a:p>
        </p:txBody>
      </p:sp>
      <p:sp>
        <p:nvSpPr>
          <p:cNvPr id="11" name="Teksti_etusivu">
            <a:extLst>
              <a:ext uri="{FF2B5EF4-FFF2-40B4-BE49-F238E27FC236}">
                <a16:creationId xmlns:a16="http://schemas.microsoft.com/office/drawing/2014/main" id="{0049B671-88D6-7BFA-8854-DF315A6CC147}"/>
              </a:ext>
            </a:extLst>
          </p:cNvPr>
          <p:cNvSpPr txBox="1">
            <a:spLocks noChangeAspect="1"/>
          </p:cNvSpPr>
          <p:nvPr userDrawn="1"/>
        </p:nvSpPr>
        <p:spPr>
          <a:xfrm>
            <a:off x="6280896" y="5229835"/>
            <a:ext cx="2323354" cy="1279815"/>
          </a:xfrm>
          <a:prstGeom prst="rect">
            <a:avLst/>
          </a:prstGeom>
          <a:noFill/>
          <a:ln w="9525" cmpd="sng">
            <a:noFill/>
          </a:ln>
          <a:effectLst/>
        </p:spPr>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514329">
              <a:spcBef>
                <a:spcPts val="225"/>
              </a:spcBef>
              <a:spcAft>
                <a:spcPts val="225"/>
              </a:spcAft>
              <a:defRPr/>
            </a:pPr>
            <a:r>
              <a:rPr lang="fi-FI" sz="1000" b="1" kern="1000" spc="-30" dirty="0">
                <a:solidFill>
                  <a:schemeClr val="bg1"/>
                </a:solidFill>
                <a:latin typeface="GT America Regular" pitchFamily="2" charset="77"/>
                <a:ea typeface="GT America Regular" pitchFamily="2" charset="77"/>
                <a:cs typeface="GT America Regular" pitchFamily="2" charset="77"/>
              </a:rPr>
              <a:t>Inderes Oyj</a:t>
            </a:r>
          </a:p>
          <a:p>
            <a:pPr defTabSz="514329">
              <a:spcBef>
                <a:spcPts val="225"/>
              </a:spcBef>
              <a:spcAft>
                <a:spcPts val="225"/>
              </a:spcAft>
              <a:defRPr/>
            </a:pPr>
            <a:r>
              <a:rPr lang="fi-FI" sz="1000" kern="1000" spc="-30" dirty="0">
                <a:solidFill>
                  <a:schemeClr val="bg1"/>
                </a:solidFill>
                <a:latin typeface="GT America Regular" pitchFamily="2" charset="77"/>
                <a:ea typeface="GT America Regular" pitchFamily="2" charset="77"/>
                <a:cs typeface="GT America Regular" pitchFamily="2" charset="77"/>
              </a:rPr>
              <a:t>Porkkalankatu 5</a:t>
            </a:r>
          </a:p>
          <a:p>
            <a:pPr defTabSz="514329">
              <a:spcBef>
                <a:spcPts val="225"/>
              </a:spcBef>
              <a:spcAft>
                <a:spcPts val="225"/>
              </a:spcAft>
              <a:defRPr/>
            </a:pPr>
            <a:r>
              <a:rPr lang="fi-FI" sz="1000" kern="1000" spc="-30" dirty="0">
                <a:solidFill>
                  <a:schemeClr val="bg1"/>
                </a:solidFill>
                <a:latin typeface="GT America Regular" pitchFamily="2" charset="77"/>
                <a:ea typeface="GT America Regular" pitchFamily="2" charset="77"/>
                <a:cs typeface="GT America Regular" pitchFamily="2" charset="77"/>
              </a:rPr>
              <a:t>00180 Helsinki</a:t>
            </a:r>
          </a:p>
          <a:p>
            <a:pPr defTabSz="514329">
              <a:spcBef>
                <a:spcPts val="225"/>
              </a:spcBef>
              <a:spcAft>
                <a:spcPts val="225"/>
              </a:spcAft>
              <a:defRPr/>
            </a:pPr>
            <a:r>
              <a:rPr lang="fi-FI" sz="1000" kern="1000" spc="-30" dirty="0">
                <a:solidFill>
                  <a:schemeClr val="bg1"/>
                </a:solidFill>
                <a:latin typeface="GT America Regular" pitchFamily="2" charset="77"/>
                <a:ea typeface="GT America Regular" pitchFamily="2" charset="77"/>
                <a:cs typeface="GT America Regular" pitchFamily="2" charset="77"/>
              </a:rPr>
              <a:t>+358 10 219 4690</a:t>
            </a:r>
          </a:p>
          <a:p>
            <a:pPr defTabSz="514329">
              <a:spcBef>
                <a:spcPts val="225"/>
              </a:spcBef>
              <a:spcAft>
                <a:spcPts val="225"/>
              </a:spcAft>
              <a:defRPr/>
            </a:pPr>
            <a:endParaRPr lang="fi-FI" sz="1000" kern="1000" spc="-30" dirty="0">
              <a:solidFill>
                <a:schemeClr val="bg1"/>
              </a:solidFill>
              <a:latin typeface="GT America Regular" pitchFamily="2" charset="77"/>
              <a:ea typeface="GT America Regular" pitchFamily="2" charset="77"/>
              <a:cs typeface="GT America Regular" pitchFamily="2" charset="77"/>
            </a:endParaRPr>
          </a:p>
          <a:p>
            <a:pPr defTabSz="514329">
              <a:spcBef>
                <a:spcPts val="225"/>
              </a:spcBef>
              <a:spcAft>
                <a:spcPts val="225"/>
              </a:spcAft>
              <a:defRPr/>
            </a:pPr>
            <a:r>
              <a:rPr lang="fi-FI" sz="1000" kern="1000" spc="-30" dirty="0">
                <a:solidFill>
                  <a:schemeClr val="bg1"/>
                </a:solidFill>
                <a:latin typeface="GT America Regular" pitchFamily="2" charset="77"/>
                <a:ea typeface="GT America Regular" pitchFamily="2" charset="77"/>
                <a:cs typeface="GT America Regular" pitchFamily="2" charset="77"/>
              </a:rPr>
              <a:t>Palkittua analyysia osoitteessa </a:t>
            </a:r>
            <a:r>
              <a:rPr lang="fi-FI" sz="1000" b="1" kern="1000" spc="-30" dirty="0">
                <a:solidFill>
                  <a:schemeClr val="bg1"/>
                </a:solidFill>
                <a:latin typeface="GT America Regular" pitchFamily="2" charset="77"/>
                <a:ea typeface="GT America Regular" pitchFamily="2" charset="77"/>
                <a:cs typeface="GT America Regular" pitchFamily="2" charset="77"/>
              </a:rPr>
              <a:t>inderes.fi </a:t>
            </a:r>
          </a:p>
        </p:txBody>
      </p:sp>
      <p:sp>
        <p:nvSpPr>
          <p:cNvPr id="12" name="Teksti_etusivu">
            <a:extLst>
              <a:ext uri="{FF2B5EF4-FFF2-40B4-BE49-F238E27FC236}">
                <a16:creationId xmlns:a16="http://schemas.microsoft.com/office/drawing/2014/main" id="{2DF7230C-1F67-1C8D-3681-118770B42134}"/>
              </a:ext>
            </a:extLst>
          </p:cNvPr>
          <p:cNvSpPr txBox="1">
            <a:spLocks noChangeAspect="1"/>
          </p:cNvSpPr>
          <p:nvPr userDrawn="1"/>
        </p:nvSpPr>
        <p:spPr>
          <a:xfrm>
            <a:off x="9110152" y="5229835"/>
            <a:ext cx="1591518" cy="1279815"/>
          </a:xfrm>
          <a:prstGeom prst="rect">
            <a:avLst/>
          </a:prstGeom>
          <a:noFill/>
          <a:ln w="9525" cmpd="sng">
            <a:noFill/>
          </a:ln>
          <a:effectLst/>
        </p:spPr>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514329">
              <a:spcBef>
                <a:spcPts val="225"/>
              </a:spcBef>
              <a:spcAft>
                <a:spcPts val="225"/>
              </a:spcAft>
              <a:defRPr/>
            </a:pPr>
            <a:r>
              <a:rPr lang="en-US" sz="1000" b="1" kern="1000" spc="-30" noProof="0" dirty="0">
                <a:solidFill>
                  <a:schemeClr val="bg1"/>
                </a:solidFill>
                <a:latin typeface="GT America Regular" pitchFamily="2" charset="77"/>
                <a:ea typeface="GT America Regular" pitchFamily="2" charset="77"/>
                <a:cs typeface="GT America Regular" pitchFamily="2" charset="77"/>
              </a:rPr>
              <a:t>Inderes Ab</a:t>
            </a:r>
          </a:p>
          <a:p>
            <a:pPr defTabSz="514329">
              <a:spcBef>
                <a:spcPts val="225"/>
              </a:spcBef>
              <a:spcAft>
                <a:spcPts val="225"/>
              </a:spcAft>
              <a:defRPr/>
            </a:pPr>
            <a:r>
              <a:rPr lang="en-US" sz="1000" kern="1000" spc="-30" noProof="0" dirty="0">
                <a:solidFill>
                  <a:schemeClr val="bg1"/>
                </a:solidFill>
                <a:latin typeface="GT America Regular" pitchFamily="2" charset="77"/>
                <a:ea typeface="GT America Regular" pitchFamily="2" charset="77"/>
                <a:cs typeface="GT America Regular" pitchFamily="2" charset="77"/>
              </a:rPr>
              <a:t>Vattugatan 17, 5tr</a:t>
            </a:r>
          </a:p>
          <a:p>
            <a:pPr defTabSz="514329">
              <a:spcBef>
                <a:spcPts val="225"/>
              </a:spcBef>
              <a:spcAft>
                <a:spcPts val="225"/>
              </a:spcAft>
              <a:defRPr/>
            </a:pPr>
            <a:r>
              <a:rPr lang="en-US" sz="1000" kern="1000" spc="-30" noProof="0" dirty="0">
                <a:solidFill>
                  <a:schemeClr val="bg1"/>
                </a:solidFill>
                <a:latin typeface="GT America Regular" pitchFamily="2" charset="77"/>
                <a:ea typeface="GT America Regular" pitchFamily="2" charset="77"/>
                <a:cs typeface="GT America Regular" pitchFamily="2" charset="77"/>
              </a:rPr>
              <a:t>Stockholm</a:t>
            </a:r>
          </a:p>
          <a:p>
            <a:pPr defTabSz="514329">
              <a:spcBef>
                <a:spcPts val="225"/>
              </a:spcBef>
              <a:spcAft>
                <a:spcPts val="225"/>
              </a:spcAft>
              <a:defRPr/>
            </a:pPr>
            <a:r>
              <a:rPr lang="en-US" sz="1000" kern="1000" spc="-30" noProof="0" dirty="0">
                <a:solidFill>
                  <a:schemeClr val="bg1"/>
                </a:solidFill>
                <a:latin typeface="GT America Regular" pitchFamily="2" charset="77"/>
                <a:ea typeface="GT America Regular" pitchFamily="2" charset="77"/>
                <a:cs typeface="GT America Regular" pitchFamily="2" charset="77"/>
              </a:rPr>
              <a:t>+46 8 411 43 80</a:t>
            </a:r>
          </a:p>
          <a:p>
            <a:pPr defTabSz="514329">
              <a:spcBef>
                <a:spcPts val="225"/>
              </a:spcBef>
              <a:spcAft>
                <a:spcPts val="225"/>
              </a:spcAft>
              <a:defRPr/>
            </a:pPr>
            <a:endParaRPr lang="en-US" sz="1000" kern="1000" spc="-30" noProof="0" dirty="0">
              <a:solidFill>
                <a:schemeClr val="bg1"/>
              </a:solidFill>
              <a:latin typeface="GT America Regular" pitchFamily="2" charset="77"/>
              <a:ea typeface="GT America Regular" pitchFamily="2" charset="77"/>
              <a:cs typeface="GT America Regular" pitchFamily="2" charset="77"/>
            </a:endParaRPr>
          </a:p>
          <a:p>
            <a:pPr defTabSz="514329">
              <a:spcBef>
                <a:spcPts val="225"/>
              </a:spcBef>
              <a:spcAft>
                <a:spcPts val="225"/>
              </a:spcAft>
              <a:defRPr/>
            </a:pPr>
            <a:r>
              <a:rPr lang="en-US" sz="1000" b="1" kern="1000" spc="-30" noProof="0" dirty="0">
                <a:solidFill>
                  <a:schemeClr val="bg1"/>
                </a:solidFill>
                <a:latin typeface="GT America Regular" pitchFamily="2" charset="77"/>
                <a:ea typeface="GT America Regular" pitchFamily="2" charset="77"/>
                <a:cs typeface="GT America Regular" pitchFamily="2" charset="77"/>
              </a:rPr>
              <a:t>inderes.se </a:t>
            </a:r>
          </a:p>
          <a:p>
            <a:pPr defTabSz="514329">
              <a:spcBef>
                <a:spcPts val="225"/>
              </a:spcBef>
              <a:spcAft>
                <a:spcPts val="225"/>
              </a:spcAft>
              <a:defRPr/>
            </a:pPr>
            <a:endParaRPr lang="fi-FI" sz="1000" b="1" kern="1000" spc="-30" dirty="0">
              <a:solidFill>
                <a:schemeClr val="bg1"/>
              </a:solidFill>
              <a:latin typeface="GT America Regular" pitchFamily="2" charset="77"/>
              <a:ea typeface="GT America Regular" pitchFamily="2" charset="77"/>
              <a:cs typeface="GT America Regular" pitchFamily="2" charset="77"/>
            </a:endParaRPr>
          </a:p>
        </p:txBody>
      </p:sp>
    </p:spTree>
    <p:extLst>
      <p:ext uri="{BB962C8B-B14F-4D97-AF65-F5344CB8AC3E}">
        <p14:creationId xmlns:p14="http://schemas.microsoft.com/office/powerpoint/2010/main" val="2148994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B0A8924-51CA-4DBE-553F-2E866B1D032D}"/>
              </a:ext>
            </a:extLst>
          </p:cNvPr>
          <p:cNvSpPr>
            <a:spLocks noGrp="1"/>
          </p:cNvSpPr>
          <p:nvPr>
            <p:ph type="sldNum" sz="quarter" idx="10"/>
          </p:nvPr>
        </p:nvSpPr>
        <p:spPr/>
        <p:txBody>
          <a:bodyPr/>
          <a:lstStyle/>
          <a:p>
            <a:fld id="{3DB702B6-6156-2F42-85AB-A912E062E9D6}" type="slidenum">
              <a:rPr lang="fi-FI" noProof="0" smtClean="0"/>
              <a:pPr/>
              <a:t>‹#›</a:t>
            </a:fld>
            <a:endParaRPr lang="fi-FI" noProof="0" dirty="0"/>
          </a:p>
        </p:txBody>
      </p:sp>
      <p:sp>
        <p:nvSpPr>
          <p:cNvPr id="4" name="Tekstin paikkamerkki 16">
            <a:extLst>
              <a:ext uri="{FF2B5EF4-FFF2-40B4-BE49-F238E27FC236}">
                <a16:creationId xmlns:a16="http://schemas.microsoft.com/office/drawing/2014/main" id="{F8F88A23-9FAD-F946-F169-EDAF563D4B9A}"/>
              </a:ext>
            </a:extLst>
          </p:cNvPr>
          <p:cNvSpPr>
            <a:spLocks noGrp="1"/>
          </p:cNvSpPr>
          <p:nvPr>
            <p:ph type="body" sz="quarter" idx="17" hasCustomPrompt="1"/>
          </p:nvPr>
        </p:nvSpPr>
        <p:spPr>
          <a:xfrm>
            <a:off x="342901" y="288000"/>
            <a:ext cx="6926399" cy="452432"/>
          </a:xfrm>
        </p:spPr>
        <p:txBody>
          <a:bodyPr lIns="0">
            <a:spAutoFit/>
          </a:bodyPr>
          <a:lstStyle>
            <a:lvl1pPr marL="0" indent="0">
              <a:buNone/>
              <a:defRPr sz="2600" b="1" i="0" spc="0">
                <a:solidFill>
                  <a:schemeClr val="accent1"/>
                </a:solidFill>
                <a:latin typeface="GT America Condensed Regular" pitchFamily="2" charset="0"/>
                <a:ea typeface="GT America Condensed Regular" pitchFamily="2" charset="0"/>
                <a:cs typeface="GT America Condensed Regular" pitchFamily="2" charset="0"/>
              </a:defRPr>
            </a:lvl1pPr>
            <a:lvl2pPr marL="457200" indent="0">
              <a:buNone/>
              <a:defRPr b="1" i="0" spc="-150">
                <a:solidFill>
                  <a:schemeClr val="tx2"/>
                </a:solidFill>
                <a:latin typeface="GT America Regular" pitchFamily="2" charset="77"/>
                <a:ea typeface="GT America Regular" pitchFamily="2" charset="77"/>
                <a:cs typeface="GT America Regular" pitchFamily="2" charset="77"/>
              </a:defRPr>
            </a:lvl2pPr>
            <a:lvl3pPr marL="914400" indent="0">
              <a:buNone/>
              <a:defRPr b="1" i="0" spc="-150">
                <a:solidFill>
                  <a:schemeClr val="tx2"/>
                </a:solidFill>
                <a:latin typeface="GT America Regular" pitchFamily="2" charset="77"/>
                <a:ea typeface="GT America Regular" pitchFamily="2" charset="77"/>
                <a:cs typeface="GT America Regular" pitchFamily="2" charset="77"/>
              </a:defRPr>
            </a:lvl3pPr>
            <a:lvl4pPr marL="1371600" indent="0">
              <a:buNone/>
              <a:defRPr b="1" i="0" spc="-150">
                <a:solidFill>
                  <a:schemeClr val="tx2"/>
                </a:solidFill>
                <a:latin typeface="GT America Regular" pitchFamily="2" charset="77"/>
                <a:ea typeface="GT America Regular" pitchFamily="2" charset="77"/>
                <a:cs typeface="GT America Regular" pitchFamily="2" charset="77"/>
              </a:defRPr>
            </a:lvl4pPr>
            <a:lvl5pPr marL="1828800" indent="0">
              <a:buNone/>
              <a:defRPr b="1" i="0" spc="-150">
                <a:solidFill>
                  <a:schemeClr val="tx2"/>
                </a:solidFill>
                <a:latin typeface="GT America Regular" pitchFamily="2" charset="77"/>
                <a:ea typeface="GT America Regular" pitchFamily="2" charset="77"/>
                <a:cs typeface="GT America Regular" pitchFamily="2" charset="77"/>
              </a:defRPr>
            </a:lvl5pPr>
          </a:lstStyle>
          <a:p>
            <a:pPr lvl="0"/>
            <a:r>
              <a:rPr lang="fi-FI" noProof="0" dirty="0"/>
              <a:t>Company in </a:t>
            </a:r>
            <a:r>
              <a:rPr lang="fi-FI" noProof="0" dirty="0" err="1"/>
              <a:t>brief</a:t>
            </a:r>
            <a:endParaRPr lang="fi-FI" noProof="0" dirty="0"/>
          </a:p>
        </p:txBody>
      </p:sp>
      <p:sp>
        <p:nvSpPr>
          <p:cNvPr id="5" name="Text Placeholder 11">
            <a:extLst>
              <a:ext uri="{FF2B5EF4-FFF2-40B4-BE49-F238E27FC236}">
                <a16:creationId xmlns:a16="http://schemas.microsoft.com/office/drawing/2014/main" id="{6A40E2D9-DE24-119A-085E-224ED6948B8F}"/>
              </a:ext>
            </a:extLst>
          </p:cNvPr>
          <p:cNvSpPr>
            <a:spLocks noGrp="1"/>
          </p:cNvSpPr>
          <p:nvPr>
            <p:ph type="body" sz="quarter" idx="18" hasCustomPrompt="1"/>
          </p:nvPr>
        </p:nvSpPr>
        <p:spPr>
          <a:xfrm>
            <a:off x="342633" y="2312644"/>
            <a:ext cx="3805238" cy="341632"/>
          </a:xfrm>
        </p:spPr>
        <p:txBody>
          <a:bodyPr wrap="square">
            <a:spAutoFit/>
          </a:bodyPr>
          <a:lstStyle>
            <a:lvl1pPr marL="0" indent="0">
              <a:buNone/>
              <a:defRPr sz="1800" b="1" i="0">
                <a:solidFill>
                  <a:schemeClr val="accent1"/>
                </a:solidFill>
                <a:latin typeface="GT America Condensed Regular" pitchFamily="2" charset="77"/>
                <a:ea typeface="GT America Condensed Regular" pitchFamily="2" charset="77"/>
                <a:cs typeface="GT America Condensed Regular" pitchFamily="2" charset="77"/>
              </a:defRPr>
            </a:lvl1pPr>
            <a:lvl2pPr marL="457200" indent="0">
              <a:buNone/>
              <a:defRPr sz="2000">
                <a:solidFill>
                  <a:schemeClr val="accent1"/>
                </a:solidFill>
              </a:defRPr>
            </a:lvl2pPr>
            <a:lvl3pPr marL="914400" indent="0">
              <a:buNone/>
              <a:defRPr sz="2000">
                <a:solidFill>
                  <a:schemeClr val="accent1"/>
                </a:solidFill>
              </a:defRPr>
            </a:lvl3pPr>
            <a:lvl4pPr marL="1371600" indent="0">
              <a:buNone/>
              <a:defRPr sz="2000">
                <a:solidFill>
                  <a:schemeClr val="accent1"/>
                </a:solidFill>
              </a:defRPr>
            </a:lvl4pPr>
            <a:lvl5pPr marL="1828800" indent="0">
              <a:buNone/>
              <a:defRPr sz="2000">
                <a:solidFill>
                  <a:schemeClr val="accent1"/>
                </a:solidFill>
              </a:defRPr>
            </a:lvl5pPr>
          </a:lstStyle>
          <a:p>
            <a:pPr lvl="0"/>
            <a:r>
              <a:rPr lang="fi-FI" noProof="0" dirty="0"/>
              <a:t>ADD TEXT</a:t>
            </a:r>
          </a:p>
        </p:txBody>
      </p:sp>
      <p:sp>
        <p:nvSpPr>
          <p:cNvPr id="6" name="Text Placeholder 11">
            <a:extLst>
              <a:ext uri="{FF2B5EF4-FFF2-40B4-BE49-F238E27FC236}">
                <a16:creationId xmlns:a16="http://schemas.microsoft.com/office/drawing/2014/main" id="{61C901B0-39FD-5A87-1328-EB805E64BF53}"/>
              </a:ext>
            </a:extLst>
          </p:cNvPr>
          <p:cNvSpPr>
            <a:spLocks noGrp="1"/>
          </p:cNvSpPr>
          <p:nvPr>
            <p:ph type="body" sz="quarter" idx="19" hasCustomPrompt="1"/>
          </p:nvPr>
        </p:nvSpPr>
        <p:spPr>
          <a:xfrm>
            <a:off x="342633" y="3021715"/>
            <a:ext cx="3805238" cy="341632"/>
          </a:xfrm>
        </p:spPr>
        <p:txBody>
          <a:bodyPr wrap="square">
            <a:spAutoFit/>
          </a:bodyPr>
          <a:lstStyle>
            <a:lvl1pPr marL="0" indent="0">
              <a:buNone/>
              <a:defRPr sz="1800" b="1" i="0">
                <a:solidFill>
                  <a:schemeClr val="accent1"/>
                </a:solidFill>
                <a:latin typeface="GT America Condensed Regular" pitchFamily="2" charset="77"/>
                <a:ea typeface="GT America Condensed Regular" pitchFamily="2" charset="77"/>
                <a:cs typeface="GT America Condensed Regular" pitchFamily="2" charset="77"/>
              </a:defRPr>
            </a:lvl1pPr>
            <a:lvl2pPr marL="457200" indent="0">
              <a:buNone/>
              <a:defRPr sz="2000">
                <a:solidFill>
                  <a:schemeClr val="accent1"/>
                </a:solidFill>
              </a:defRPr>
            </a:lvl2pPr>
            <a:lvl3pPr marL="914400" indent="0">
              <a:buNone/>
              <a:defRPr sz="2000">
                <a:solidFill>
                  <a:schemeClr val="accent1"/>
                </a:solidFill>
              </a:defRPr>
            </a:lvl3pPr>
            <a:lvl4pPr marL="1371600" indent="0">
              <a:buNone/>
              <a:defRPr sz="2000">
                <a:solidFill>
                  <a:schemeClr val="accent1"/>
                </a:solidFill>
              </a:defRPr>
            </a:lvl4pPr>
            <a:lvl5pPr marL="1828800" indent="0">
              <a:buNone/>
              <a:defRPr sz="2000">
                <a:solidFill>
                  <a:schemeClr val="accent1"/>
                </a:solidFill>
              </a:defRPr>
            </a:lvl5pPr>
          </a:lstStyle>
          <a:p>
            <a:pPr lvl="0"/>
            <a:r>
              <a:rPr lang="fi-FI" noProof="0" dirty="0"/>
              <a:t>ADD TEXT</a:t>
            </a:r>
          </a:p>
        </p:txBody>
      </p:sp>
      <p:sp>
        <p:nvSpPr>
          <p:cNvPr id="7" name="Text Placeholder 11">
            <a:extLst>
              <a:ext uri="{FF2B5EF4-FFF2-40B4-BE49-F238E27FC236}">
                <a16:creationId xmlns:a16="http://schemas.microsoft.com/office/drawing/2014/main" id="{E598469A-828E-6916-7323-A012A9AB35F7}"/>
              </a:ext>
            </a:extLst>
          </p:cNvPr>
          <p:cNvSpPr>
            <a:spLocks noGrp="1"/>
          </p:cNvSpPr>
          <p:nvPr>
            <p:ph type="body" sz="quarter" idx="20" hasCustomPrompt="1"/>
          </p:nvPr>
        </p:nvSpPr>
        <p:spPr>
          <a:xfrm>
            <a:off x="342633" y="3730786"/>
            <a:ext cx="3805238" cy="341632"/>
          </a:xfrm>
        </p:spPr>
        <p:txBody>
          <a:bodyPr wrap="square">
            <a:spAutoFit/>
          </a:bodyPr>
          <a:lstStyle>
            <a:lvl1pPr marL="0" indent="0">
              <a:buNone/>
              <a:defRPr sz="1800" b="1" i="0">
                <a:solidFill>
                  <a:schemeClr val="accent1"/>
                </a:solidFill>
                <a:latin typeface="GT America Condensed Regular" pitchFamily="2" charset="77"/>
                <a:ea typeface="GT America Condensed Regular" pitchFamily="2" charset="77"/>
                <a:cs typeface="GT America Condensed Regular" pitchFamily="2" charset="77"/>
              </a:defRPr>
            </a:lvl1pPr>
            <a:lvl2pPr marL="457200" indent="0">
              <a:buNone/>
              <a:defRPr sz="2000">
                <a:solidFill>
                  <a:schemeClr val="accent1"/>
                </a:solidFill>
              </a:defRPr>
            </a:lvl2pPr>
            <a:lvl3pPr marL="914400" indent="0">
              <a:buNone/>
              <a:defRPr sz="2000">
                <a:solidFill>
                  <a:schemeClr val="accent1"/>
                </a:solidFill>
              </a:defRPr>
            </a:lvl3pPr>
            <a:lvl4pPr marL="1371600" indent="0">
              <a:buNone/>
              <a:defRPr sz="2000">
                <a:solidFill>
                  <a:schemeClr val="accent1"/>
                </a:solidFill>
              </a:defRPr>
            </a:lvl4pPr>
            <a:lvl5pPr marL="1828800" indent="0">
              <a:buNone/>
              <a:defRPr sz="2000">
                <a:solidFill>
                  <a:schemeClr val="accent1"/>
                </a:solidFill>
              </a:defRPr>
            </a:lvl5pPr>
          </a:lstStyle>
          <a:p>
            <a:pPr lvl="0"/>
            <a:r>
              <a:rPr lang="fi-FI" noProof="0" dirty="0"/>
              <a:t>ADD TEXT</a:t>
            </a:r>
          </a:p>
        </p:txBody>
      </p:sp>
      <p:sp>
        <p:nvSpPr>
          <p:cNvPr id="8" name="Text Placeholder 11">
            <a:extLst>
              <a:ext uri="{FF2B5EF4-FFF2-40B4-BE49-F238E27FC236}">
                <a16:creationId xmlns:a16="http://schemas.microsoft.com/office/drawing/2014/main" id="{8BEB2E51-0730-D605-2994-70D87AEAC1C4}"/>
              </a:ext>
            </a:extLst>
          </p:cNvPr>
          <p:cNvSpPr>
            <a:spLocks noGrp="1"/>
          </p:cNvSpPr>
          <p:nvPr>
            <p:ph type="body" sz="quarter" idx="21" hasCustomPrompt="1"/>
          </p:nvPr>
        </p:nvSpPr>
        <p:spPr>
          <a:xfrm>
            <a:off x="342633" y="4439857"/>
            <a:ext cx="3805238" cy="341632"/>
          </a:xfrm>
        </p:spPr>
        <p:txBody>
          <a:bodyPr wrap="square">
            <a:spAutoFit/>
          </a:bodyPr>
          <a:lstStyle>
            <a:lvl1pPr marL="0" indent="0">
              <a:buNone/>
              <a:defRPr sz="1800" b="1" i="0">
                <a:solidFill>
                  <a:schemeClr val="accent1"/>
                </a:solidFill>
                <a:latin typeface="GT America Condensed Regular" pitchFamily="2" charset="77"/>
                <a:ea typeface="GT America Condensed Regular" pitchFamily="2" charset="77"/>
                <a:cs typeface="GT America Condensed Regular" pitchFamily="2" charset="77"/>
              </a:defRPr>
            </a:lvl1pPr>
            <a:lvl2pPr marL="457200" indent="0">
              <a:buNone/>
              <a:defRPr sz="2000">
                <a:solidFill>
                  <a:schemeClr val="accent1"/>
                </a:solidFill>
              </a:defRPr>
            </a:lvl2pPr>
            <a:lvl3pPr marL="914400" indent="0">
              <a:buNone/>
              <a:defRPr sz="2000">
                <a:solidFill>
                  <a:schemeClr val="accent1"/>
                </a:solidFill>
              </a:defRPr>
            </a:lvl3pPr>
            <a:lvl4pPr marL="1371600" indent="0">
              <a:buNone/>
              <a:defRPr sz="2000">
                <a:solidFill>
                  <a:schemeClr val="accent1"/>
                </a:solidFill>
              </a:defRPr>
            </a:lvl4pPr>
            <a:lvl5pPr marL="1828800" indent="0">
              <a:buNone/>
              <a:defRPr sz="2000">
                <a:solidFill>
                  <a:schemeClr val="accent1"/>
                </a:solidFill>
              </a:defRPr>
            </a:lvl5pPr>
          </a:lstStyle>
          <a:p>
            <a:pPr lvl="0"/>
            <a:r>
              <a:rPr lang="fi-FI" noProof="0" dirty="0"/>
              <a:t>ADD TEXT</a:t>
            </a:r>
          </a:p>
        </p:txBody>
      </p:sp>
      <p:sp>
        <p:nvSpPr>
          <p:cNvPr id="9" name="Text Placeholder 11">
            <a:extLst>
              <a:ext uri="{FF2B5EF4-FFF2-40B4-BE49-F238E27FC236}">
                <a16:creationId xmlns:a16="http://schemas.microsoft.com/office/drawing/2014/main" id="{AB47868F-73E8-9BFD-845C-F0FDD696D1A0}"/>
              </a:ext>
            </a:extLst>
          </p:cNvPr>
          <p:cNvSpPr>
            <a:spLocks noGrp="1"/>
          </p:cNvSpPr>
          <p:nvPr>
            <p:ph type="body" sz="quarter" idx="22" hasCustomPrompt="1"/>
          </p:nvPr>
        </p:nvSpPr>
        <p:spPr>
          <a:xfrm>
            <a:off x="342633" y="5148928"/>
            <a:ext cx="3805238" cy="341632"/>
          </a:xfrm>
        </p:spPr>
        <p:txBody>
          <a:bodyPr wrap="square">
            <a:spAutoFit/>
          </a:bodyPr>
          <a:lstStyle>
            <a:lvl1pPr marL="0" indent="0">
              <a:buNone/>
              <a:defRPr sz="1800" b="1" i="0">
                <a:solidFill>
                  <a:schemeClr val="accent1"/>
                </a:solidFill>
                <a:latin typeface="GT America Condensed Regular" pitchFamily="2" charset="77"/>
                <a:ea typeface="GT America Condensed Regular" pitchFamily="2" charset="77"/>
                <a:cs typeface="GT America Condensed Regular" pitchFamily="2" charset="77"/>
              </a:defRPr>
            </a:lvl1pPr>
            <a:lvl2pPr marL="457200" indent="0">
              <a:buNone/>
              <a:defRPr sz="2000">
                <a:solidFill>
                  <a:schemeClr val="accent1"/>
                </a:solidFill>
              </a:defRPr>
            </a:lvl2pPr>
            <a:lvl3pPr marL="914400" indent="0">
              <a:buNone/>
              <a:defRPr sz="2000">
                <a:solidFill>
                  <a:schemeClr val="accent1"/>
                </a:solidFill>
              </a:defRPr>
            </a:lvl3pPr>
            <a:lvl4pPr marL="1371600" indent="0">
              <a:buNone/>
              <a:defRPr sz="2000">
                <a:solidFill>
                  <a:schemeClr val="accent1"/>
                </a:solidFill>
              </a:defRPr>
            </a:lvl4pPr>
            <a:lvl5pPr marL="1828800" indent="0">
              <a:buNone/>
              <a:defRPr sz="2000">
                <a:solidFill>
                  <a:schemeClr val="accent1"/>
                </a:solidFill>
              </a:defRPr>
            </a:lvl5pPr>
          </a:lstStyle>
          <a:p>
            <a:pPr lvl="0"/>
            <a:r>
              <a:rPr lang="fi-FI" noProof="0" dirty="0"/>
              <a:t>ADD TEXT</a:t>
            </a:r>
          </a:p>
        </p:txBody>
      </p:sp>
      <p:sp>
        <p:nvSpPr>
          <p:cNvPr id="10" name="Text Placeholder 11">
            <a:extLst>
              <a:ext uri="{FF2B5EF4-FFF2-40B4-BE49-F238E27FC236}">
                <a16:creationId xmlns:a16="http://schemas.microsoft.com/office/drawing/2014/main" id="{F3E4FEC6-A2E5-B64C-2EDD-E787DC72089D}"/>
              </a:ext>
            </a:extLst>
          </p:cNvPr>
          <p:cNvSpPr>
            <a:spLocks noGrp="1"/>
          </p:cNvSpPr>
          <p:nvPr>
            <p:ph type="body" sz="quarter" idx="23" hasCustomPrompt="1"/>
          </p:nvPr>
        </p:nvSpPr>
        <p:spPr>
          <a:xfrm>
            <a:off x="342633" y="5858001"/>
            <a:ext cx="3805238" cy="341632"/>
          </a:xfrm>
        </p:spPr>
        <p:txBody>
          <a:bodyPr wrap="square">
            <a:spAutoFit/>
          </a:bodyPr>
          <a:lstStyle>
            <a:lvl1pPr marL="0" indent="0">
              <a:buNone/>
              <a:defRPr sz="1800" b="1" i="0">
                <a:solidFill>
                  <a:schemeClr val="accent1"/>
                </a:solidFill>
                <a:latin typeface="GT America Condensed Regular" pitchFamily="2" charset="77"/>
                <a:ea typeface="GT America Condensed Regular" pitchFamily="2" charset="77"/>
                <a:cs typeface="GT America Condensed Regular" pitchFamily="2" charset="77"/>
              </a:defRPr>
            </a:lvl1pPr>
            <a:lvl2pPr marL="457200" indent="0">
              <a:buNone/>
              <a:defRPr sz="2000">
                <a:solidFill>
                  <a:schemeClr val="accent1"/>
                </a:solidFill>
              </a:defRPr>
            </a:lvl2pPr>
            <a:lvl3pPr marL="914400" indent="0">
              <a:buNone/>
              <a:defRPr sz="2000">
                <a:solidFill>
                  <a:schemeClr val="accent1"/>
                </a:solidFill>
              </a:defRPr>
            </a:lvl3pPr>
            <a:lvl4pPr marL="1371600" indent="0">
              <a:buNone/>
              <a:defRPr sz="2000">
                <a:solidFill>
                  <a:schemeClr val="accent1"/>
                </a:solidFill>
              </a:defRPr>
            </a:lvl4pPr>
            <a:lvl5pPr marL="1828800" indent="0">
              <a:buNone/>
              <a:defRPr sz="2000">
                <a:solidFill>
                  <a:schemeClr val="accent1"/>
                </a:solidFill>
              </a:defRPr>
            </a:lvl5pPr>
          </a:lstStyle>
          <a:p>
            <a:pPr lvl="0"/>
            <a:r>
              <a:rPr lang="fi-FI" noProof="0" dirty="0"/>
              <a:t>ADD TEXT</a:t>
            </a:r>
          </a:p>
        </p:txBody>
      </p:sp>
      <p:sp>
        <p:nvSpPr>
          <p:cNvPr id="11" name="Text Placeholder 18">
            <a:extLst>
              <a:ext uri="{FF2B5EF4-FFF2-40B4-BE49-F238E27FC236}">
                <a16:creationId xmlns:a16="http://schemas.microsoft.com/office/drawing/2014/main" id="{EBE99DE6-883A-C61A-04CA-3EB9CDA39A0B}"/>
              </a:ext>
            </a:extLst>
          </p:cNvPr>
          <p:cNvSpPr>
            <a:spLocks noGrp="1"/>
          </p:cNvSpPr>
          <p:nvPr>
            <p:ph type="body" sz="quarter" idx="24"/>
          </p:nvPr>
        </p:nvSpPr>
        <p:spPr>
          <a:xfrm>
            <a:off x="342633" y="2679986"/>
            <a:ext cx="3805238" cy="258532"/>
          </a:xfrm>
        </p:spPr>
        <p:txBody>
          <a:bodyPr wrap="square">
            <a:spAutoFit/>
          </a:bodyPr>
          <a:lstStyle>
            <a:lvl1pPr marL="0" indent="0">
              <a:buNone/>
              <a:defRPr sz="1200">
                <a:solidFill>
                  <a:schemeClr val="accent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Click to edit Master text styles</a:t>
            </a:r>
          </a:p>
        </p:txBody>
      </p:sp>
      <p:sp>
        <p:nvSpPr>
          <p:cNvPr id="12" name="Text Placeholder 18">
            <a:extLst>
              <a:ext uri="{FF2B5EF4-FFF2-40B4-BE49-F238E27FC236}">
                <a16:creationId xmlns:a16="http://schemas.microsoft.com/office/drawing/2014/main" id="{EEA6EF49-6C95-B1D1-D3F3-BBDF14DAEF5D}"/>
              </a:ext>
            </a:extLst>
          </p:cNvPr>
          <p:cNvSpPr>
            <a:spLocks noGrp="1"/>
          </p:cNvSpPr>
          <p:nvPr>
            <p:ph type="body" sz="quarter" idx="25"/>
          </p:nvPr>
        </p:nvSpPr>
        <p:spPr>
          <a:xfrm>
            <a:off x="342633" y="3390349"/>
            <a:ext cx="3805238" cy="258532"/>
          </a:xfrm>
        </p:spPr>
        <p:txBody>
          <a:bodyPr wrap="square">
            <a:spAutoFit/>
          </a:bodyPr>
          <a:lstStyle>
            <a:lvl1pPr marL="0" indent="0">
              <a:buNone/>
              <a:defRPr sz="1200">
                <a:solidFill>
                  <a:schemeClr val="accent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Click to edit Master text styles</a:t>
            </a:r>
          </a:p>
        </p:txBody>
      </p:sp>
      <p:sp>
        <p:nvSpPr>
          <p:cNvPr id="13" name="Text Placeholder 18">
            <a:extLst>
              <a:ext uri="{FF2B5EF4-FFF2-40B4-BE49-F238E27FC236}">
                <a16:creationId xmlns:a16="http://schemas.microsoft.com/office/drawing/2014/main" id="{DBF84116-958C-1B4F-FA5C-044321CE9F1A}"/>
              </a:ext>
            </a:extLst>
          </p:cNvPr>
          <p:cNvSpPr>
            <a:spLocks noGrp="1"/>
          </p:cNvSpPr>
          <p:nvPr>
            <p:ph type="body" sz="quarter" idx="26"/>
          </p:nvPr>
        </p:nvSpPr>
        <p:spPr>
          <a:xfrm>
            <a:off x="342633" y="4100712"/>
            <a:ext cx="3805238" cy="258532"/>
          </a:xfrm>
        </p:spPr>
        <p:txBody>
          <a:bodyPr wrap="square">
            <a:spAutoFit/>
          </a:bodyPr>
          <a:lstStyle>
            <a:lvl1pPr marL="0" indent="0">
              <a:buNone/>
              <a:defRPr sz="1200">
                <a:solidFill>
                  <a:schemeClr val="accent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Click to edit Master text styles</a:t>
            </a:r>
          </a:p>
        </p:txBody>
      </p:sp>
      <p:sp>
        <p:nvSpPr>
          <p:cNvPr id="14" name="Text Placeholder 18">
            <a:extLst>
              <a:ext uri="{FF2B5EF4-FFF2-40B4-BE49-F238E27FC236}">
                <a16:creationId xmlns:a16="http://schemas.microsoft.com/office/drawing/2014/main" id="{DEBC85FD-FE7F-4E97-D583-32A965ECBE8F}"/>
              </a:ext>
            </a:extLst>
          </p:cNvPr>
          <p:cNvSpPr>
            <a:spLocks noGrp="1"/>
          </p:cNvSpPr>
          <p:nvPr>
            <p:ph type="body" sz="quarter" idx="27"/>
          </p:nvPr>
        </p:nvSpPr>
        <p:spPr>
          <a:xfrm>
            <a:off x="342633" y="4811075"/>
            <a:ext cx="3805238" cy="258532"/>
          </a:xfrm>
        </p:spPr>
        <p:txBody>
          <a:bodyPr wrap="square">
            <a:spAutoFit/>
          </a:bodyPr>
          <a:lstStyle>
            <a:lvl1pPr marL="0" indent="0">
              <a:buNone/>
              <a:defRPr sz="1200">
                <a:solidFill>
                  <a:schemeClr val="accent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Click to edit Master text styles</a:t>
            </a:r>
          </a:p>
        </p:txBody>
      </p:sp>
      <p:sp>
        <p:nvSpPr>
          <p:cNvPr id="15" name="Text Placeholder 18">
            <a:extLst>
              <a:ext uri="{FF2B5EF4-FFF2-40B4-BE49-F238E27FC236}">
                <a16:creationId xmlns:a16="http://schemas.microsoft.com/office/drawing/2014/main" id="{ABC03297-2D85-B4E9-37BD-400EE4E7B87F}"/>
              </a:ext>
            </a:extLst>
          </p:cNvPr>
          <p:cNvSpPr>
            <a:spLocks noGrp="1"/>
          </p:cNvSpPr>
          <p:nvPr>
            <p:ph type="body" sz="quarter" idx="28"/>
          </p:nvPr>
        </p:nvSpPr>
        <p:spPr>
          <a:xfrm>
            <a:off x="342633" y="5521438"/>
            <a:ext cx="3805238" cy="258532"/>
          </a:xfrm>
        </p:spPr>
        <p:txBody>
          <a:bodyPr wrap="square">
            <a:spAutoFit/>
          </a:bodyPr>
          <a:lstStyle>
            <a:lvl1pPr marL="0" indent="0">
              <a:buNone/>
              <a:defRPr sz="1200">
                <a:solidFill>
                  <a:schemeClr val="accent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Click to edit Master text styles</a:t>
            </a:r>
          </a:p>
        </p:txBody>
      </p:sp>
      <p:sp>
        <p:nvSpPr>
          <p:cNvPr id="16" name="Text Placeholder 18">
            <a:extLst>
              <a:ext uri="{FF2B5EF4-FFF2-40B4-BE49-F238E27FC236}">
                <a16:creationId xmlns:a16="http://schemas.microsoft.com/office/drawing/2014/main" id="{1249B5BC-4B2C-AAC5-C504-58BA02D2A0E0}"/>
              </a:ext>
            </a:extLst>
          </p:cNvPr>
          <p:cNvSpPr>
            <a:spLocks noGrp="1"/>
          </p:cNvSpPr>
          <p:nvPr>
            <p:ph type="body" sz="quarter" idx="29"/>
          </p:nvPr>
        </p:nvSpPr>
        <p:spPr>
          <a:xfrm>
            <a:off x="342633" y="6231799"/>
            <a:ext cx="3805238" cy="258532"/>
          </a:xfrm>
        </p:spPr>
        <p:txBody>
          <a:bodyPr wrap="square">
            <a:spAutoFit/>
          </a:bodyPr>
          <a:lstStyle>
            <a:lvl1pPr marL="0" indent="0">
              <a:buNone/>
              <a:defRPr sz="1200">
                <a:solidFill>
                  <a:schemeClr val="accent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Click to edit Master text styles</a:t>
            </a:r>
          </a:p>
        </p:txBody>
      </p:sp>
      <p:sp>
        <p:nvSpPr>
          <p:cNvPr id="17" name="Text Placeholder 31">
            <a:extLst>
              <a:ext uri="{FF2B5EF4-FFF2-40B4-BE49-F238E27FC236}">
                <a16:creationId xmlns:a16="http://schemas.microsoft.com/office/drawing/2014/main" id="{60F55BE8-93EA-4AC1-5DC5-342B50289DD5}"/>
              </a:ext>
            </a:extLst>
          </p:cNvPr>
          <p:cNvSpPr>
            <a:spLocks noGrp="1"/>
          </p:cNvSpPr>
          <p:nvPr>
            <p:ph type="body" sz="quarter" idx="30" hasCustomPrompt="1"/>
          </p:nvPr>
        </p:nvSpPr>
        <p:spPr>
          <a:xfrm>
            <a:off x="342900" y="845256"/>
            <a:ext cx="3805238" cy="1353432"/>
          </a:xfrm>
        </p:spPr>
        <p:txBody>
          <a:bodyPr>
            <a:normAutofit/>
          </a:bodyPr>
          <a:lstStyle>
            <a:lvl1pPr marL="0" indent="0">
              <a:buNone/>
              <a:defRPr sz="16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fi-FI" noProof="0" dirty="0" err="1"/>
              <a:t>Insert</a:t>
            </a:r>
            <a:r>
              <a:rPr lang="fi-FI" noProof="0" dirty="0"/>
              <a:t> </a:t>
            </a:r>
            <a:r>
              <a:rPr lang="fi-FI" noProof="0" dirty="0" err="1"/>
              <a:t>text</a:t>
            </a:r>
            <a:r>
              <a:rPr lang="fi-FI" noProof="0" dirty="0"/>
              <a:t> </a:t>
            </a:r>
            <a:r>
              <a:rPr lang="fi-FI" noProof="0" dirty="0" err="1"/>
              <a:t>about</a:t>
            </a:r>
            <a:r>
              <a:rPr lang="fi-FI" noProof="0" dirty="0"/>
              <a:t> </a:t>
            </a:r>
            <a:r>
              <a:rPr lang="fi-FI" noProof="0" dirty="0" err="1"/>
              <a:t>company</a:t>
            </a:r>
            <a:r>
              <a:rPr lang="fi-FI" noProof="0" dirty="0"/>
              <a:t> in </a:t>
            </a:r>
            <a:r>
              <a:rPr lang="fi-FI" noProof="0" dirty="0" err="1"/>
              <a:t>short</a:t>
            </a:r>
            <a:endParaRPr lang="fi-FI" noProof="0" dirty="0"/>
          </a:p>
        </p:txBody>
      </p:sp>
      <p:sp>
        <p:nvSpPr>
          <p:cNvPr id="18" name="Chart Placeholder 33">
            <a:extLst>
              <a:ext uri="{FF2B5EF4-FFF2-40B4-BE49-F238E27FC236}">
                <a16:creationId xmlns:a16="http://schemas.microsoft.com/office/drawing/2014/main" id="{1D24F779-8677-3347-710A-969A50237C01}"/>
              </a:ext>
            </a:extLst>
          </p:cNvPr>
          <p:cNvSpPr>
            <a:spLocks noGrp="1"/>
          </p:cNvSpPr>
          <p:nvPr>
            <p:ph type="chart" sz="quarter" idx="31" hasCustomPrompt="1"/>
          </p:nvPr>
        </p:nvSpPr>
        <p:spPr>
          <a:xfrm>
            <a:off x="4265613" y="3363346"/>
            <a:ext cx="7575550" cy="3126353"/>
          </a:xfrm>
        </p:spPr>
        <p:txBody>
          <a:bodyPr/>
          <a:lstStyle>
            <a:lvl1pPr marL="0" indent="0">
              <a:buNone/>
              <a:defRPr>
                <a:solidFill>
                  <a:schemeClr val="accent1"/>
                </a:solidFill>
              </a:defRPr>
            </a:lvl1pPr>
          </a:lstStyle>
          <a:p>
            <a:r>
              <a:rPr lang="fi-FI" noProof="0" dirty="0" err="1"/>
              <a:t>Insert</a:t>
            </a:r>
            <a:r>
              <a:rPr lang="fi-FI" noProof="0" dirty="0"/>
              <a:t> </a:t>
            </a:r>
            <a:r>
              <a:rPr lang="fi-FI" noProof="0" dirty="0" err="1"/>
              <a:t>chart</a:t>
            </a:r>
            <a:endParaRPr lang="fi-FI" noProof="0" dirty="0"/>
          </a:p>
        </p:txBody>
      </p:sp>
    </p:spTree>
    <p:extLst>
      <p:ext uri="{BB962C8B-B14F-4D97-AF65-F5344CB8AC3E}">
        <p14:creationId xmlns:p14="http://schemas.microsoft.com/office/powerpoint/2010/main" val="8557981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9_Mukautettu asettelu">
    <p:bg>
      <p:bgPr>
        <a:solidFill>
          <a:schemeClr val="accent1"/>
        </a:solidFill>
        <a:effectLst/>
      </p:bgPr>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6DEBC887-8428-C4E0-ECB3-F5CFEED5A1C2}"/>
              </a:ext>
            </a:extLst>
          </p:cNvPr>
          <p:cNvPicPr>
            <a:picLocks noChangeAspect="1"/>
          </p:cNvPicPr>
          <p:nvPr userDrawn="1"/>
        </p:nvPicPr>
        <p:blipFill>
          <a:blip r:embed="rId2"/>
          <a:stretch>
            <a:fillRect/>
          </a:stretch>
        </p:blipFill>
        <p:spPr>
          <a:xfrm>
            <a:off x="11078171" y="6114555"/>
            <a:ext cx="920527" cy="478674"/>
          </a:xfrm>
          <a:prstGeom prst="rect">
            <a:avLst/>
          </a:prstGeom>
        </p:spPr>
      </p:pic>
      <p:sp>
        <p:nvSpPr>
          <p:cNvPr id="4" name="Teksti_etusivu">
            <a:extLst>
              <a:ext uri="{FF2B5EF4-FFF2-40B4-BE49-F238E27FC236}">
                <a16:creationId xmlns:a16="http://schemas.microsoft.com/office/drawing/2014/main" id="{9CD7C9D0-18AE-9B06-4229-D1E2E87BDA3B}"/>
              </a:ext>
            </a:extLst>
          </p:cNvPr>
          <p:cNvSpPr txBox="1">
            <a:spLocks noChangeAspect="1"/>
          </p:cNvSpPr>
          <p:nvPr userDrawn="1"/>
        </p:nvSpPr>
        <p:spPr>
          <a:xfrm>
            <a:off x="6280896" y="1839762"/>
            <a:ext cx="5551002" cy="4753467"/>
          </a:xfrm>
          <a:prstGeom prst="rect">
            <a:avLst/>
          </a:prstGeom>
          <a:noFill/>
          <a:ln w="9525" cmpd="sng">
            <a:noFill/>
          </a:ln>
          <a:effectLst/>
        </p:spPr>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514329">
              <a:spcBef>
                <a:spcPts val="225"/>
              </a:spcBef>
              <a:spcAft>
                <a:spcPts val="225"/>
              </a:spcAft>
              <a:defRPr/>
            </a:pPr>
            <a:r>
              <a:rPr lang="en-US" kern="1000" spc="-30" noProof="0" dirty="0">
                <a:solidFill>
                  <a:schemeClr val="bg1"/>
                </a:solidFill>
                <a:latin typeface="GT America Regular" pitchFamily="2" charset="77"/>
                <a:ea typeface="GT America Regular" pitchFamily="2" charset="77"/>
                <a:cs typeface="GT America Regular" pitchFamily="2" charset="77"/>
              </a:rPr>
              <a:t>Inderes connects investors and listed companies. </a:t>
            </a:r>
          </a:p>
          <a:p>
            <a:pPr defTabSz="514329">
              <a:spcBef>
                <a:spcPts val="225"/>
              </a:spcBef>
              <a:spcAft>
                <a:spcPts val="225"/>
              </a:spcAft>
              <a:defRPr/>
            </a:pPr>
            <a:endParaRPr lang="en-US" kern="1000" spc="-30" noProof="0" dirty="0">
              <a:solidFill>
                <a:schemeClr val="bg1"/>
              </a:solidFill>
              <a:latin typeface="GT America Regular" pitchFamily="2" charset="77"/>
              <a:ea typeface="GT America Regular" pitchFamily="2" charset="77"/>
              <a:cs typeface="GT America Regular" pitchFamily="2" charset="77"/>
            </a:endParaRPr>
          </a:p>
          <a:p>
            <a:pPr defTabSz="514329">
              <a:spcBef>
                <a:spcPts val="225"/>
              </a:spcBef>
              <a:spcAft>
                <a:spcPts val="225"/>
              </a:spcAft>
              <a:defRPr/>
            </a:pPr>
            <a:r>
              <a:rPr lang="en-US" kern="1000" spc="-30" noProof="0" dirty="0">
                <a:solidFill>
                  <a:schemeClr val="bg1"/>
                </a:solidFill>
                <a:latin typeface="GT America Regular" pitchFamily="2" charset="77"/>
                <a:ea typeface="GT America Regular" pitchFamily="2" charset="77"/>
                <a:cs typeface="GT America Regular" pitchFamily="2" charset="77"/>
              </a:rPr>
              <a:t>We serve over 400 Nordic listed companies that want to better serve investors. The Inderes community is home to over 70,000 active investors.</a:t>
            </a:r>
          </a:p>
          <a:p>
            <a:pPr defTabSz="514329">
              <a:spcBef>
                <a:spcPts val="225"/>
              </a:spcBef>
              <a:spcAft>
                <a:spcPts val="225"/>
              </a:spcAft>
              <a:defRPr/>
            </a:pPr>
            <a:r>
              <a:rPr lang="en-US" kern="1000" spc="-30" noProof="0" dirty="0">
                <a:solidFill>
                  <a:schemeClr val="bg1"/>
                </a:solidFill>
                <a:latin typeface="GT America Regular" pitchFamily="2" charset="77"/>
                <a:ea typeface="GT America Regular" pitchFamily="2" charset="77"/>
                <a:cs typeface="GT America Regular" pitchFamily="2" charset="77"/>
              </a:rPr>
              <a:t> </a:t>
            </a:r>
          </a:p>
          <a:p>
            <a:pPr defTabSz="514329">
              <a:spcBef>
                <a:spcPts val="225"/>
              </a:spcBef>
              <a:spcAft>
                <a:spcPts val="225"/>
              </a:spcAft>
              <a:defRPr/>
            </a:pPr>
            <a:r>
              <a:rPr lang="en-US" kern="1000" spc="-30" noProof="0" dirty="0">
                <a:solidFill>
                  <a:schemeClr val="bg1"/>
                </a:solidFill>
                <a:latin typeface="GT America Regular" pitchFamily="2" charset="77"/>
                <a:ea typeface="GT America Regular" pitchFamily="2" charset="77"/>
                <a:cs typeface="GT America Regular" pitchFamily="2" charset="77"/>
              </a:rPr>
              <a:t>We provide listed companies with solutions that enable seamless and effective investor relations. The Inderes service is built on four cornerstones for high-quality investor relations: Equity Research, Events, IR Software, and Annual General Meetings (AGM).</a:t>
            </a:r>
          </a:p>
          <a:p>
            <a:pPr defTabSz="514329">
              <a:spcBef>
                <a:spcPts val="225"/>
              </a:spcBef>
              <a:spcAft>
                <a:spcPts val="225"/>
              </a:spcAft>
              <a:defRPr/>
            </a:pPr>
            <a:r>
              <a:rPr lang="en-US" kern="1000" spc="-30" noProof="0" dirty="0">
                <a:solidFill>
                  <a:schemeClr val="bg1"/>
                </a:solidFill>
                <a:latin typeface="GT America Regular" pitchFamily="2" charset="77"/>
                <a:ea typeface="GT America Regular" pitchFamily="2" charset="77"/>
                <a:cs typeface="GT America Regular" pitchFamily="2" charset="77"/>
              </a:rPr>
              <a:t> </a:t>
            </a:r>
          </a:p>
          <a:p>
            <a:pPr defTabSz="514329">
              <a:spcBef>
                <a:spcPts val="225"/>
              </a:spcBef>
              <a:spcAft>
                <a:spcPts val="225"/>
              </a:spcAft>
              <a:defRPr/>
            </a:pPr>
            <a:r>
              <a:rPr lang="en-US" kern="1000" spc="-30" noProof="0" dirty="0">
                <a:solidFill>
                  <a:schemeClr val="bg1"/>
                </a:solidFill>
                <a:latin typeface="GT America Regular" pitchFamily="2" charset="77"/>
                <a:ea typeface="GT America Regular" pitchFamily="2" charset="77"/>
                <a:cs typeface="GT America Regular" pitchFamily="2" charset="77"/>
              </a:rPr>
              <a:t>Inderes operates in Finland, Sweden, Norway, and Denmark and is listed on the Nasdaq First North Growth Market.</a:t>
            </a:r>
          </a:p>
          <a:p>
            <a:pPr defTabSz="514329">
              <a:spcBef>
                <a:spcPts val="225"/>
              </a:spcBef>
              <a:spcAft>
                <a:spcPts val="225"/>
              </a:spcAft>
              <a:defRPr/>
            </a:pPr>
            <a:r>
              <a:rPr lang="en-US" kern="1000" spc="-30" noProof="0" dirty="0">
                <a:solidFill>
                  <a:schemeClr val="bg1"/>
                </a:solidFill>
                <a:latin typeface="GT America Regular" pitchFamily="2" charset="77"/>
                <a:ea typeface="GT America Regular" pitchFamily="2" charset="77"/>
                <a:cs typeface="GT America Regular" pitchFamily="2" charset="77"/>
              </a:rPr>
              <a:t> </a:t>
            </a:r>
          </a:p>
          <a:p>
            <a:pPr defTabSz="514329">
              <a:spcBef>
                <a:spcPts val="225"/>
              </a:spcBef>
              <a:spcAft>
                <a:spcPts val="225"/>
              </a:spcAft>
              <a:defRPr/>
            </a:pPr>
            <a:r>
              <a:rPr lang="en-US" kern="1000" spc="-30" noProof="0" dirty="0">
                <a:solidFill>
                  <a:schemeClr val="bg1"/>
                </a:solidFill>
                <a:latin typeface="GT America Regular" pitchFamily="2" charset="77"/>
                <a:ea typeface="GT America Regular" pitchFamily="2" charset="77"/>
                <a:cs typeface="GT America Regular" pitchFamily="2" charset="77"/>
              </a:rPr>
              <a:t>Inderes was created by investors, for investors.</a:t>
            </a:r>
            <a:br>
              <a:rPr lang="en-US" kern="1000" spc="-30" noProof="0" dirty="0">
                <a:solidFill>
                  <a:schemeClr val="bg1"/>
                </a:solidFill>
                <a:latin typeface="GT America Regular" pitchFamily="2" charset="77"/>
                <a:ea typeface="GT America Regular" pitchFamily="2" charset="77"/>
                <a:cs typeface="GT America Regular" pitchFamily="2" charset="77"/>
              </a:rPr>
            </a:br>
            <a:endParaRPr lang="en-US" sz="1200" kern="1000" spc="-30" noProof="0" dirty="0">
              <a:solidFill>
                <a:schemeClr val="bg1"/>
              </a:solidFill>
              <a:latin typeface="GT America Regular" pitchFamily="2" charset="77"/>
              <a:ea typeface="GT America Regular" pitchFamily="2" charset="77"/>
              <a:cs typeface="GT America Regular" pitchFamily="2" charset="77"/>
            </a:endParaRPr>
          </a:p>
          <a:p>
            <a:pPr defTabSz="514329">
              <a:spcBef>
                <a:spcPts val="225"/>
              </a:spcBef>
              <a:spcAft>
                <a:spcPts val="225"/>
              </a:spcAft>
              <a:defRPr/>
            </a:pPr>
            <a:r>
              <a:rPr lang="en-US" sz="1000" b="1" kern="1000" spc="-30" noProof="0" dirty="0">
                <a:solidFill>
                  <a:schemeClr val="bg1"/>
                </a:solidFill>
                <a:latin typeface="GT America Regular" pitchFamily="2" charset="77"/>
                <a:ea typeface="GT America Regular" pitchFamily="2" charset="77"/>
                <a:cs typeface="GT America Regular" pitchFamily="2" charset="77"/>
              </a:rPr>
              <a:t>Inderes Ab</a:t>
            </a:r>
          </a:p>
          <a:p>
            <a:pPr defTabSz="514329">
              <a:spcBef>
                <a:spcPts val="225"/>
              </a:spcBef>
              <a:spcAft>
                <a:spcPts val="225"/>
              </a:spcAft>
              <a:defRPr/>
            </a:pPr>
            <a:r>
              <a:rPr lang="en-US" sz="1000" kern="1000" spc="-30" noProof="0" dirty="0">
                <a:solidFill>
                  <a:schemeClr val="bg1"/>
                </a:solidFill>
                <a:latin typeface="GT America Regular" pitchFamily="2" charset="77"/>
                <a:ea typeface="GT America Regular" pitchFamily="2" charset="77"/>
                <a:cs typeface="GT America Regular" pitchFamily="2" charset="77"/>
              </a:rPr>
              <a:t>Brunnsgatan</a:t>
            </a:r>
          </a:p>
          <a:p>
            <a:pPr defTabSz="514329">
              <a:spcBef>
                <a:spcPts val="225"/>
              </a:spcBef>
              <a:spcAft>
                <a:spcPts val="225"/>
              </a:spcAft>
              <a:defRPr/>
            </a:pPr>
            <a:r>
              <a:rPr lang="en-US" sz="1000" kern="1000" spc="-30" noProof="0" dirty="0">
                <a:solidFill>
                  <a:schemeClr val="bg1"/>
                </a:solidFill>
                <a:latin typeface="GT America Regular" pitchFamily="2" charset="77"/>
                <a:ea typeface="GT America Regular" pitchFamily="2" charset="77"/>
                <a:cs typeface="GT America Regular" pitchFamily="2" charset="77"/>
              </a:rPr>
              <a:t>Stockholm</a:t>
            </a:r>
          </a:p>
          <a:p>
            <a:pPr defTabSz="514329">
              <a:spcBef>
                <a:spcPts val="225"/>
              </a:spcBef>
              <a:spcAft>
                <a:spcPts val="225"/>
              </a:spcAft>
              <a:defRPr/>
            </a:pPr>
            <a:r>
              <a:rPr lang="en-US" sz="1000" kern="1000" spc="-30" noProof="0" dirty="0">
                <a:solidFill>
                  <a:schemeClr val="bg1"/>
                </a:solidFill>
                <a:latin typeface="GT America Regular" pitchFamily="2" charset="77"/>
                <a:ea typeface="GT America Regular" pitchFamily="2" charset="77"/>
                <a:cs typeface="GT America Regular" pitchFamily="2" charset="77"/>
              </a:rPr>
              <a:t>+358 10 219 4690</a:t>
            </a:r>
          </a:p>
          <a:p>
            <a:pPr defTabSz="514329">
              <a:spcBef>
                <a:spcPts val="225"/>
              </a:spcBef>
              <a:spcAft>
                <a:spcPts val="225"/>
              </a:spcAft>
              <a:defRPr/>
            </a:pPr>
            <a:endParaRPr lang="en-US" sz="1000" kern="1000" spc="-30" noProof="0" dirty="0">
              <a:solidFill>
                <a:schemeClr val="bg1"/>
              </a:solidFill>
              <a:latin typeface="GT America Regular" pitchFamily="2" charset="77"/>
              <a:ea typeface="GT America Regular" pitchFamily="2" charset="77"/>
              <a:cs typeface="GT America Regular" pitchFamily="2" charset="77"/>
            </a:endParaRPr>
          </a:p>
          <a:p>
            <a:pPr defTabSz="514329">
              <a:spcBef>
                <a:spcPts val="225"/>
              </a:spcBef>
              <a:spcAft>
                <a:spcPts val="225"/>
              </a:spcAft>
              <a:defRPr/>
            </a:pPr>
            <a:r>
              <a:rPr lang="en-US" sz="1000" b="1" kern="1000" spc="-30" noProof="0" dirty="0">
                <a:solidFill>
                  <a:schemeClr val="bg1"/>
                </a:solidFill>
                <a:latin typeface="GT America Regular" pitchFamily="2" charset="77"/>
                <a:ea typeface="GT America Regular" pitchFamily="2" charset="77"/>
                <a:cs typeface="GT America Regular" pitchFamily="2" charset="77"/>
              </a:rPr>
              <a:t>inderes.se </a:t>
            </a:r>
          </a:p>
        </p:txBody>
      </p:sp>
      <p:sp>
        <p:nvSpPr>
          <p:cNvPr id="7" name="Tekstiruutu 6">
            <a:extLst>
              <a:ext uri="{FF2B5EF4-FFF2-40B4-BE49-F238E27FC236}">
                <a16:creationId xmlns:a16="http://schemas.microsoft.com/office/drawing/2014/main" id="{DBBFBF51-777E-2241-FBC2-1061846DD291}"/>
              </a:ext>
            </a:extLst>
          </p:cNvPr>
          <p:cNvSpPr txBox="1"/>
          <p:nvPr userDrawn="1"/>
        </p:nvSpPr>
        <p:spPr>
          <a:xfrm>
            <a:off x="6280896" y="342000"/>
            <a:ext cx="5911104" cy="1323439"/>
          </a:xfrm>
          <a:prstGeom prst="rect">
            <a:avLst/>
          </a:prstGeom>
          <a:noFill/>
        </p:spPr>
        <p:txBody>
          <a:bodyPr wrap="square" lIns="0" rtlCol="0">
            <a:spAutoFit/>
          </a:bodyPr>
          <a:lstStyle/>
          <a:p>
            <a:r>
              <a:rPr lang="fi-FI" sz="4000" b="1" i="0" dirty="0">
                <a:solidFill>
                  <a:schemeClr val="bg1"/>
                </a:solidFill>
                <a:latin typeface="GT America Condensed Black" pitchFamily="2" charset="77"/>
                <a:ea typeface="GT America Condensed Black" pitchFamily="2" charset="77"/>
                <a:cs typeface="GT America Condensed Black" pitchFamily="2" charset="77"/>
              </a:rPr>
              <a:t>CONNECTING INVESTORS AND COMPANIES.</a:t>
            </a:r>
          </a:p>
        </p:txBody>
      </p:sp>
      <p:pic>
        <p:nvPicPr>
          <p:cNvPr id="9" name="Kuva 8">
            <a:extLst>
              <a:ext uri="{FF2B5EF4-FFF2-40B4-BE49-F238E27FC236}">
                <a16:creationId xmlns:a16="http://schemas.microsoft.com/office/drawing/2014/main" id="{6D21B666-B34A-AE96-0B1A-2499E27DDF51}"/>
              </a:ext>
            </a:extLst>
          </p:cNvPr>
          <p:cNvPicPr>
            <a:picLocks noChangeAspect="1"/>
          </p:cNvPicPr>
          <p:nvPr userDrawn="1"/>
        </p:nvPicPr>
        <p:blipFill>
          <a:blip r:embed="rId3"/>
          <a:srcRect l="15432" r="15432"/>
          <a:stretch/>
        </p:blipFill>
        <p:spPr>
          <a:xfrm>
            <a:off x="0" y="0"/>
            <a:ext cx="6096000" cy="6858000"/>
          </a:xfrm>
          <a:prstGeom prst="rect">
            <a:avLst/>
          </a:prstGeom>
        </p:spPr>
      </p:pic>
    </p:spTree>
    <p:extLst>
      <p:ext uri="{BB962C8B-B14F-4D97-AF65-F5344CB8AC3E}">
        <p14:creationId xmlns:p14="http://schemas.microsoft.com/office/powerpoint/2010/main" val="2481614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6_Mukautettu asettelu">
    <p:spTree>
      <p:nvGrpSpPr>
        <p:cNvPr id="1" name=""/>
        <p:cNvGrpSpPr/>
        <p:nvPr/>
      </p:nvGrpSpPr>
      <p:grpSpPr>
        <a:xfrm>
          <a:off x="0" y="0"/>
          <a:ext cx="0" cy="0"/>
          <a:chOff x="0" y="0"/>
          <a:chExt cx="0" cy="0"/>
        </a:xfrm>
      </p:grpSpPr>
      <p:sp>
        <p:nvSpPr>
          <p:cNvPr id="33" name="Suorakulmio 32">
            <a:extLst>
              <a:ext uri="{FF2B5EF4-FFF2-40B4-BE49-F238E27FC236}">
                <a16:creationId xmlns:a16="http://schemas.microsoft.com/office/drawing/2014/main" id="{D13B6B90-034C-97AA-C1E8-6F579C4062B5}"/>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noProof="0" dirty="0">
              <a:solidFill>
                <a:schemeClr val="tx2"/>
              </a:solidFill>
            </a:endParaRPr>
          </a:p>
        </p:txBody>
      </p:sp>
      <p:pic>
        <p:nvPicPr>
          <p:cNvPr id="39" name="Kuva 38">
            <a:extLst>
              <a:ext uri="{FF2B5EF4-FFF2-40B4-BE49-F238E27FC236}">
                <a16:creationId xmlns:a16="http://schemas.microsoft.com/office/drawing/2014/main" id="{D7841313-B775-10BA-F057-710592AA39B5}"/>
              </a:ext>
            </a:extLst>
          </p:cNvPr>
          <p:cNvPicPr>
            <a:picLocks noChangeAspect="1"/>
          </p:cNvPicPr>
          <p:nvPr userDrawn="1"/>
        </p:nvPicPr>
        <p:blipFill>
          <a:blip r:embed="rId2"/>
          <a:stretch>
            <a:fillRect/>
          </a:stretch>
        </p:blipFill>
        <p:spPr>
          <a:xfrm>
            <a:off x="11078171" y="6114555"/>
            <a:ext cx="920527" cy="478674"/>
          </a:xfrm>
          <a:prstGeom prst="rect">
            <a:avLst/>
          </a:prstGeom>
        </p:spPr>
      </p:pic>
      <p:sp>
        <p:nvSpPr>
          <p:cNvPr id="12" name="Otsikko 1">
            <a:extLst>
              <a:ext uri="{FF2B5EF4-FFF2-40B4-BE49-F238E27FC236}">
                <a16:creationId xmlns:a16="http://schemas.microsoft.com/office/drawing/2014/main" id="{9EBF83D9-25E6-976F-2069-70B588EA20A9}"/>
              </a:ext>
            </a:extLst>
          </p:cNvPr>
          <p:cNvSpPr>
            <a:spLocks noGrp="1"/>
          </p:cNvSpPr>
          <p:nvPr>
            <p:ph type="ctrTitle" hasCustomPrompt="1"/>
          </p:nvPr>
        </p:nvSpPr>
        <p:spPr>
          <a:xfrm>
            <a:off x="172274" y="215917"/>
            <a:ext cx="5656029" cy="707886"/>
          </a:xfrm>
          <a:prstGeom prst="rect">
            <a:avLst/>
          </a:prstGeom>
        </p:spPr>
        <p:txBody>
          <a:bodyPr anchor="t">
            <a:spAutoFit/>
          </a:bodyPr>
          <a:lstStyle>
            <a:lvl1pPr algn="l">
              <a:lnSpc>
                <a:spcPts val="4800"/>
              </a:lnSpc>
              <a:defRPr sz="4800" b="1" i="0">
                <a:solidFill>
                  <a:schemeClr val="accent1"/>
                </a:solidFill>
                <a:latin typeface="GT America Condensed Black" pitchFamily="2" charset="77"/>
                <a:ea typeface="GT America Condensed Black" pitchFamily="2" charset="77"/>
                <a:cs typeface="GT America Condensed Black" pitchFamily="2" charset="77"/>
              </a:defRPr>
            </a:lvl1pPr>
          </a:lstStyle>
          <a:p>
            <a:r>
              <a:rPr lang="fi-FI" noProof="0" dirty="0"/>
              <a:t>YHTIÖ OYJ</a:t>
            </a:r>
          </a:p>
        </p:txBody>
      </p:sp>
      <p:sp>
        <p:nvSpPr>
          <p:cNvPr id="14" name="Alaotsikko 2">
            <a:extLst>
              <a:ext uri="{FF2B5EF4-FFF2-40B4-BE49-F238E27FC236}">
                <a16:creationId xmlns:a16="http://schemas.microsoft.com/office/drawing/2014/main" id="{44C26922-8F53-1EC1-D4F8-796BC633CAC5}"/>
              </a:ext>
            </a:extLst>
          </p:cNvPr>
          <p:cNvSpPr>
            <a:spLocks noGrp="1"/>
          </p:cNvSpPr>
          <p:nvPr>
            <p:ph type="subTitle" idx="1" hasCustomPrompt="1"/>
          </p:nvPr>
        </p:nvSpPr>
        <p:spPr>
          <a:xfrm>
            <a:off x="172274" y="996604"/>
            <a:ext cx="3334249" cy="286232"/>
          </a:xfrm>
          <a:prstGeom prst="rect">
            <a:avLst/>
          </a:prstGeom>
        </p:spPr>
        <p:txBody>
          <a:bodyPr>
            <a:spAutoFit/>
          </a:bodyPr>
          <a:lstStyle>
            <a:lvl1pPr marL="0" indent="0" algn="l">
              <a:buNone/>
              <a:defRPr sz="1400" b="1" i="0">
                <a:solidFill>
                  <a:schemeClr val="accent1"/>
                </a:solidFill>
                <a:latin typeface="GT America Regular" pitchFamily="2" charset="77"/>
                <a:ea typeface="GT America Regular" pitchFamily="2" charset="77"/>
                <a:cs typeface="GT America Regular"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17.3.2023 07:45</a:t>
            </a:r>
          </a:p>
        </p:txBody>
      </p:sp>
      <p:sp>
        <p:nvSpPr>
          <p:cNvPr id="2" name="Puolivapaa piirto 1">
            <a:extLst>
              <a:ext uri="{FF2B5EF4-FFF2-40B4-BE49-F238E27FC236}">
                <a16:creationId xmlns:a16="http://schemas.microsoft.com/office/drawing/2014/main" id="{69B6C6CC-EE27-6981-E9BD-C1FED2F3C9C2}"/>
              </a:ext>
            </a:extLst>
          </p:cNvPr>
          <p:cNvSpPr>
            <a:spLocks noGrp="1"/>
          </p:cNvSpPr>
          <p:nvPr>
            <p:ph type="pic" sz="quarter" idx="10"/>
          </p:nvPr>
        </p:nvSpPr>
        <p:spPr>
          <a:xfrm>
            <a:off x="172274" y="2762695"/>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270000 h 540000"/>
              <a:gd name="connsiteX4" fmla="*/ 270000 w 540000"/>
              <a:gd name="connsiteY4" fmla="*/ 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00" h="540000">
                <a:moveTo>
                  <a:pt x="270000" y="0"/>
                </a:moveTo>
                <a:cubicBezTo>
                  <a:pt x="419117" y="0"/>
                  <a:pt x="540000" y="120883"/>
                  <a:pt x="540000" y="270000"/>
                </a:cubicBezTo>
                <a:cubicBezTo>
                  <a:pt x="540000" y="419117"/>
                  <a:pt x="419117" y="540000"/>
                  <a:pt x="270000" y="540000"/>
                </a:cubicBezTo>
                <a:cubicBezTo>
                  <a:pt x="120883" y="540000"/>
                  <a:pt x="0" y="419117"/>
                  <a:pt x="0" y="270000"/>
                </a:cubicBezTo>
                <a:cubicBezTo>
                  <a:pt x="0" y="120883"/>
                  <a:pt x="120883" y="0"/>
                  <a:pt x="270000" y="0"/>
                </a:cubicBezTo>
                <a:close/>
              </a:path>
            </a:pathLst>
          </a:custGeom>
        </p:spPr>
        <p:txBody>
          <a:bodyPr wrap="square">
            <a:noAutofit/>
          </a:bodyPr>
          <a:lstStyle>
            <a:lvl1pPr>
              <a:defRPr sz="1000">
                <a:solidFill>
                  <a:schemeClr val="tx2"/>
                </a:solidFill>
              </a:defRPr>
            </a:lvl1pPr>
          </a:lstStyle>
          <a:p>
            <a:r>
              <a:rPr lang="en-US" noProof="0"/>
              <a:t>Click icon to add picture</a:t>
            </a:r>
            <a:endParaRPr lang="fi-FI" noProof="0" dirty="0"/>
          </a:p>
        </p:txBody>
      </p:sp>
      <p:sp>
        <p:nvSpPr>
          <p:cNvPr id="5" name="Tekstin paikkamerkki 29">
            <a:extLst>
              <a:ext uri="{FF2B5EF4-FFF2-40B4-BE49-F238E27FC236}">
                <a16:creationId xmlns:a16="http://schemas.microsoft.com/office/drawing/2014/main" id="{C7314468-B066-2B07-0560-F7B1C78DE175}"/>
              </a:ext>
            </a:extLst>
          </p:cNvPr>
          <p:cNvSpPr>
            <a:spLocks noGrp="1"/>
          </p:cNvSpPr>
          <p:nvPr>
            <p:ph type="body" sz="quarter" idx="13" hasCustomPrompt="1"/>
          </p:nvPr>
        </p:nvSpPr>
        <p:spPr>
          <a:xfrm>
            <a:off x="884548" y="2740307"/>
            <a:ext cx="2356402" cy="584775"/>
          </a:xfrm>
        </p:spPr>
        <p:txBody>
          <a:bodyPr>
            <a:spAutoFit/>
          </a:bodyPr>
          <a:lstStyle>
            <a:lvl1pPr marL="0" indent="0">
              <a:spcBef>
                <a:spcPts val="300"/>
              </a:spcBef>
              <a:buNone/>
              <a:defRPr sz="1000">
                <a:solidFill>
                  <a:schemeClr val="tx2"/>
                </a:solidFill>
                <a:latin typeface="GT America Regular" pitchFamily="2" charset="77"/>
                <a:ea typeface="GT America Regular" pitchFamily="2" charset="77"/>
                <a:cs typeface="GT America Regular" pitchFamily="2" charset="77"/>
              </a:defRPr>
            </a:lvl1pPr>
          </a:lstStyle>
          <a:p>
            <a:pPr lvl="0"/>
            <a:r>
              <a:rPr lang="fi-FI" noProof="0" dirty="0" err="1"/>
              <a:t>Name</a:t>
            </a:r>
            <a:r>
              <a:rPr lang="fi-FI" noProof="0" dirty="0"/>
              <a:t> </a:t>
            </a:r>
            <a:r>
              <a:rPr lang="fi-FI" noProof="0" dirty="0" err="1"/>
              <a:t>Surname</a:t>
            </a:r>
            <a:endParaRPr lang="fi-FI" noProof="0" dirty="0"/>
          </a:p>
          <a:p>
            <a:pPr lvl="0"/>
            <a:r>
              <a:rPr lang="fi-FI" noProof="0" dirty="0"/>
              <a:t>+358 40 123 4567</a:t>
            </a:r>
          </a:p>
          <a:p>
            <a:pPr lvl="0"/>
            <a:r>
              <a:rPr lang="fi-FI" noProof="0" dirty="0"/>
              <a:t>name.surname@inderes.com</a:t>
            </a:r>
          </a:p>
        </p:txBody>
      </p:sp>
      <p:sp>
        <p:nvSpPr>
          <p:cNvPr id="9" name="Kuvan paikkamerkki 8">
            <a:extLst>
              <a:ext uri="{FF2B5EF4-FFF2-40B4-BE49-F238E27FC236}">
                <a16:creationId xmlns:a16="http://schemas.microsoft.com/office/drawing/2014/main" id="{3824F777-0CF3-D9A3-75FD-B6DA6F3AD1F5}"/>
              </a:ext>
            </a:extLst>
          </p:cNvPr>
          <p:cNvSpPr>
            <a:spLocks noGrp="1"/>
          </p:cNvSpPr>
          <p:nvPr>
            <p:ph type="pic" sz="quarter" idx="16"/>
          </p:nvPr>
        </p:nvSpPr>
        <p:spPr>
          <a:xfrm>
            <a:off x="6096001" y="0"/>
            <a:ext cx="6096000" cy="6858000"/>
          </a:xfrm>
        </p:spPr>
        <p:txBody>
          <a:bodyPr/>
          <a:lstStyle/>
          <a:p>
            <a:r>
              <a:rPr lang="en-US" noProof="0"/>
              <a:t>Click icon to add picture</a:t>
            </a:r>
            <a:endParaRPr lang="fi-FI" noProof="0" dirty="0"/>
          </a:p>
        </p:txBody>
      </p:sp>
      <p:pic>
        <p:nvPicPr>
          <p:cNvPr id="10" name="Kuva 9">
            <a:extLst>
              <a:ext uri="{FF2B5EF4-FFF2-40B4-BE49-F238E27FC236}">
                <a16:creationId xmlns:a16="http://schemas.microsoft.com/office/drawing/2014/main" id="{C43C7D85-103C-FD37-F74F-763AF6CB28F5}"/>
              </a:ext>
            </a:extLst>
          </p:cNvPr>
          <p:cNvPicPr>
            <a:picLocks noChangeAspect="1"/>
          </p:cNvPicPr>
          <p:nvPr userDrawn="1"/>
        </p:nvPicPr>
        <p:blipFill>
          <a:blip r:embed="rId3"/>
          <a:stretch>
            <a:fillRect/>
          </a:stretch>
        </p:blipFill>
        <p:spPr>
          <a:xfrm>
            <a:off x="10586002" y="5886855"/>
            <a:ext cx="1314450" cy="683514"/>
          </a:xfrm>
          <a:prstGeom prst="rect">
            <a:avLst/>
          </a:prstGeom>
        </p:spPr>
      </p:pic>
      <p:pic>
        <p:nvPicPr>
          <p:cNvPr id="3" name="Kuva 8">
            <a:extLst>
              <a:ext uri="{FF2B5EF4-FFF2-40B4-BE49-F238E27FC236}">
                <a16:creationId xmlns:a16="http://schemas.microsoft.com/office/drawing/2014/main" id="{5677F922-F3A7-A027-42A9-F88384C3A4B1}"/>
              </a:ext>
            </a:extLst>
          </p:cNvPr>
          <p:cNvPicPr>
            <a:picLocks noChangeAspect="1"/>
          </p:cNvPicPr>
          <p:nvPr userDrawn="1"/>
        </p:nvPicPr>
        <p:blipFill rotWithShape="1">
          <a:blip r:embed="rId4"/>
          <a:srcRect l="25845" r="5019"/>
          <a:stretch/>
        </p:blipFill>
        <p:spPr>
          <a:xfrm>
            <a:off x="6096001" y="0"/>
            <a:ext cx="6096000" cy="6858000"/>
          </a:xfrm>
          <a:prstGeom prst="rect">
            <a:avLst/>
          </a:prstGeom>
        </p:spPr>
      </p:pic>
    </p:spTree>
    <p:extLst>
      <p:ext uri="{BB962C8B-B14F-4D97-AF65-F5344CB8AC3E}">
        <p14:creationId xmlns:p14="http://schemas.microsoft.com/office/powerpoint/2010/main" val="4193987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4_Tyhjä">
    <p:bg>
      <p:bgPr>
        <a:solidFill>
          <a:schemeClr val="accent1"/>
        </a:solidFill>
        <a:effectLst/>
      </p:bgPr>
    </p:bg>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3C1C43C-720D-9278-1DC3-BA77C2292C6A}"/>
              </a:ext>
            </a:extLst>
          </p:cNvPr>
          <p:cNvSpPr>
            <a:spLocks noGrp="1"/>
          </p:cNvSpPr>
          <p:nvPr>
            <p:ph type="dt" sz="half" idx="10"/>
          </p:nvPr>
        </p:nvSpPr>
        <p:spPr>
          <a:xfrm>
            <a:off x="342632" y="6492875"/>
            <a:ext cx="3238768" cy="365125"/>
          </a:xfrm>
          <a:prstGeom prst="rect">
            <a:avLst/>
          </a:prstGeom>
        </p:spPr>
        <p:txBody>
          <a:bodyPr/>
          <a:lstStyle/>
          <a:p>
            <a:fld id="{62B6A8E9-164E-4AD7-BEDC-35F04FB3C026}" type="datetime1">
              <a:rPr lang="fi-FI" smtClean="0"/>
              <a:t>24.10.2025</a:t>
            </a:fld>
            <a:endParaRPr lang="fi-FI" dirty="0"/>
          </a:p>
        </p:txBody>
      </p:sp>
      <p:sp>
        <p:nvSpPr>
          <p:cNvPr id="3" name="Alatunnisteen paikkamerkki 2">
            <a:extLst>
              <a:ext uri="{FF2B5EF4-FFF2-40B4-BE49-F238E27FC236}">
                <a16:creationId xmlns:a16="http://schemas.microsoft.com/office/drawing/2014/main" id="{978852D7-6074-6336-B61A-AA77A5EEFBDA}"/>
              </a:ext>
            </a:extLst>
          </p:cNvPr>
          <p:cNvSpPr>
            <a:spLocks noGrp="1"/>
          </p:cNvSpPr>
          <p:nvPr>
            <p:ph type="ftr" sz="quarter" idx="11"/>
          </p:nvPr>
        </p:nvSpPr>
        <p:spPr>
          <a:xfrm>
            <a:off x="4004019" y="6492875"/>
            <a:ext cx="4183962" cy="365125"/>
          </a:xfrm>
          <a:prstGeom prst="rect">
            <a:avLst/>
          </a:prstGeom>
        </p:spPr>
        <p:txBody>
          <a:bodyPr/>
          <a:lstStyle/>
          <a:p>
            <a:endParaRPr lang="fi-FI" dirty="0"/>
          </a:p>
        </p:txBody>
      </p:sp>
      <p:sp>
        <p:nvSpPr>
          <p:cNvPr id="4" name="Slide Number Placeholder 5">
            <a:extLst>
              <a:ext uri="{FF2B5EF4-FFF2-40B4-BE49-F238E27FC236}">
                <a16:creationId xmlns:a16="http://schemas.microsoft.com/office/drawing/2014/main" id="{8B746885-D800-9030-9644-E9C0EF7E44E1}"/>
              </a:ext>
            </a:extLst>
          </p:cNvPr>
          <p:cNvSpPr>
            <a:spLocks noGrp="1"/>
          </p:cNvSpPr>
          <p:nvPr>
            <p:ph type="sldNum" sz="quarter" idx="4"/>
          </p:nvPr>
        </p:nvSpPr>
        <p:spPr>
          <a:xfrm>
            <a:off x="9106168" y="6492875"/>
            <a:ext cx="2743200" cy="365125"/>
          </a:xfrm>
          <a:prstGeom prst="rect">
            <a:avLst/>
          </a:prstGeom>
        </p:spPr>
        <p:txBody>
          <a:bodyPr/>
          <a:lstStyle>
            <a:lvl1pPr algn="r">
              <a:defRPr sz="1000" b="1" i="0">
                <a:solidFill>
                  <a:schemeClr val="bg1"/>
                </a:solidFill>
                <a:latin typeface="GT America Condensed Regular" pitchFamily="2" charset="77"/>
                <a:ea typeface="GT America Condensed Regular" pitchFamily="2" charset="77"/>
                <a:cs typeface="GT America Condensed Regular" pitchFamily="2" charset="77"/>
              </a:defRPr>
            </a:lvl1pPr>
          </a:lstStyle>
          <a:p>
            <a:fld id="{3DB702B6-6156-2F42-85AB-A912E062E9D6}" type="slidenum">
              <a:rPr lang="en-US" smtClean="0"/>
              <a:pPr/>
              <a:t>‹#›</a:t>
            </a:fld>
            <a:endParaRPr lang="en-US" dirty="0"/>
          </a:p>
        </p:txBody>
      </p:sp>
    </p:spTree>
    <p:extLst>
      <p:ext uri="{BB962C8B-B14F-4D97-AF65-F5344CB8AC3E}">
        <p14:creationId xmlns:p14="http://schemas.microsoft.com/office/powerpoint/2010/main" val="2883347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yhjä">
    <p:bg>
      <p:bgPr>
        <a:solidFill>
          <a:srgbClr val="D3FCB3"/>
        </a:solidFill>
        <a:effectLst/>
      </p:bgPr>
    </p:bg>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3C1C43C-720D-9278-1DC3-BA77C2292C6A}"/>
              </a:ext>
            </a:extLst>
          </p:cNvPr>
          <p:cNvSpPr>
            <a:spLocks noGrp="1"/>
          </p:cNvSpPr>
          <p:nvPr>
            <p:ph type="dt" sz="half" idx="10"/>
          </p:nvPr>
        </p:nvSpPr>
        <p:spPr>
          <a:xfrm>
            <a:off x="342632" y="6492875"/>
            <a:ext cx="3238768" cy="365125"/>
          </a:xfrm>
          <a:prstGeom prst="rect">
            <a:avLst/>
          </a:prstGeom>
        </p:spPr>
        <p:txBody>
          <a:bodyPr/>
          <a:lstStyle/>
          <a:p>
            <a:fld id="{545E705E-C4E0-40DD-8B61-0A9C8B0E4848}" type="datetime1">
              <a:rPr lang="fi-FI" smtClean="0"/>
              <a:t>24.10.2025</a:t>
            </a:fld>
            <a:endParaRPr lang="fi-FI" dirty="0"/>
          </a:p>
        </p:txBody>
      </p:sp>
      <p:sp>
        <p:nvSpPr>
          <p:cNvPr id="3" name="Alatunnisteen paikkamerkki 2">
            <a:extLst>
              <a:ext uri="{FF2B5EF4-FFF2-40B4-BE49-F238E27FC236}">
                <a16:creationId xmlns:a16="http://schemas.microsoft.com/office/drawing/2014/main" id="{978852D7-6074-6336-B61A-AA77A5EEFBDA}"/>
              </a:ext>
            </a:extLst>
          </p:cNvPr>
          <p:cNvSpPr>
            <a:spLocks noGrp="1"/>
          </p:cNvSpPr>
          <p:nvPr>
            <p:ph type="ftr" sz="quarter" idx="11"/>
          </p:nvPr>
        </p:nvSpPr>
        <p:spPr>
          <a:xfrm>
            <a:off x="4004019" y="6492875"/>
            <a:ext cx="4183962" cy="365125"/>
          </a:xfrm>
          <a:prstGeom prst="rect">
            <a:avLst/>
          </a:prstGeom>
        </p:spPr>
        <p:txBody>
          <a:bodyPr/>
          <a:lstStyle/>
          <a:p>
            <a:endParaRPr lang="fi-FI" dirty="0"/>
          </a:p>
        </p:txBody>
      </p:sp>
      <p:sp>
        <p:nvSpPr>
          <p:cNvPr id="6" name="Tekstin paikkamerkki 5">
            <a:extLst>
              <a:ext uri="{FF2B5EF4-FFF2-40B4-BE49-F238E27FC236}">
                <a16:creationId xmlns:a16="http://schemas.microsoft.com/office/drawing/2014/main" id="{6884EB9A-070D-C642-086E-3ED928550971}"/>
              </a:ext>
            </a:extLst>
          </p:cNvPr>
          <p:cNvSpPr>
            <a:spLocks noGrp="1"/>
          </p:cNvSpPr>
          <p:nvPr>
            <p:ph type="body" sz="quarter" idx="12" hasCustomPrompt="1"/>
          </p:nvPr>
        </p:nvSpPr>
        <p:spPr>
          <a:xfrm>
            <a:off x="342632" y="378645"/>
            <a:ext cx="11506736" cy="6022155"/>
          </a:xfrm>
        </p:spPr>
        <p:txBody>
          <a:bodyPr>
            <a:normAutofit/>
          </a:bodyPr>
          <a:lstStyle>
            <a:lvl1pPr marL="0" indent="0">
              <a:buNone/>
              <a:defRPr sz="9000" b="1" i="0">
                <a:solidFill>
                  <a:schemeClr val="accent1"/>
                </a:solidFill>
                <a:latin typeface="GT America Regular" pitchFamily="2" charset="77"/>
                <a:ea typeface="GT America Regular" pitchFamily="2" charset="77"/>
                <a:cs typeface="GT America Regular" pitchFamily="2" charset="77"/>
              </a:defRPr>
            </a:lvl1pPr>
            <a:lvl2pPr marL="457200" indent="0">
              <a:buNone/>
              <a:defRPr b="1" i="0">
                <a:latin typeface="GT America Regular" pitchFamily="2" charset="77"/>
                <a:ea typeface="GT America Regular" pitchFamily="2" charset="77"/>
                <a:cs typeface="GT America Regular" pitchFamily="2" charset="77"/>
              </a:defRPr>
            </a:lvl2pPr>
            <a:lvl3pPr marL="914400" indent="0">
              <a:buNone/>
              <a:defRPr b="1" i="0">
                <a:latin typeface="GT America Regular" pitchFamily="2" charset="77"/>
                <a:ea typeface="GT America Regular" pitchFamily="2" charset="77"/>
                <a:cs typeface="GT America Regular" pitchFamily="2" charset="77"/>
              </a:defRPr>
            </a:lvl3pPr>
            <a:lvl4pPr marL="1371600" indent="0">
              <a:buNone/>
              <a:defRPr b="1" i="0">
                <a:latin typeface="GT America Regular" pitchFamily="2" charset="77"/>
                <a:ea typeface="GT America Regular" pitchFamily="2" charset="77"/>
                <a:cs typeface="GT America Regular" pitchFamily="2" charset="77"/>
              </a:defRPr>
            </a:lvl4pPr>
            <a:lvl5pPr marL="1828800" indent="0">
              <a:buNone/>
              <a:defRPr b="1" i="0">
                <a:latin typeface="GT America Regular" pitchFamily="2" charset="77"/>
                <a:ea typeface="GT America Regular" pitchFamily="2" charset="77"/>
                <a:cs typeface="GT America Regular" pitchFamily="2" charset="77"/>
              </a:defRPr>
            </a:lvl5pPr>
          </a:lstStyle>
          <a:p>
            <a:pPr lvl="0"/>
            <a:r>
              <a:rPr lang="fi-FI" dirty="0"/>
              <a:t>MUOKKAA TEKSTIN PERUSTYYLEJÄ NAPSAUTTAMALLA</a:t>
            </a:r>
          </a:p>
        </p:txBody>
      </p:sp>
      <p:sp>
        <p:nvSpPr>
          <p:cNvPr id="4" name="Slide Number Placeholder 5">
            <a:extLst>
              <a:ext uri="{FF2B5EF4-FFF2-40B4-BE49-F238E27FC236}">
                <a16:creationId xmlns:a16="http://schemas.microsoft.com/office/drawing/2014/main" id="{712C54F1-071E-6E03-E1EC-DCFF81CEAA7D}"/>
              </a:ext>
            </a:extLst>
          </p:cNvPr>
          <p:cNvSpPr>
            <a:spLocks noGrp="1"/>
          </p:cNvSpPr>
          <p:nvPr>
            <p:ph type="sldNum" sz="quarter" idx="4"/>
          </p:nvPr>
        </p:nvSpPr>
        <p:spPr>
          <a:xfrm>
            <a:off x="9106168" y="6492875"/>
            <a:ext cx="2743200" cy="365125"/>
          </a:xfrm>
          <a:prstGeom prst="rect">
            <a:avLst/>
          </a:prstGeom>
        </p:spPr>
        <p:txBody>
          <a:bodyPr/>
          <a:lstStyle>
            <a:lvl1pPr algn="r">
              <a:defRPr sz="1000" b="1" i="0">
                <a:solidFill>
                  <a:schemeClr val="accent1"/>
                </a:solidFill>
                <a:latin typeface="GT America Condensed Regular" pitchFamily="2" charset="77"/>
                <a:ea typeface="GT America Condensed Regular" pitchFamily="2" charset="77"/>
                <a:cs typeface="GT America Condensed Regular" pitchFamily="2" charset="77"/>
              </a:defRPr>
            </a:lvl1pPr>
          </a:lstStyle>
          <a:p>
            <a:fld id="{3DB702B6-6156-2F42-85AB-A912E062E9D6}" type="slidenum">
              <a:rPr lang="en-US"/>
              <a:pPr/>
              <a:t>‹#›</a:t>
            </a:fld>
            <a:endParaRPr lang="en-US" dirty="0"/>
          </a:p>
        </p:txBody>
      </p:sp>
    </p:spTree>
    <p:extLst>
      <p:ext uri="{BB962C8B-B14F-4D97-AF65-F5344CB8AC3E}">
        <p14:creationId xmlns:p14="http://schemas.microsoft.com/office/powerpoint/2010/main" val="56380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Mukautettu asettelu">
    <p:spTree>
      <p:nvGrpSpPr>
        <p:cNvPr id="1" name=""/>
        <p:cNvGrpSpPr/>
        <p:nvPr/>
      </p:nvGrpSpPr>
      <p:grpSpPr>
        <a:xfrm>
          <a:off x="0" y="0"/>
          <a:ext cx="0" cy="0"/>
          <a:chOff x="0" y="0"/>
          <a:chExt cx="0" cy="0"/>
        </a:xfrm>
      </p:grpSpPr>
      <p:sp>
        <p:nvSpPr>
          <p:cNvPr id="8" name="Kuvan paikkamerkki 7">
            <a:extLst>
              <a:ext uri="{FF2B5EF4-FFF2-40B4-BE49-F238E27FC236}">
                <a16:creationId xmlns:a16="http://schemas.microsoft.com/office/drawing/2014/main" id="{01B6410B-8E4A-9DE0-5986-DB273D96C5A2}"/>
              </a:ext>
            </a:extLst>
          </p:cNvPr>
          <p:cNvSpPr>
            <a:spLocks noGrp="1"/>
          </p:cNvSpPr>
          <p:nvPr>
            <p:ph type="pic" sz="quarter" idx="12" hasCustomPrompt="1"/>
          </p:nvPr>
        </p:nvSpPr>
        <p:spPr>
          <a:xfrm>
            <a:off x="0" y="0"/>
            <a:ext cx="12192000" cy="6858000"/>
          </a:xfrm>
        </p:spPr>
        <p:txBody>
          <a:bodyPr/>
          <a:lstStyle/>
          <a:p>
            <a:r>
              <a:rPr lang="fi-FI" dirty="0"/>
              <a:t>Click icon to add image</a:t>
            </a:r>
          </a:p>
        </p:txBody>
      </p:sp>
      <p:sp>
        <p:nvSpPr>
          <p:cNvPr id="3" name="Päivämäärän paikkamerkki 2">
            <a:extLst>
              <a:ext uri="{FF2B5EF4-FFF2-40B4-BE49-F238E27FC236}">
                <a16:creationId xmlns:a16="http://schemas.microsoft.com/office/drawing/2014/main" id="{FCF2CF67-2744-AC90-AD3A-263F5400F458}"/>
              </a:ext>
            </a:extLst>
          </p:cNvPr>
          <p:cNvSpPr>
            <a:spLocks noGrp="1"/>
          </p:cNvSpPr>
          <p:nvPr>
            <p:ph type="dt" sz="half" idx="10"/>
          </p:nvPr>
        </p:nvSpPr>
        <p:spPr>
          <a:xfrm>
            <a:off x="342632" y="6492875"/>
            <a:ext cx="3238768" cy="365125"/>
          </a:xfrm>
          <a:prstGeom prst="rect">
            <a:avLst/>
          </a:prstGeom>
        </p:spPr>
        <p:txBody>
          <a:bodyPr/>
          <a:lstStyle/>
          <a:p>
            <a:fld id="{7E9FD19D-0E8A-4C0A-AD5F-617E1388A062}" type="datetime1">
              <a:rPr lang="fi-FI" smtClean="0"/>
              <a:t>24.10.2025</a:t>
            </a:fld>
            <a:endParaRPr lang="fi-FI" dirty="0"/>
          </a:p>
        </p:txBody>
      </p:sp>
      <p:sp>
        <p:nvSpPr>
          <p:cNvPr id="4" name="Alatunnisteen paikkamerkki 3">
            <a:extLst>
              <a:ext uri="{FF2B5EF4-FFF2-40B4-BE49-F238E27FC236}">
                <a16:creationId xmlns:a16="http://schemas.microsoft.com/office/drawing/2014/main" id="{0769553F-2FC3-7162-E546-C23A82297EEF}"/>
              </a:ext>
            </a:extLst>
          </p:cNvPr>
          <p:cNvSpPr>
            <a:spLocks noGrp="1"/>
          </p:cNvSpPr>
          <p:nvPr>
            <p:ph type="ftr" sz="quarter" idx="11"/>
          </p:nvPr>
        </p:nvSpPr>
        <p:spPr>
          <a:xfrm>
            <a:off x="4004019" y="6492875"/>
            <a:ext cx="4183962" cy="365125"/>
          </a:xfrm>
          <a:prstGeom prst="rect">
            <a:avLst/>
          </a:prstGeom>
        </p:spPr>
        <p:txBody>
          <a:bodyPr/>
          <a:lstStyle/>
          <a:p>
            <a:endParaRPr lang="fi-FI" dirty="0"/>
          </a:p>
        </p:txBody>
      </p:sp>
      <p:sp>
        <p:nvSpPr>
          <p:cNvPr id="2" name="Slide Number Placeholder 5">
            <a:extLst>
              <a:ext uri="{FF2B5EF4-FFF2-40B4-BE49-F238E27FC236}">
                <a16:creationId xmlns:a16="http://schemas.microsoft.com/office/drawing/2014/main" id="{BC8E1760-C298-DB6A-FF89-A0C4F4BC9846}"/>
              </a:ext>
            </a:extLst>
          </p:cNvPr>
          <p:cNvSpPr>
            <a:spLocks noGrp="1"/>
          </p:cNvSpPr>
          <p:nvPr>
            <p:ph type="sldNum" sz="quarter" idx="4"/>
          </p:nvPr>
        </p:nvSpPr>
        <p:spPr>
          <a:xfrm>
            <a:off x="9106168" y="6492875"/>
            <a:ext cx="2743200" cy="365125"/>
          </a:xfrm>
          <a:prstGeom prst="rect">
            <a:avLst/>
          </a:prstGeom>
        </p:spPr>
        <p:txBody>
          <a:bodyPr/>
          <a:lstStyle>
            <a:lvl1pPr algn="r">
              <a:defRPr sz="1000" b="1" i="0">
                <a:solidFill>
                  <a:schemeClr val="accent1"/>
                </a:solidFill>
                <a:latin typeface="GT America Condensed Regular" pitchFamily="2" charset="77"/>
                <a:ea typeface="GT America Condensed Regular" pitchFamily="2" charset="77"/>
                <a:cs typeface="GT America Condensed Regular" pitchFamily="2" charset="77"/>
              </a:defRPr>
            </a:lvl1pPr>
          </a:lstStyle>
          <a:p>
            <a:fld id="{3DB702B6-6156-2F42-85AB-A912E062E9D6}" type="slidenum">
              <a:rPr lang="en-US"/>
              <a:pPr/>
              <a:t>‹#›</a:t>
            </a:fld>
            <a:endParaRPr lang="en-US" dirty="0"/>
          </a:p>
        </p:txBody>
      </p:sp>
    </p:spTree>
    <p:extLst>
      <p:ext uri="{BB962C8B-B14F-4D97-AF65-F5344CB8AC3E}">
        <p14:creationId xmlns:p14="http://schemas.microsoft.com/office/powerpoint/2010/main" val="1612040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8" name="TextBox 17" hidden="1">
            <a:extLst>
              <a:ext uri="{FF2B5EF4-FFF2-40B4-BE49-F238E27FC236}">
                <a16:creationId xmlns:a16="http://schemas.microsoft.com/office/drawing/2014/main" id="{89BDA98C-9C1D-C283-8D77-7FFA1985EB7A}"/>
              </a:ext>
            </a:extLst>
          </p:cNvPr>
          <p:cNvSpPr txBox="1"/>
          <p:nvPr userDrawn="1"/>
        </p:nvSpPr>
        <p:spPr>
          <a:xfrm>
            <a:off x="939679" y="1475685"/>
            <a:ext cx="1283623" cy="369332"/>
          </a:xfrm>
          <a:prstGeom prst="rect">
            <a:avLst/>
          </a:prstGeom>
          <a:noFill/>
        </p:spPr>
        <p:txBody>
          <a:bodyPr wrap="square" rtlCol="0" anchor="ctr" anchorCtr="0">
            <a:noAutofit/>
          </a:bodyPr>
          <a:lstStyle/>
          <a:p>
            <a:r>
              <a:rPr lang="fi-FI" sz="1200" noProof="0" dirty="0">
                <a:solidFill>
                  <a:schemeClr val="tx1"/>
                </a:solidFill>
              </a:rPr>
              <a:t>Toimialan muutosnopeus</a:t>
            </a:r>
          </a:p>
        </p:txBody>
      </p:sp>
      <p:sp>
        <p:nvSpPr>
          <p:cNvPr id="19" name="TextBox 18" hidden="1">
            <a:extLst>
              <a:ext uri="{FF2B5EF4-FFF2-40B4-BE49-F238E27FC236}">
                <a16:creationId xmlns:a16="http://schemas.microsoft.com/office/drawing/2014/main" id="{621FAF89-10BC-1470-2CFA-4A473490BFA3}"/>
              </a:ext>
            </a:extLst>
          </p:cNvPr>
          <p:cNvSpPr txBox="1"/>
          <p:nvPr userDrawn="1"/>
        </p:nvSpPr>
        <p:spPr>
          <a:xfrm>
            <a:off x="907780" y="5846210"/>
            <a:ext cx="1283623" cy="369332"/>
          </a:xfrm>
          <a:prstGeom prst="rect">
            <a:avLst/>
          </a:prstGeom>
          <a:noFill/>
        </p:spPr>
        <p:txBody>
          <a:bodyPr wrap="square" rtlCol="0" anchor="ctr" anchorCtr="0">
            <a:noAutofit/>
          </a:bodyPr>
          <a:lstStyle/>
          <a:p>
            <a:r>
              <a:rPr lang="fi-FI" sz="1200" noProof="0" dirty="0">
                <a:solidFill>
                  <a:schemeClr val="tx1"/>
                </a:solidFill>
              </a:rPr>
              <a:t>Investointitarve</a:t>
            </a:r>
          </a:p>
        </p:txBody>
      </p:sp>
      <p:sp>
        <p:nvSpPr>
          <p:cNvPr id="20" name="TextBox 19" hidden="1">
            <a:extLst>
              <a:ext uri="{FF2B5EF4-FFF2-40B4-BE49-F238E27FC236}">
                <a16:creationId xmlns:a16="http://schemas.microsoft.com/office/drawing/2014/main" id="{A0810EFF-16BF-9984-F084-B5B0107404C2}"/>
              </a:ext>
            </a:extLst>
          </p:cNvPr>
          <p:cNvSpPr txBox="1"/>
          <p:nvPr userDrawn="1"/>
        </p:nvSpPr>
        <p:spPr>
          <a:xfrm>
            <a:off x="907780" y="4598433"/>
            <a:ext cx="1283623" cy="369332"/>
          </a:xfrm>
          <a:prstGeom prst="rect">
            <a:avLst/>
          </a:prstGeom>
          <a:noFill/>
        </p:spPr>
        <p:txBody>
          <a:bodyPr wrap="square" rtlCol="0" anchor="ctr" anchorCtr="0">
            <a:noAutofit/>
          </a:bodyPr>
          <a:lstStyle/>
          <a:p>
            <a:r>
              <a:rPr lang="fi-FI" sz="1200" noProof="0" dirty="0">
                <a:solidFill>
                  <a:schemeClr val="tx1"/>
                </a:solidFill>
              </a:rPr>
              <a:t>Kustannusten skaalautuvuus</a:t>
            </a:r>
          </a:p>
        </p:txBody>
      </p:sp>
      <p:sp>
        <p:nvSpPr>
          <p:cNvPr id="21" name="TextBox 20" hidden="1">
            <a:extLst>
              <a:ext uri="{FF2B5EF4-FFF2-40B4-BE49-F238E27FC236}">
                <a16:creationId xmlns:a16="http://schemas.microsoft.com/office/drawing/2014/main" id="{2363210C-10EE-3C67-D003-09983E55752B}"/>
              </a:ext>
            </a:extLst>
          </p:cNvPr>
          <p:cNvSpPr txBox="1"/>
          <p:nvPr userDrawn="1"/>
        </p:nvSpPr>
        <p:spPr>
          <a:xfrm>
            <a:off x="907780" y="5225631"/>
            <a:ext cx="1283623" cy="369332"/>
          </a:xfrm>
          <a:prstGeom prst="rect">
            <a:avLst/>
          </a:prstGeom>
          <a:noFill/>
        </p:spPr>
        <p:txBody>
          <a:bodyPr wrap="square" rtlCol="0" anchor="ctr" anchorCtr="0">
            <a:noAutofit/>
          </a:bodyPr>
          <a:lstStyle/>
          <a:p>
            <a:r>
              <a:rPr lang="fi-FI" sz="1200" noProof="0" dirty="0">
                <a:solidFill>
                  <a:schemeClr val="tx1"/>
                </a:solidFill>
              </a:rPr>
              <a:t>Pääoman sitoutuminen</a:t>
            </a:r>
          </a:p>
        </p:txBody>
      </p:sp>
      <p:sp>
        <p:nvSpPr>
          <p:cNvPr id="22" name="TextBox 21" hidden="1">
            <a:extLst>
              <a:ext uri="{FF2B5EF4-FFF2-40B4-BE49-F238E27FC236}">
                <a16:creationId xmlns:a16="http://schemas.microsoft.com/office/drawing/2014/main" id="{9E34163D-B204-CA63-64A6-7B442A24C03D}"/>
              </a:ext>
            </a:extLst>
          </p:cNvPr>
          <p:cNvSpPr txBox="1"/>
          <p:nvPr userDrawn="1"/>
        </p:nvSpPr>
        <p:spPr>
          <a:xfrm>
            <a:off x="907780" y="3974546"/>
            <a:ext cx="1437755" cy="369332"/>
          </a:xfrm>
          <a:prstGeom prst="rect">
            <a:avLst/>
          </a:prstGeom>
          <a:noFill/>
        </p:spPr>
        <p:txBody>
          <a:bodyPr wrap="square" rtlCol="0" anchor="ctr" anchorCtr="0">
            <a:noAutofit/>
          </a:bodyPr>
          <a:lstStyle/>
          <a:p>
            <a:r>
              <a:rPr lang="fi-FI" sz="1200" noProof="0" dirty="0">
                <a:solidFill>
                  <a:schemeClr val="tx1"/>
                </a:solidFill>
              </a:rPr>
              <a:t>Hinnoitteluvoima/kilpailu</a:t>
            </a:r>
          </a:p>
        </p:txBody>
      </p:sp>
      <p:sp>
        <p:nvSpPr>
          <p:cNvPr id="23" name="TextBox 22" hidden="1">
            <a:extLst>
              <a:ext uri="{FF2B5EF4-FFF2-40B4-BE49-F238E27FC236}">
                <a16:creationId xmlns:a16="http://schemas.microsoft.com/office/drawing/2014/main" id="{3CB2E7A4-198F-C1AD-EBB4-36EF63540955}"/>
              </a:ext>
            </a:extLst>
          </p:cNvPr>
          <p:cNvSpPr txBox="1"/>
          <p:nvPr userDrawn="1"/>
        </p:nvSpPr>
        <p:spPr>
          <a:xfrm>
            <a:off x="907780" y="3340147"/>
            <a:ext cx="1437755" cy="369332"/>
          </a:xfrm>
          <a:prstGeom prst="rect">
            <a:avLst/>
          </a:prstGeom>
          <a:noFill/>
        </p:spPr>
        <p:txBody>
          <a:bodyPr wrap="square" rtlCol="0" anchor="ctr" anchorCtr="0">
            <a:noAutofit/>
          </a:bodyPr>
          <a:lstStyle/>
          <a:p>
            <a:r>
              <a:rPr lang="fi-FI" sz="1200" noProof="0" dirty="0">
                <a:solidFill>
                  <a:schemeClr val="tx1"/>
                </a:solidFill>
              </a:rPr>
              <a:t>Liikevaihdon hajautuminen ja jatkuvuus</a:t>
            </a:r>
          </a:p>
        </p:txBody>
      </p:sp>
      <p:sp>
        <p:nvSpPr>
          <p:cNvPr id="24" name="TextBox 23" hidden="1">
            <a:extLst>
              <a:ext uri="{FF2B5EF4-FFF2-40B4-BE49-F238E27FC236}">
                <a16:creationId xmlns:a16="http://schemas.microsoft.com/office/drawing/2014/main" id="{B36C5019-9F7A-1694-0AD3-791D279646C5}"/>
              </a:ext>
            </a:extLst>
          </p:cNvPr>
          <p:cNvSpPr txBox="1"/>
          <p:nvPr userDrawn="1"/>
        </p:nvSpPr>
        <p:spPr>
          <a:xfrm>
            <a:off x="907780" y="2723459"/>
            <a:ext cx="1283623" cy="369332"/>
          </a:xfrm>
          <a:prstGeom prst="rect">
            <a:avLst/>
          </a:prstGeom>
          <a:noFill/>
        </p:spPr>
        <p:txBody>
          <a:bodyPr wrap="square" rtlCol="0" anchor="ctr" anchorCtr="0">
            <a:noAutofit/>
          </a:bodyPr>
          <a:lstStyle/>
          <a:p>
            <a:r>
              <a:rPr lang="fi-FI" sz="1200" noProof="0" dirty="0">
                <a:solidFill>
                  <a:schemeClr val="tx1"/>
                </a:solidFill>
              </a:rPr>
              <a:t>Markkinan syklisyys</a:t>
            </a:r>
          </a:p>
        </p:txBody>
      </p:sp>
      <p:sp>
        <p:nvSpPr>
          <p:cNvPr id="25" name="TextBox 24" hidden="1">
            <a:extLst>
              <a:ext uri="{FF2B5EF4-FFF2-40B4-BE49-F238E27FC236}">
                <a16:creationId xmlns:a16="http://schemas.microsoft.com/office/drawing/2014/main" id="{91BAC160-BEDA-1884-AA6A-7C17E1C5E864}"/>
              </a:ext>
            </a:extLst>
          </p:cNvPr>
          <p:cNvSpPr txBox="1"/>
          <p:nvPr userDrawn="1"/>
        </p:nvSpPr>
        <p:spPr>
          <a:xfrm>
            <a:off x="939678" y="2108636"/>
            <a:ext cx="1283623" cy="369332"/>
          </a:xfrm>
          <a:prstGeom prst="rect">
            <a:avLst/>
          </a:prstGeom>
          <a:noFill/>
        </p:spPr>
        <p:txBody>
          <a:bodyPr wrap="square" rtlCol="0" anchor="ctr" anchorCtr="0">
            <a:noAutofit/>
          </a:bodyPr>
          <a:lstStyle/>
          <a:p>
            <a:r>
              <a:rPr lang="fi-FI" sz="1200" noProof="0" dirty="0">
                <a:solidFill>
                  <a:schemeClr val="tx1"/>
                </a:solidFill>
              </a:rPr>
              <a:t>Yhtiön kehitysvaihe</a:t>
            </a:r>
          </a:p>
        </p:txBody>
      </p:sp>
      <p:sp>
        <p:nvSpPr>
          <p:cNvPr id="37" name="TextBox 36" hidden="1">
            <a:extLst>
              <a:ext uri="{FF2B5EF4-FFF2-40B4-BE49-F238E27FC236}">
                <a16:creationId xmlns:a16="http://schemas.microsoft.com/office/drawing/2014/main" id="{CBAD1F84-DAB2-C8C9-0CEF-24D8C93ECAA9}"/>
              </a:ext>
            </a:extLst>
          </p:cNvPr>
          <p:cNvSpPr txBox="1"/>
          <p:nvPr userDrawn="1"/>
        </p:nvSpPr>
        <p:spPr>
          <a:xfrm>
            <a:off x="7107381" y="6215542"/>
            <a:ext cx="1939637" cy="338554"/>
          </a:xfrm>
          <a:prstGeom prst="rect">
            <a:avLst/>
          </a:prstGeom>
          <a:noFill/>
        </p:spPr>
        <p:txBody>
          <a:bodyPr wrap="square" rtlCol="0">
            <a:spAutoFit/>
          </a:bodyPr>
          <a:lstStyle/>
          <a:p>
            <a:pPr algn="ctr"/>
            <a:r>
              <a:rPr lang="fi-FI" sz="1600" b="1" i="0" noProof="0" dirty="0">
                <a:solidFill>
                  <a:schemeClr val="accent1"/>
                </a:solidFill>
                <a:latin typeface="GT America Condensed Regular" pitchFamily="2" charset="77"/>
                <a:ea typeface="GT America Condensed Regular" pitchFamily="2" charset="77"/>
                <a:cs typeface="GT America Condensed Regular" pitchFamily="2" charset="77"/>
              </a:rPr>
              <a:t>KORKEA RISKITASO</a:t>
            </a:r>
          </a:p>
        </p:txBody>
      </p:sp>
      <p:sp>
        <p:nvSpPr>
          <p:cNvPr id="38" name="TextBox 37" hidden="1">
            <a:extLst>
              <a:ext uri="{FF2B5EF4-FFF2-40B4-BE49-F238E27FC236}">
                <a16:creationId xmlns:a16="http://schemas.microsoft.com/office/drawing/2014/main" id="{9D8E4AF2-B436-CFA1-77B5-561568F9C9B3}"/>
              </a:ext>
            </a:extLst>
          </p:cNvPr>
          <p:cNvSpPr txBox="1"/>
          <p:nvPr userDrawn="1"/>
        </p:nvSpPr>
        <p:spPr>
          <a:xfrm>
            <a:off x="2303970" y="6229006"/>
            <a:ext cx="1939637" cy="338554"/>
          </a:xfrm>
          <a:prstGeom prst="rect">
            <a:avLst/>
          </a:prstGeom>
          <a:noFill/>
        </p:spPr>
        <p:txBody>
          <a:bodyPr wrap="square" rtlCol="0">
            <a:spAutoFit/>
          </a:bodyPr>
          <a:lstStyle/>
          <a:p>
            <a:pPr algn="ctr"/>
            <a:r>
              <a:rPr lang="fi-FI" sz="1600" b="1" i="0" noProof="0" dirty="0">
                <a:solidFill>
                  <a:schemeClr val="accent1"/>
                </a:solidFill>
                <a:latin typeface="GT America Condensed Regular" pitchFamily="2" charset="77"/>
                <a:ea typeface="GT America Condensed Regular" pitchFamily="2" charset="77"/>
                <a:cs typeface="GT America Condensed Regular" pitchFamily="2" charset="77"/>
              </a:rPr>
              <a:t>MATALA RISKITASO</a:t>
            </a:r>
          </a:p>
        </p:txBody>
      </p:sp>
      <p:sp>
        <p:nvSpPr>
          <p:cNvPr id="39" name="Slide Number Placeholder 5">
            <a:extLst>
              <a:ext uri="{FF2B5EF4-FFF2-40B4-BE49-F238E27FC236}">
                <a16:creationId xmlns:a16="http://schemas.microsoft.com/office/drawing/2014/main" id="{7C579577-3DC8-AD3B-5531-7B60761C3D34}"/>
              </a:ext>
            </a:extLst>
          </p:cNvPr>
          <p:cNvSpPr>
            <a:spLocks noGrp="1"/>
          </p:cNvSpPr>
          <p:nvPr>
            <p:ph type="sldNum" sz="quarter" idx="4"/>
          </p:nvPr>
        </p:nvSpPr>
        <p:spPr>
          <a:xfrm>
            <a:off x="9106168" y="6492875"/>
            <a:ext cx="2743200" cy="365125"/>
          </a:xfrm>
          <a:prstGeom prst="rect">
            <a:avLst/>
          </a:prstGeom>
        </p:spPr>
        <p:txBody>
          <a:bodyPr/>
          <a:lstStyle>
            <a:lvl1pPr algn="r">
              <a:defRPr sz="1000" b="1" i="0">
                <a:solidFill>
                  <a:schemeClr val="accent1"/>
                </a:solidFill>
                <a:latin typeface="GT America Condensed Regular" pitchFamily="2" charset="77"/>
                <a:ea typeface="GT America Condensed Regular" pitchFamily="2" charset="77"/>
                <a:cs typeface="GT America Condensed Regular" pitchFamily="2" charset="77"/>
              </a:defRPr>
            </a:lvl1pPr>
          </a:lstStyle>
          <a:p>
            <a:fld id="{3DB702B6-6156-2F42-85AB-A912E062E9D6}" type="slidenum">
              <a:rPr lang="fi-FI" noProof="0" smtClean="0"/>
              <a:pPr/>
              <a:t>‹#›</a:t>
            </a:fld>
            <a:endParaRPr lang="fi-FI" noProof="0" dirty="0"/>
          </a:p>
        </p:txBody>
      </p:sp>
      <p:sp>
        <p:nvSpPr>
          <p:cNvPr id="2" name="Tekstin paikkamerkki 16">
            <a:extLst>
              <a:ext uri="{FF2B5EF4-FFF2-40B4-BE49-F238E27FC236}">
                <a16:creationId xmlns:a16="http://schemas.microsoft.com/office/drawing/2014/main" id="{159F8049-550F-1662-2F8F-F8B8C5D183C2}"/>
              </a:ext>
            </a:extLst>
          </p:cNvPr>
          <p:cNvSpPr>
            <a:spLocks noGrp="1"/>
          </p:cNvSpPr>
          <p:nvPr>
            <p:ph type="body" sz="quarter" idx="17" hasCustomPrompt="1"/>
          </p:nvPr>
        </p:nvSpPr>
        <p:spPr>
          <a:xfrm>
            <a:off x="342901" y="288000"/>
            <a:ext cx="6926399" cy="452432"/>
          </a:xfrm>
        </p:spPr>
        <p:txBody>
          <a:bodyPr>
            <a:spAutoFit/>
          </a:bodyPr>
          <a:lstStyle>
            <a:lvl1pPr marL="0" indent="0">
              <a:buNone/>
              <a:defRPr sz="2600" b="1" i="0" spc="0">
                <a:solidFill>
                  <a:schemeClr val="accent1"/>
                </a:solidFill>
                <a:latin typeface="GT America Condensed Regular" pitchFamily="2" charset="0"/>
                <a:ea typeface="GT America Condensed Regular" pitchFamily="2" charset="0"/>
                <a:cs typeface="GT America Condensed Regular" pitchFamily="2" charset="0"/>
              </a:defRPr>
            </a:lvl1pPr>
            <a:lvl2pPr marL="457200" indent="0">
              <a:buNone/>
              <a:defRPr b="1" i="0" spc="-150">
                <a:solidFill>
                  <a:schemeClr val="tx2"/>
                </a:solidFill>
                <a:latin typeface="GT America Regular" pitchFamily="2" charset="77"/>
                <a:ea typeface="GT America Regular" pitchFamily="2" charset="77"/>
                <a:cs typeface="GT America Regular" pitchFamily="2" charset="77"/>
              </a:defRPr>
            </a:lvl2pPr>
            <a:lvl3pPr marL="914400" indent="0">
              <a:buNone/>
              <a:defRPr b="1" i="0" spc="-150">
                <a:solidFill>
                  <a:schemeClr val="tx2"/>
                </a:solidFill>
                <a:latin typeface="GT America Regular" pitchFamily="2" charset="77"/>
                <a:ea typeface="GT America Regular" pitchFamily="2" charset="77"/>
                <a:cs typeface="GT America Regular" pitchFamily="2" charset="77"/>
              </a:defRPr>
            </a:lvl3pPr>
            <a:lvl4pPr marL="1371600" indent="0">
              <a:buNone/>
              <a:defRPr b="1" i="0" spc="-150">
                <a:solidFill>
                  <a:schemeClr val="tx2"/>
                </a:solidFill>
                <a:latin typeface="GT America Regular" pitchFamily="2" charset="77"/>
                <a:ea typeface="GT America Regular" pitchFamily="2" charset="77"/>
                <a:cs typeface="GT America Regular" pitchFamily="2" charset="77"/>
              </a:defRPr>
            </a:lvl4pPr>
            <a:lvl5pPr marL="1828800" indent="0">
              <a:buNone/>
              <a:defRPr b="1" i="0" spc="-150">
                <a:solidFill>
                  <a:schemeClr val="tx2"/>
                </a:solidFill>
                <a:latin typeface="GT America Regular" pitchFamily="2" charset="77"/>
                <a:ea typeface="GT America Regular" pitchFamily="2" charset="77"/>
                <a:cs typeface="GT America Regular" pitchFamily="2" charset="77"/>
              </a:defRPr>
            </a:lvl5pPr>
          </a:lstStyle>
          <a:p>
            <a:pPr lvl="0"/>
            <a:r>
              <a:rPr lang="fi-FI" noProof="0" dirty="0" err="1"/>
              <a:t>Click</a:t>
            </a:r>
            <a:r>
              <a:rPr lang="fi-FI" noProof="0" dirty="0"/>
              <a:t> to </a:t>
            </a:r>
            <a:r>
              <a:rPr lang="fi-FI" noProof="0" dirty="0" err="1"/>
              <a:t>add</a:t>
            </a:r>
            <a:r>
              <a:rPr lang="fi-FI" noProof="0" dirty="0"/>
              <a:t> </a:t>
            </a:r>
            <a:r>
              <a:rPr lang="fi-FI" noProof="0" dirty="0" err="1"/>
              <a:t>headline</a:t>
            </a:r>
            <a:endParaRPr lang="fi-FI" noProof="0" dirty="0"/>
          </a:p>
        </p:txBody>
      </p:sp>
      <p:cxnSp>
        <p:nvCxnSpPr>
          <p:cNvPr id="3" name="Straight Arrow Connector 2">
            <a:extLst>
              <a:ext uri="{FF2B5EF4-FFF2-40B4-BE49-F238E27FC236}">
                <a16:creationId xmlns:a16="http://schemas.microsoft.com/office/drawing/2014/main" id="{EA7160B3-E619-FC8C-F8A9-2B458A5574F5}"/>
              </a:ext>
            </a:extLst>
          </p:cNvPr>
          <p:cNvCxnSpPr>
            <a:cxnSpLocks/>
          </p:cNvCxnSpPr>
          <p:nvPr userDrawn="1"/>
        </p:nvCxnSpPr>
        <p:spPr>
          <a:xfrm>
            <a:off x="2253170" y="1663664"/>
            <a:ext cx="6743048" cy="0"/>
          </a:xfrm>
          <a:prstGeom prst="straightConnector1">
            <a:avLst/>
          </a:prstGeom>
          <a:ln w="25400">
            <a:gradFill>
              <a:gsLst>
                <a:gs pos="60000">
                  <a:schemeClr val="accent3">
                    <a:lumMod val="90000"/>
                  </a:schemeClr>
                </a:gs>
                <a:gs pos="0">
                  <a:schemeClr val="accent3"/>
                </a:gs>
                <a:gs pos="100000">
                  <a:schemeClr val="accent4">
                    <a:lumMod val="75000"/>
                  </a:schemeClr>
                </a:gs>
              </a:gsLst>
              <a:lin ang="2700000" scaled="0"/>
            </a:gra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9C8EEC4C-22A0-B7FE-C056-B148FAB8A76A}"/>
              </a:ext>
            </a:extLst>
          </p:cNvPr>
          <p:cNvCxnSpPr>
            <a:cxnSpLocks/>
          </p:cNvCxnSpPr>
          <p:nvPr userDrawn="1"/>
        </p:nvCxnSpPr>
        <p:spPr>
          <a:xfrm>
            <a:off x="2253170" y="2911438"/>
            <a:ext cx="6743048" cy="0"/>
          </a:xfrm>
          <a:prstGeom prst="straightConnector1">
            <a:avLst/>
          </a:prstGeom>
          <a:ln w="25400">
            <a:gradFill>
              <a:gsLst>
                <a:gs pos="60000">
                  <a:schemeClr val="accent3">
                    <a:lumMod val="90000"/>
                  </a:schemeClr>
                </a:gs>
                <a:gs pos="0">
                  <a:schemeClr val="accent3"/>
                </a:gs>
                <a:gs pos="100000">
                  <a:schemeClr val="accent4">
                    <a:lumMod val="75000"/>
                  </a:schemeClr>
                </a:gs>
              </a:gsLst>
              <a:lin ang="2700000" scaled="0"/>
            </a:gra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F3CF189-A120-13BA-F6EE-59BAF9DCE11B}"/>
              </a:ext>
            </a:extLst>
          </p:cNvPr>
          <p:cNvCxnSpPr>
            <a:cxnSpLocks/>
          </p:cNvCxnSpPr>
          <p:nvPr userDrawn="1"/>
        </p:nvCxnSpPr>
        <p:spPr>
          <a:xfrm>
            <a:off x="2253170" y="3535325"/>
            <a:ext cx="6743048" cy="0"/>
          </a:xfrm>
          <a:prstGeom prst="straightConnector1">
            <a:avLst/>
          </a:prstGeom>
          <a:ln w="25400">
            <a:gradFill>
              <a:gsLst>
                <a:gs pos="60000">
                  <a:schemeClr val="accent3">
                    <a:lumMod val="90000"/>
                  </a:schemeClr>
                </a:gs>
                <a:gs pos="0">
                  <a:schemeClr val="accent3"/>
                </a:gs>
                <a:gs pos="100000">
                  <a:schemeClr val="accent4">
                    <a:lumMod val="75000"/>
                  </a:schemeClr>
                </a:gs>
              </a:gsLst>
              <a:lin ang="2700000" scaled="0"/>
            </a:gra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529AA6F1-F515-2C31-9892-126B63BF0BC7}"/>
              </a:ext>
            </a:extLst>
          </p:cNvPr>
          <p:cNvCxnSpPr>
            <a:cxnSpLocks/>
          </p:cNvCxnSpPr>
          <p:nvPr userDrawn="1"/>
        </p:nvCxnSpPr>
        <p:spPr>
          <a:xfrm>
            <a:off x="2253170" y="4159212"/>
            <a:ext cx="6743048" cy="0"/>
          </a:xfrm>
          <a:prstGeom prst="straightConnector1">
            <a:avLst/>
          </a:prstGeom>
          <a:ln w="25400">
            <a:gradFill>
              <a:gsLst>
                <a:gs pos="60000">
                  <a:schemeClr val="accent3">
                    <a:lumMod val="90000"/>
                  </a:schemeClr>
                </a:gs>
                <a:gs pos="0">
                  <a:schemeClr val="accent3"/>
                </a:gs>
                <a:gs pos="100000">
                  <a:schemeClr val="accent4">
                    <a:lumMod val="75000"/>
                  </a:schemeClr>
                </a:gs>
              </a:gsLst>
              <a:lin ang="2700000" scaled="0"/>
            </a:gra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CD3B110A-EEAE-4ED9-1E65-6C86268DAB38}"/>
              </a:ext>
            </a:extLst>
          </p:cNvPr>
          <p:cNvCxnSpPr>
            <a:cxnSpLocks/>
          </p:cNvCxnSpPr>
          <p:nvPr userDrawn="1"/>
        </p:nvCxnSpPr>
        <p:spPr>
          <a:xfrm>
            <a:off x="2253170" y="4783099"/>
            <a:ext cx="6743048" cy="0"/>
          </a:xfrm>
          <a:prstGeom prst="straightConnector1">
            <a:avLst/>
          </a:prstGeom>
          <a:ln w="25400">
            <a:gradFill>
              <a:gsLst>
                <a:gs pos="60000">
                  <a:schemeClr val="accent3">
                    <a:lumMod val="90000"/>
                  </a:schemeClr>
                </a:gs>
                <a:gs pos="0">
                  <a:schemeClr val="accent3"/>
                </a:gs>
                <a:gs pos="100000">
                  <a:schemeClr val="accent4">
                    <a:lumMod val="75000"/>
                  </a:schemeClr>
                </a:gs>
              </a:gsLst>
              <a:lin ang="2700000" scaled="0"/>
            </a:gra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56BFE9DE-7CB6-47BB-DAC0-501418F7E9D4}"/>
              </a:ext>
            </a:extLst>
          </p:cNvPr>
          <p:cNvCxnSpPr>
            <a:cxnSpLocks/>
          </p:cNvCxnSpPr>
          <p:nvPr userDrawn="1"/>
        </p:nvCxnSpPr>
        <p:spPr>
          <a:xfrm>
            <a:off x="2253170" y="5406986"/>
            <a:ext cx="6743048" cy="0"/>
          </a:xfrm>
          <a:prstGeom prst="straightConnector1">
            <a:avLst/>
          </a:prstGeom>
          <a:ln w="25400">
            <a:gradFill>
              <a:gsLst>
                <a:gs pos="60000">
                  <a:schemeClr val="accent3">
                    <a:lumMod val="90000"/>
                  </a:schemeClr>
                </a:gs>
                <a:gs pos="0">
                  <a:schemeClr val="accent3"/>
                </a:gs>
                <a:gs pos="100000">
                  <a:schemeClr val="accent4">
                    <a:lumMod val="75000"/>
                  </a:schemeClr>
                </a:gs>
              </a:gsLst>
              <a:lin ang="2700000" scaled="0"/>
            </a:gra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CF88C750-7C45-9055-C8E1-C8480AAC74EA}"/>
              </a:ext>
            </a:extLst>
          </p:cNvPr>
          <p:cNvCxnSpPr>
            <a:cxnSpLocks/>
          </p:cNvCxnSpPr>
          <p:nvPr userDrawn="1"/>
        </p:nvCxnSpPr>
        <p:spPr>
          <a:xfrm>
            <a:off x="2253170" y="6030876"/>
            <a:ext cx="6743048" cy="0"/>
          </a:xfrm>
          <a:prstGeom prst="straightConnector1">
            <a:avLst/>
          </a:prstGeom>
          <a:ln w="25400">
            <a:gradFill>
              <a:gsLst>
                <a:gs pos="60000">
                  <a:schemeClr val="accent3">
                    <a:lumMod val="90000"/>
                  </a:schemeClr>
                </a:gs>
                <a:gs pos="0">
                  <a:schemeClr val="accent3"/>
                </a:gs>
                <a:gs pos="100000">
                  <a:schemeClr val="accent4">
                    <a:lumMod val="75000"/>
                  </a:schemeClr>
                </a:gs>
              </a:gsLst>
              <a:lin ang="2700000" scaled="0"/>
            </a:gra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2B11E393-F015-A257-653E-0C7F5C4F21E6}"/>
              </a:ext>
            </a:extLst>
          </p:cNvPr>
          <p:cNvSpPr>
            <a:spLocks noChangeAspect="1"/>
          </p:cNvSpPr>
          <p:nvPr userDrawn="1"/>
        </p:nvSpPr>
        <p:spPr>
          <a:xfrm>
            <a:off x="311149" y="1788603"/>
            <a:ext cx="360000" cy="36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600" b="1" i="0" noProof="0" dirty="0">
                <a:solidFill>
                  <a:schemeClr val="bg1"/>
                </a:solidFill>
                <a:latin typeface="GT America Condensed Regular" pitchFamily="2" charset="77"/>
                <a:ea typeface="GT America Condensed Regular" pitchFamily="2" charset="77"/>
                <a:cs typeface="GT America Condensed Regular" pitchFamily="2" charset="77"/>
              </a:rPr>
              <a:t>1</a:t>
            </a:r>
          </a:p>
        </p:txBody>
      </p:sp>
      <p:cxnSp>
        <p:nvCxnSpPr>
          <p:cNvPr id="47" name="Straight Arrow Connector 46">
            <a:extLst>
              <a:ext uri="{FF2B5EF4-FFF2-40B4-BE49-F238E27FC236}">
                <a16:creationId xmlns:a16="http://schemas.microsoft.com/office/drawing/2014/main" id="{0FD4966D-D399-0BE8-8141-5946063B3DD0}"/>
              </a:ext>
            </a:extLst>
          </p:cNvPr>
          <p:cNvCxnSpPr>
            <a:cxnSpLocks/>
          </p:cNvCxnSpPr>
          <p:nvPr userDrawn="1"/>
        </p:nvCxnSpPr>
        <p:spPr>
          <a:xfrm>
            <a:off x="2253170" y="2287551"/>
            <a:ext cx="6743048" cy="0"/>
          </a:xfrm>
          <a:prstGeom prst="straightConnector1">
            <a:avLst/>
          </a:prstGeom>
          <a:ln w="25400">
            <a:gradFill>
              <a:gsLst>
                <a:gs pos="60000">
                  <a:schemeClr val="accent3">
                    <a:lumMod val="90000"/>
                  </a:schemeClr>
                </a:gs>
                <a:gs pos="0">
                  <a:schemeClr val="accent3"/>
                </a:gs>
                <a:gs pos="100000">
                  <a:schemeClr val="accent4">
                    <a:lumMod val="75000"/>
                  </a:schemeClr>
                </a:gs>
              </a:gsLst>
              <a:lin ang="2700000" scaled="0"/>
            </a:gra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8" name="Left Bracket 47">
            <a:extLst>
              <a:ext uri="{FF2B5EF4-FFF2-40B4-BE49-F238E27FC236}">
                <a16:creationId xmlns:a16="http://schemas.microsoft.com/office/drawing/2014/main" id="{57E51F47-4989-DDD2-FE83-8F6E91433EB2}"/>
              </a:ext>
            </a:extLst>
          </p:cNvPr>
          <p:cNvSpPr/>
          <p:nvPr userDrawn="1"/>
        </p:nvSpPr>
        <p:spPr>
          <a:xfrm>
            <a:off x="1048423" y="5158220"/>
            <a:ext cx="214313" cy="1131628"/>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noProof="0" dirty="0"/>
          </a:p>
        </p:txBody>
      </p:sp>
      <p:sp>
        <p:nvSpPr>
          <p:cNvPr id="49" name="Oval 48">
            <a:extLst>
              <a:ext uri="{FF2B5EF4-FFF2-40B4-BE49-F238E27FC236}">
                <a16:creationId xmlns:a16="http://schemas.microsoft.com/office/drawing/2014/main" id="{8D3D50FA-6971-2411-E63C-A532117EAF9F}"/>
              </a:ext>
            </a:extLst>
          </p:cNvPr>
          <p:cNvSpPr>
            <a:spLocks noChangeAspect="1"/>
          </p:cNvSpPr>
          <p:nvPr userDrawn="1"/>
        </p:nvSpPr>
        <p:spPr>
          <a:xfrm>
            <a:off x="311149" y="3039264"/>
            <a:ext cx="360000" cy="36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600" b="1" i="0" noProof="0" dirty="0">
                <a:solidFill>
                  <a:schemeClr val="bg1"/>
                </a:solidFill>
                <a:latin typeface="GT America Condensed Regular" pitchFamily="2" charset="77"/>
                <a:ea typeface="GT America Condensed Regular" pitchFamily="2" charset="77"/>
                <a:cs typeface="GT America Condensed Regular" pitchFamily="2" charset="77"/>
              </a:rPr>
              <a:t>2</a:t>
            </a:r>
          </a:p>
        </p:txBody>
      </p:sp>
      <p:sp>
        <p:nvSpPr>
          <p:cNvPr id="50" name="Oval 49">
            <a:extLst>
              <a:ext uri="{FF2B5EF4-FFF2-40B4-BE49-F238E27FC236}">
                <a16:creationId xmlns:a16="http://schemas.microsoft.com/office/drawing/2014/main" id="{E32F4193-1EFE-27DC-32D2-05C71ECDBBDC}"/>
              </a:ext>
            </a:extLst>
          </p:cNvPr>
          <p:cNvSpPr>
            <a:spLocks noChangeAspect="1"/>
          </p:cNvSpPr>
          <p:nvPr userDrawn="1"/>
        </p:nvSpPr>
        <p:spPr>
          <a:xfrm>
            <a:off x="311149" y="4289925"/>
            <a:ext cx="360000" cy="36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600" b="1" i="0" noProof="0" dirty="0">
                <a:solidFill>
                  <a:schemeClr val="bg1"/>
                </a:solidFill>
                <a:latin typeface="GT America Condensed Regular" pitchFamily="2" charset="77"/>
                <a:ea typeface="GT America Condensed Regular" pitchFamily="2" charset="77"/>
                <a:cs typeface="GT America Condensed Regular" pitchFamily="2" charset="77"/>
              </a:rPr>
              <a:t>3</a:t>
            </a:r>
          </a:p>
        </p:txBody>
      </p:sp>
      <p:sp>
        <p:nvSpPr>
          <p:cNvPr id="51" name="Oval 50">
            <a:extLst>
              <a:ext uri="{FF2B5EF4-FFF2-40B4-BE49-F238E27FC236}">
                <a16:creationId xmlns:a16="http://schemas.microsoft.com/office/drawing/2014/main" id="{50B93F78-00BE-11BD-8277-155B5C032E89}"/>
              </a:ext>
            </a:extLst>
          </p:cNvPr>
          <p:cNvSpPr>
            <a:spLocks noChangeAspect="1"/>
          </p:cNvSpPr>
          <p:nvPr userDrawn="1"/>
        </p:nvSpPr>
        <p:spPr>
          <a:xfrm>
            <a:off x="311149" y="5540587"/>
            <a:ext cx="360000" cy="36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600" b="1" i="0" noProof="0" dirty="0">
                <a:solidFill>
                  <a:schemeClr val="bg1"/>
                </a:solidFill>
                <a:latin typeface="GT America Condensed Regular" pitchFamily="2" charset="77"/>
                <a:ea typeface="GT America Condensed Regular" pitchFamily="2" charset="77"/>
                <a:cs typeface="GT America Condensed Regular" pitchFamily="2" charset="77"/>
              </a:rPr>
              <a:t>4</a:t>
            </a:r>
          </a:p>
        </p:txBody>
      </p:sp>
      <p:sp>
        <p:nvSpPr>
          <p:cNvPr id="52" name="Left Bracket 51">
            <a:extLst>
              <a:ext uri="{FF2B5EF4-FFF2-40B4-BE49-F238E27FC236}">
                <a16:creationId xmlns:a16="http://schemas.microsoft.com/office/drawing/2014/main" id="{C13DC98B-1C29-3610-5E8C-8522C2693A0C}"/>
              </a:ext>
            </a:extLst>
          </p:cNvPr>
          <p:cNvSpPr/>
          <p:nvPr userDrawn="1"/>
        </p:nvSpPr>
        <p:spPr>
          <a:xfrm>
            <a:off x="1048421" y="3909595"/>
            <a:ext cx="214313" cy="1131628"/>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noProof="0" dirty="0"/>
          </a:p>
        </p:txBody>
      </p:sp>
      <p:sp>
        <p:nvSpPr>
          <p:cNvPr id="53" name="Left Bracket 52">
            <a:extLst>
              <a:ext uri="{FF2B5EF4-FFF2-40B4-BE49-F238E27FC236}">
                <a16:creationId xmlns:a16="http://schemas.microsoft.com/office/drawing/2014/main" id="{661DF8A4-F195-B394-8D34-329B14E52195}"/>
              </a:ext>
            </a:extLst>
          </p:cNvPr>
          <p:cNvSpPr/>
          <p:nvPr userDrawn="1"/>
        </p:nvSpPr>
        <p:spPr>
          <a:xfrm>
            <a:off x="1048421" y="2611384"/>
            <a:ext cx="214313" cy="1226908"/>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noProof="0" dirty="0"/>
          </a:p>
        </p:txBody>
      </p:sp>
      <p:sp>
        <p:nvSpPr>
          <p:cNvPr id="54" name="Left Bracket 53">
            <a:extLst>
              <a:ext uri="{FF2B5EF4-FFF2-40B4-BE49-F238E27FC236}">
                <a16:creationId xmlns:a16="http://schemas.microsoft.com/office/drawing/2014/main" id="{0A2810EF-FBFE-882E-5064-B0ACB46867EB}"/>
              </a:ext>
            </a:extLst>
          </p:cNvPr>
          <p:cNvSpPr/>
          <p:nvPr userDrawn="1"/>
        </p:nvSpPr>
        <p:spPr>
          <a:xfrm>
            <a:off x="1048421" y="1404825"/>
            <a:ext cx="214313" cy="1131628"/>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noProof="0" dirty="0"/>
          </a:p>
        </p:txBody>
      </p:sp>
      <p:sp>
        <p:nvSpPr>
          <p:cNvPr id="55" name="Text Placeholder 74">
            <a:extLst>
              <a:ext uri="{FF2B5EF4-FFF2-40B4-BE49-F238E27FC236}">
                <a16:creationId xmlns:a16="http://schemas.microsoft.com/office/drawing/2014/main" id="{614FCD83-2895-5BC8-4870-95BEC472DD41}"/>
              </a:ext>
            </a:extLst>
          </p:cNvPr>
          <p:cNvSpPr>
            <a:spLocks noGrp="1"/>
          </p:cNvSpPr>
          <p:nvPr>
            <p:ph type="body" sz="quarter" idx="25" hasCustomPrompt="1"/>
          </p:nvPr>
        </p:nvSpPr>
        <p:spPr>
          <a:xfrm>
            <a:off x="9156700" y="5775097"/>
            <a:ext cx="2692400" cy="531358"/>
          </a:xfrm>
        </p:spPr>
        <p:txBody>
          <a:bodyPr>
            <a:normAutofit/>
          </a:bodyPr>
          <a:lstStyle>
            <a:lvl1pPr marL="0" indent="0">
              <a:buNone/>
              <a:defRPr sz="1000">
                <a:solidFill>
                  <a:schemeClr val="tx1"/>
                </a:solidFill>
              </a:defRPr>
            </a:lvl1pPr>
          </a:lstStyle>
          <a:p>
            <a:pPr lvl="0"/>
            <a:r>
              <a:rPr lang="fi-FI" noProof="0" dirty="0" err="1"/>
              <a:t>Insert</a:t>
            </a:r>
            <a:r>
              <a:rPr lang="fi-FI" noProof="0" dirty="0"/>
              <a:t> </a:t>
            </a:r>
            <a:r>
              <a:rPr lang="fi-FI" noProof="0" dirty="0" err="1"/>
              <a:t>text</a:t>
            </a:r>
            <a:r>
              <a:rPr lang="fi-FI" noProof="0" dirty="0"/>
              <a:t> </a:t>
            </a:r>
            <a:r>
              <a:rPr lang="fi-FI" noProof="0" dirty="0" err="1"/>
              <a:t>here</a:t>
            </a:r>
            <a:endParaRPr lang="fi-FI" noProof="0" dirty="0"/>
          </a:p>
        </p:txBody>
      </p:sp>
      <p:sp>
        <p:nvSpPr>
          <p:cNvPr id="56" name="Text Placeholder 74">
            <a:extLst>
              <a:ext uri="{FF2B5EF4-FFF2-40B4-BE49-F238E27FC236}">
                <a16:creationId xmlns:a16="http://schemas.microsoft.com/office/drawing/2014/main" id="{F638185F-6DFB-2D85-0D0C-96180D218085}"/>
              </a:ext>
            </a:extLst>
          </p:cNvPr>
          <p:cNvSpPr>
            <a:spLocks noGrp="1"/>
          </p:cNvSpPr>
          <p:nvPr>
            <p:ph type="body" sz="quarter" idx="26" hasCustomPrompt="1"/>
          </p:nvPr>
        </p:nvSpPr>
        <p:spPr>
          <a:xfrm>
            <a:off x="9156700" y="5149538"/>
            <a:ext cx="2692400" cy="531358"/>
          </a:xfrm>
        </p:spPr>
        <p:txBody>
          <a:bodyPr>
            <a:normAutofit/>
          </a:bodyPr>
          <a:lstStyle>
            <a:lvl1pPr marL="0" indent="0">
              <a:buNone/>
              <a:defRPr sz="1000">
                <a:solidFill>
                  <a:schemeClr val="tx1"/>
                </a:solidFill>
              </a:defRPr>
            </a:lvl1pPr>
          </a:lstStyle>
          <a:p>
            <a:pPr lvl="0"/>
            <a:r>
              <a:rPr lang="fi-FI" noProof="0" dirty="0" err="1"/>
              <a:t>Insert</a:t>
            </a:r>
            <a:r>
              <a:rPr lang="fi-FI" noProof="0" dirty="0"/>
              <a:t> </a:t>
            </a:r>
            <a:r>
              <a:rPr lang="fi-FI" noProof="0" dirty="0" err="1"/>
              <a:t>text</a:t>
            </a:r>
            <a:r>
              <a:rPr lang="fi-FI" noProof="0" dirty="0"/>
              <a:t> </a:t>
            </a:r>
            <a:r>
              <a:rPr lang="fi-FI" noProof="0" dirty="0" err="1"/>
              <a:t>here</a:t>
            </a:r>
            <a:endParaRPr lang="fi-FI" noProof="0" dirty="0"/>
          </a:p>
        </p:txBody>
      </p:sp>
      <p:sp>
        <p:nvSpPr>
          <p:cNvPr id="57" name="Text Placeholder 74">
            <a:extLst>
              <a:ext uri="{FF2B5EF4-FFF2-40B4-BE49-F238E27FC236}">
                <a16:creationId xmlns:a16="http://schemas.microsoft.com/office/drawing/2014/main" id="{DE51CB2D-18A1-FE59-1D2E-6F94DF92DD7E}"/>
              </a:ext>
            </a:extLst>
          </p:cNvPr>
          <p:cNvSpPr>
            <a:spLocks noGrp="1"/>
          </p:cNvSpPr>
          <p:nvPr>
            <p:ph type="body" sz="quarter" idx="27" hasCustomPrompt="1"/>
          </p:nvPr>
        </p:nvSpPr>
        <p:spPr>
          <a:xfrm>
            <a:off x="9156700" y="4523981"/>
            <a:ext cx="2692400" cy="531358"/>
          </a:xfrm>
        </p:spPr>
        <p:txBody>
          <a:bodyPr>
            <a:normAutofit/>
          </a:bodyPr>
          <a:lstStyle>
            <a:lvl1pPr marL="0" indent="0">
              <a:buNone/>
              <a:defRPr sz="1000">
                <a:solidFill>
                  <a:schemeClr val="tx1"/>
                </a:solidFill>
              </a:defRPr>
            </a:lvl1pPr>
          </a:lstStyle>
          <a:p>
            <a:pPr lvl="0"/>
            <a:r>
              <a:rPr lang="fi-FI" noProof="0" dirty="0" err="1"/>
              <a:t>Insert</a:t>
            </a:r>
            <a:r>
              <a:rPr lang="fi-FI" noProof="0" dirty="0"/>
              <a:t> </a:t>
            </a:r>
            <a:r>
              <a:rPr lang="fi-FI" noProof="0" dirty="0" err="1"/>
              <a:t>text</a:t>
            </a:r>
            <a:r>
              <a:rPr lang="fi-FI" noProof="0" dirty="0"/>
              <a:t> </a:t>
            </a:r>
            <a:r>
              <a:rPr lang="fi-FI" noProof="0" dirty="0" err="1"/>
              <a:t>here</a:t>
            </a:r>
            <a:endParaRPr lang="fi-FI" noProof="0" dirty="0"/>
          </a:p>
        </p:txBody>
      </p:sp>
      <p:sp>
        <p:nvSpPr>
          <p:cNvPr id="58" name="Text Placeholder 74">
            <a:extLst>
              <a:ext uri="{FF2B5EF4-FFF2-40B4-BE49-F238E27FC236}">
                <a16:creationId xmlns:a16="http://schemas.microsoft.com/office/drawing/2014/main" id="{A7C27199-E560-7DE5-6023-4602A4556699}"/>
              </a:ext>
            </a:extLst>
          </p:cNvPr>
          <p:cNvSpPr>
            <a:spLocks noGrp="1"/>
          </p:cNvSpPr>
          <p:nvPr>
            <p:ph type="body" sz="quarter" idx="28" hasCustomPrompt="1"/>
          </p:nvPr>
        </p:nvSpPr>
        <p:spPr>
          <a:xfrm>
            <a:off x="9156700" y="1396196"/>
            <a:ext cx="2692400" cy="531358"/>
          </a:xfrm>
        </p:spPr>
        <p:txBody>
          <a:bodyPr>
            <a:normAutofit/>
          </a:bodyPr>
          <a:lstStyle>
            <a:lvl1pPr marL="0" indent="0">
              <a:buNone/>
              <a:defRPr sz="1000">
                <a:solidFill>
                  <a:schemeClr val="tx1"/>
                </a:solidFill>
              </a:defRPr>
            </a:lvl1pPr>
          </a:lstStyle>
          <a:p>
            <a:pPr lvl="0"/>
            <a:r>
              <a:rPr lang="fi-FI" noProof="0" dirty="0" err="1"/>
              <a:t>Insert</a:t>
            </a:r>
            <a:r>
              <a:rPr lang="fi-FI" noProof="0" dirty="0"/>
              <a:t> </a:t>
            </a:r>
            <a:r>
              <a:rPr lang="fi-FI" noProof="0" dirty="0" err="1"/>
              <a:t>text</a:t>
            </a:r>
            <a:r>
              <a:rPr lang="fi-FI" noProof="0" dirty="0"/>
              <a:t> </a:t>
            </a:r>
            <a:r>
              <a:rPr lang="fi-FI" noProof="0" dirty="0" err="1"/>
              <a:t>here</a:t>
            </a:r>
            <a:endParaRPr lang="fi-FI" noProof="0" dirty="0"/>
          </a:p>
        </p:txBody>
      </p:sp>
      <p:sp>
        <p:nvSpPr>
          <p:cNvPr id="59" name="Text Placeholder 74">
            <a:extLst>
              <a:ext uri="{FF2B5EF4-FFF2-40B4-BE49-F238E27FC236}">
                <a16:creationId xmlns:a16="http://schemas.microsoft.com/office/drawing/2014/main" id="{4291E602-C057-AE13-894C-C114D3D4AB8B}"/>
              </a:ext>
            </a:extLst>
          </p:cNvPr>
          <p:cNvSpPr>
            <a:spLocks noGrp="1"/>
          </p:cNvSpPr>
          <p:nvPr>
            <p:ph type="body" sz="quarter" idx="29" hasCustomPrompt="1"/>
          </p:nvPr>
        </p:nvSpPr>
        <p:spPr>
          <a:xfrm>
            <a:off x="9156700" y="2021753"/>
            <a:ext cx="2692400" cy="531358"/>
          </a:xfrm>
        </p:spPr>
        <p:txBody>
          <a:bodyPr>
            <a:normAutofit/>
          </a:bodyPr>
          <a:lstStyle>
            <a:lvl1pPr marL="0" indent="0">
              <a:buNone/>
              <a:defRPr sz="1000">
                <a:solidFill>
                  <a:schemeClr val="tx1"/>
                </a:solidFill>
              </a:defRPr>
            </a:lvl1pPr>
          </a:lstStyle>
          <a:p>
            <a:pPr lvl="0"/>
            <a:r>
              <a:rPr lang="fi-FI" noProof="0" dirty="0" err="1"/>
              <a:t>Insert</a:t>
            </a:r>
            <a:r>
              <a:rPr lang="fi-FI" noProof="0" dirty="0"/>
              <a:t> </a:t>
            </a:r>
            <a:r>
              <a:rPr lang="fi-FI" noProof="0" dirty="0" err="1"/>
              <a:t>text</a:t>
            </a:r>
            <a:r>
              <a:rPr lang="fi-FI" noProof="0" dirty="0"/>
              <a:t> </a:t>
            </a:r>
            <a:r>
              <a:rPr lang="fi-FI" noProof="0" dirty="0" err="1"/>
              <a:t>here</a:t>
            </a:r>
            <a:endParaRPr lang="fi-FI" noProof="0" dirty="0"/>
          </a:p>
        </p:txBody>
      </p:sp>
      <p:sp>
        <p:nvSpPr>
          <p:cNvPr id="60" name="Text Placeholder 74">
            <a:extLst>
              <a:ext uri="{FF2B5EF4-FFF2-40B4-BE49-F238E27FC236}">
                <a16:creationId xmlns:a16="http://schemas.microsoft.com/office/drawing/2014/main" id="{349ACDAB-DDD8-EA7D-50A5-2B48A5362E8E}"/>
              </a:ext>
            </a:extLst>
          </p:cNvPr>
          <p:cNvSpPr>
            <a:spLocks noGrp="1"/>
          </p:cNvSpPr>
          <p:nvPr>
            <p:ph type="body" sz="quarter" idx="30" hasCustomPrompt="1"/>
          </p:nvPr>
        </p:nvSpPr>
        <p:spPr>
          <a:xfrm>
            <a:off x="9156700" y="2647310"/>
            <a:ext cx="2692400" cy="531358"/>
          </a:xfrm>
        </p:spPr>
        <p:txBody>
          <a:bodyPr>
            <a:normAutofit/>
          </a:bodyPr>
          <a:lstStyle>
            <a:lvl1pPr marL="0" indent="0">
              <a:buNone/>
              <a:defRPr sz="1000">
                <a:solidFill>
                  <a:schemeClr val="tx1"/>
                </a:solidFill>
              </a:defRPr>
            </a:lvl1pPr>
          </a:lstStyle>
          <a:p>
            <a:pPr lvl="0"/>
            <a:r>
              <a:rPr lang="fi-FI" noProof="0" dirty="0" err="1"/>
              <a:t>Insert</a:t>
            </a:r>
            <a:r>
              <a:rPr lang="fi-FI" noProof="0" dirty="0"/>
              <a:t> </a:t>
            </a:r>
            <a:r>
              <a:rPr lang="fi-FI" noProof="0" dirty="0" err="1"/>
              <a:t>text</a:t>
            </a:r>
            <a:r>
              <a:rPr lang="fi-FI" noProof="0" dirty="0"/>
              <a:t> </a:t>
            </a:r>
            <a:r>
              <a:rPr lang="fi-FI" noProof="0" dirty="0" err="1"/>
              <a:t>here</a:t>
            </a:r>
            <a:endParaRPr lang="fi-FI" noProof="0" dirty="0"/>
          </a:p>
        </p:txBody>
      </p:sp>
      <p:sp>
        <p:nvSpPr>
          <p:cNvPr id="61" name="Text Placeholder 74">
            <a:extLst>
              <a:ext uri="{FF2B5EF4-FFF2-40B4-BE49-F238E27FC236}">
                <a16:creationId xmlns:a16="http://schemas.microsoft.com/office/drawing/2014/main" id="{CF66C86B-A57F-66FB-EF5F-5AF9F2F065A1}"/>
              </a:ext>
            </a:extLst>
          </p:cNvPr>
          <p:cNvSpPr>
            <a:spLocks noGrp="1"/>
          </p:cNvSpPr>
          <p:nvPr>
            <p:ph type="body" sz="quarter" idx="31" hasCustomPrompt="1"/>
          </p:nvPr>
        </p:nvSpPr>
        <p:spPr>
          <a:xfrm>
            <a:off x="9156700" y="3272867"/>
            <a:ext cx="2692400" cy="531358"/>
          </a:xfrm>
        </p:spPr>
        <p:txBody>
          <a:bodyPr>
            <a:normAutofit/>
          </a:bodyPr>
          <a:lstStyle>
            <a:lvl1pPr marL="0" indent="0">
              <a:buNone/>
              <a:defRPr sz="1000">
                <a:solidFill>
                  <a:schemeClr val="tx1"/>
                </a:solidFill>
              </a:defRPr>
            </a:lvl1pPr>
          </a:lstStyle>
          <a:p>
            <a:pPr lvl="0"/>
            <a:r>
              <a:rPr lang="fi-FI" noProof="0" dirty="0" err="1"/>
              <a:t>Insert</a:t>
            </a:r>
            <a:r>
              <a:rPr lang="fi-FI" noProof="0" dirty="0"/>
              <a:t> </a:t>
            </a:r>
            <a:r>
              <a:rPr lang="fi-FI" noProof="0" dirty="0" err="1"/>
              <a:t>text</a:t>
            </a:r>
            <a:r>
              <a:rPr lang="fi-FI" noProof="0" dirty="0"/>
              <a:t> </a:t>
            </a:r>
            <a:r>
              <a:rPr lang="fi-FI" noProof="0" dirty="0" err="1"/>
              <a:t>here</a:t>
            </a:r>
            <a:endParaRPr lang="fi-FI" noProof="0" dirty="0"/>
          </a:p>
        </p:txBody>
      </p:sp>
      <p:sp>
        <p:nvSpPr>
          <p:cNvPr id="62" name="Text Placeholder 74">
            <a:extLst>
              <a:ext uri="{FF2B5EF4-FFF2-40B4-BE49-F238E27FC236}">
                <a16:creationId xmlns:a16="http://schemas.microsoft.com/office/drawing/2014/main" id="{DE99C7F1-BF43-D764-0FE2-6398EB9BF47C}"/>
              </a:ext>
            </a:extLst>
          </p:cNvPr>
          <p:cNvSpPr>
            <a:spLocks noGrp="1"/>
          </p:cNvSpPr>
          <p:nvPr>
            <p:ph type="body" sz="quarter" idx="32" hasCustomPrompt="1"/>
          </p:nvPr>
        </p:nvSpPr>
        <p:spPr>
          <a:xfrm>
            <a:off x="9156700" y="3898424"/>
            <a:ext cx="2692400" cy="531358"/>
          </a:xfrm>
        </p:spPr>
        <p:txBody>
          <a:bodyPr>
            <a:normAutofit/>
          </a:bodyPr>
          <a:lstStyle>
            <a:lvl1pPr marL="0" indent="0">
              <a:buNone/>
              <a:defRPr sz="1000">
                <a:solidFill>
                  <a:schemeClr val="tx1"/>
                </a:solidFill>
              </a:defRPr>
            </a:lvl1pPr>
          </a:lstStyle>
          <a:p>
            <a:pPr lvl="0"/>
            <a:r>
              <a:rPr lang="fi-FI" noProof="0" dirty="0" err="1"/>
              <a:t>Insert</a:t>
            </a:r>
            <a:r>
              <a:rPr lang="fi-FI" noProof="0" dirty="0"/>
              <a:t> </a:t>
            </a:r>
            <a:r>
              <a:rPr lang="fi-FI" noProof="0" dirty="0" err="1"/>
              <a:t>text</a:t>
            </a:r>
            <a:r>
              <a:rPr lang="fi-FI" noProof="0" dirty="0"/>
              <a:t> </a:t>
            </a:r>
            <a:r>
              <a:rPr lang="fi-FI" noProof="0" dirty="0" err="1"/>
              <a:t>here</a:t>
            </a:r>
            <a:endParaRPr lang="fi-FI" noProof="0" dirty="0"/>
          </a:p>
        </p:txBody>
      </p:sp>
      <p:sp>
        <p:nvSpPr>
          <p:cNvPr id="63" name="TextBox 62" hidden="1">
            <a:extLst>
              <a:ext uri="{FF2B5EF4-FFF2-40B4-BE49-F238E27FC236}">
                <a16:creationId xmlns:a16="http://schemas.microsoft.com/office/drawing/2014/main" id="{E5F067FB-27A1-C5AB-67C4-130409FF2016}"/>
              </a:ext>
            </a:extLst>
          </p:cNvPr>
          <p:cNvSpPr txBox="1"/>
          <p:nvPr userDrawn="1"/>
        </p:nvSpPr>
        <p:spPr>
          <a:xfrm rot="16200000">
            <a:off x="34934" y="1842002"/>
            <a:ext cx="1670604" cy="246221"/>
          </a:xfrm>
          <a:prstGeom prst="rect">
            <a:avLst/>
          </a:prstGeom>
          <a:noFill/>
        </p:spPr>
        <p:txBody>
          <a:bodyPr wrap="square" rtlCol="0">
            <a:spAutoFit/>
          </a:bodyPr>
          <a:lstStyle/>
          <a:p>
            <a:pPr algn="ctr"/>
            <a:r>
              <a:rPr lang="en-GB" sz="1000" b="1" dirty="0"/>
              <a:t>TOIMINTAYMPÄRISTÖ</a:t>
            </a:r>
            <a:endParaRPr lang="fi-FI" sz="1000" b="1" dirty="0"/>
          </a:p>
        </p:txBody>
      </p:sp>
      <p:sp>
        <p:nvSpPr>
          <p:cNvPr id="64" name="TextBox 63" hidden="1">
            <a:extLst>
              <a:ext uri="{FF2B5EF4-FFF2-40B4-BE49-F238E27FC236}">
                <a16:creationId xmlns:a16="http://schemas.microsoft.com/office/drawing/2014/main" id="{E4A1B65D-1262-B1CC-091C-F7745E69D946}"/>
              </a:ext>
            </a:extLst>
          </p:cNvPr>
          <p:cNvSpPr txBox="1"/>
          <p:nvPr userDrawn="1"/>
        </p:nvSpPr>
        <p:spPr>
          <a:xfrm rot="16200000">
            <a:off x="34934" y="5609269"/>
            <a:ext cx="1670604" cy="246221"/>
          </a:xfrm>
          <a:prstGeom prst="rect">
            <a:avLst/>
          </a:prstGeom>
          <a:noFill/>
        </p:spPr>
        <p:txBody>
          <a:bodyPr wrap="square" rtlCol="0">
            <a:spAutoFit/>
          </a:bodyPr>
          <a:lstStyle/>
          <a:p>
            <a:pPr algn="ctr"/>
            <a:r>
              <a:rPr lang="en-GB" sz="1000" b="1" dirty="0"/>
              <a:t>PÄÄOMARAKENNE</a:t>
            </a:r>
            <a:endParaRPr lang="fi-FI" sz="1000" b="1" dirty="0"/>
          </a:p>
        </p:txBody>
      </p:sp>
      <p:sp>
        <p:nvSpPr>
          <p:cNvPr id="65" name="TextBox 64" hidden="1">
            <a:extLst>
              <a:ext uri="{FF2B5EF4-FFF2-40B4-BE49-F238E27FC236}">
                <a16:creationId xmlns:a16="http://schemas.microsoft.com/office/drawing/2014/main" id="{034DC518-B9D1-82FD-3439-A80FFAA052FA}"/>
              </a:ext>
            </a:extLst>
          </p:cNvPr>
          <p:cNvSpPr txBox="1"/>
          <p:nvPr userDrawn="1"/>
        </p:nvSpPr>
        <p:spPr>
          <a:xfrm rot="16200000">
            <a:off x="34935" y="4346814"/>
            <a:ext cx="1670604" cy="246221"/>
          </a:xfrm>
          <a:prstGeom prst="rect">
            <a:avLst/>
          </a:prstGeom>
          <a:noFill/>
        </p:spPr>
        <p:txBody>
          <a:bodyPr wrap="square" rtlCol="0">
            <a:spAutoFit/>
          </a:bodyPr>
          <a:lstStyle/>
          <a:p>
            <a:pPr algn="ctr"/>
            <a:r>
              <a:rPr lang="en-GB" sz="1000" b="1" dirty="0"/>
              <a:t>KANNATTAVUUS</a:t>
            </a:r>
            <a:endParaRPr lang="fi-FI" sz="1000" b="1" dirty="0"/>
          </a:p>
        </p:txBody>
      </p:sp>
      <p:sp>
        <p:nvSpPr>
          <p:cNvPr id="66" name="TextBox 65" hidden="1">
            <a:extLst>
              <a:ext uri="{FF2B5EF4-FFF2-40B4-BE49-F238E27FC236}">
                <a16:creationId xmlns:a16="http://schemas.microsoft.com/office/drawing/2014/main" id="{287460FC-39E6-14C6-47AE-F67D819820B5}"/>
              </a:ext>
            </a:extLst>
          </p:cNvPr>
          <p:cNvSpPr txBox="1"/>
          <p:nvPr userDrawn="1"/>
        </p:nvSpPr>
        <p:spPr>
          <a:xfrm rot="16200000">
            <a:off x="34936" y="3095326"/>
            <a:ext cx="1670604" cy="253916"/>
          </a:xfrm>
          <a:prstGeom prst="rect">
            <a:avLst/>
          </a:prstGeom>
          <a:noFill/>
        </p:spPr>
        <p:txBody>
          <a:bodyPr wrap="square" rtlCol="0">
            <a:spAutoFit/>
          </a:bodyPr>
          <a:lstStyle/>
          <a:p>
            <a:pPr algn="ctr"/>
            <a:r>
              <a:rPr lang="en-GB" sz="1000" b="1" dirty="0"/>
              <a:t>LIIKEVAIHTO</a:t>
            </a:r>
            <a:endParaRPr lang="fi-FI" sz="1000" b="1" dirty="0"/>
          </a:p>
        </p:txBody>
      </p:sp>
    </p:spTree>
    <p:extLst>
      <p:ext uri="{BB962C8B-B14F-4D97-AF65-F5344CB8AC3E}">
        <p14:creationId xmlns:p14="http://schemas.microsoft.com/office/powerpoint/2010/main" val="29072926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Mukautettu asettelu">
    <p:spTree>
      <p:nvGrpSpPr>
        <p:cNvPr id="1" name=""/>
        <p:cNvGrpSpPr/>
        <p:nvPr/>
      </p:nvGrpSpPr>
      <p:grpSpPr>
        <a:xfrm>
          <a:off x="0" y="0"/>
          <a:ext cx="0" cy="0"/>
          <a:chOff x="0" y="0"/>
          <a:chExt cx="0" cy="0"/>
        </a:xfrm>
      </p:grpSpPr>
      <p:sp>
        <p:nvSpPr>
          <p:cNvPr id="6" name="Tekstin paikkamerkki 16">
            <a:extLst>
              <a:ext uri="{FF2B5EF4-FFF2-40B4-BE49-F238E27FC236}">
                <a16:creationId xmlns:a16="http://schemas.microsoft.com/office/drawing/2014/main" id="{E951276F-3BB9-2194-5BA8-0E6FF03F9823}"/>
              </a:ext>
            </a:extLst>
          </p:cNvPr>
          <p:cNvSpPr>
            <a:spLocks noGrp="1"/>
          </p:cNvSpPr>
          <p:nvPr>
            <p:ph type="body" sz="quarter" idx="17" hasCustomPrompt="1"/>
          </p:nvPr>
        </p:nvSpPr>
        <p:spPr>
          <a:xfrm>
            <a:off x="342901" y="288000"/>
            <a:ext cx="6926399" cy="480131"/>
          </a:xfrm>
        </p:spPr>
        <p:txBody>
          <a:bodyPr>
            <a:spAutoFit/>
          </a:bodyPr>
          <a:lstStyle>
            <a:lvl1pPr marL="0" indent="0">
              <a:buNone/>
              <a:defRPr b="1" i="0" spc="-150">
                <a:solidFill>
                  <a:schemeClr val="accent1"/>
                </a:solidFill>
                <a:latin typeface="GT America Regular" pitchFamily="2" charset="77"/>
                <a:ea typeface="GT America Regular" pitchFamily="2" charset="77"/>
                <a:cs typeface="GT America Regular" pitchFamily="2" charset="77"/>
              </a:defRPr>
            </a:lvl1pPr>
            <a:lvl2pPr marL="457200" indent="0">
              <a:buNone/>
              <a:defRPr b="1" i="0" spc="-150">
                <a:solidFill>
                  <a:schemeClr val="tx2"/>
                </a:solidFill>
                <a:latin typeface="GT America Regular" pitchFamily="2" charset="77"/>
                <a:ea typeface="GT America Regular" pitchFamily="2" charset="77"/>
                <a:cs typeface="GT America Regular" pitchFamily="2" charset="77"/>
              </a:defRPr>
            </a:lvl2pPr>
            <a:lvl3pPr marL="914400" indent="0">
              <a:buNone/>
              <a:defRPr b="1" i="0" spc="-150">
                <a:solidFill>
                  <a:schemeClr val="tx2"/>
                </a:solidFill>
                <a:latin typeface="GT America Regular" pitchFamily="2" charset="77"/>
                <a:ea typeface="GT America Regular" pitchFamily="2" charset="77"/>
                <a:cs typeface="GT America Regular" pitchFamily="2" charset="77"/>
              </a:defRPr>
            </a:lvl3pPr>
            <a:lvl4pPr marL="1371600" indent="0">
              <a:buNone/>
              <a:defRPr b="1" i="0" spc="-150">
                <a:solidFill>
                  <a:schemeClr val="tx2"/>
                </a:solidFill>
                <a:latin typeface="GT America Regular" pitchFamily="2" charset="77"/>
                <a:ea typeface="GT America Regular" pitchFamily="2" charset="77"/>
                <a:cs typeface="GT America Regular" pitchFamily="2" charset="77"/>
              </a:defRPr>
            </a:lvl4pPr>
            <a:lvl5pPr marL="1828800" indent="0">
              <a:buNone/>
              <a:defRPr b="1" i="0" spc="-150">
                <a:solidFill>
                  <a:schemeClr val="tx2"/>
                </a:solidFill>
                <a:latin typeface="GT America Regular" pitchFamily="2" charset="77"/>
                <a:ea typeface="GT America Regular" pitchFamily="2" charset="77"/>
                <a:cs typeface="GT America Regular" pitchFamily="2" charset="77"/>
              </a:defRPr>
            </a:lvl5pPr>
          </a:lstStyle>
          <a:p>
            <a:pPr lvl="0"/>
            <a:r>
              <a:rPr lang="fi-FI" dirty="0" err="1"/>
              <a:t>Click</a:t>
            </a:r>
            <a:r>
              <a:rPr lang="fi-FI" dirty="0"/>
              <a:t> to </a:t>
            </a:r>
            <a:r>
              <a:rPr lang="fi-FI" dirty="0" err="1"/>
              <a:t>add</a:t>
            </a:r>
            <a:r>
              <a:rPr lang="fi-FI" dirty="0"/>
              <a:t> </a:t>
            </a:r>
            <a:r>
              <a:rPr lang="fi-FI" dirty="0" err="1"/>
              <a:t>headline</a:t>
            </a:r>
            <a:endParaRPr lang="fi-FI" dirty="0"/>
          </a:p>
        </p:txBody>
      </p:sp>
      <p:sp>
        <p:nvSpPr>
          <p:cNvPr id="2" name="Slide Number Placeholder 5">
            <a:extLst>
              <a:ext uri="{FF2B5EF4-FFF2-40B4-BE49-F238E27FC236}">
                <a16:creationId xmlns:a16="http://schemas.microsoft.com/office/drawing/2014/main" id="{9723C673-A586-DD8A-8867-E08FCEEB79AA}"/>
              </a:ext>
            </a:extLst>
          </p:cNvPr>
          <p:cNvSpPr>
            <a:spLocks noGrp="1"/>
          </p:cNvSpPr>
          <p:nvPr>
            <p:ph type="sldNum" sz="quarter" idx="4"/>
          </p:nvPr>
        </p:nvSpPr>
        <p:spPr>
          <a:xfrm>
            <a:off x="9106168" y="6492875"/>
            <a:ext cx="2743200" cy="365125"/>
          </a:xfrm>
          <a:prstGeom prst="rect">
            <a:avLst/>
          </a:prstGeom>
        </p:spPr>
        <p:txBody>
          <a:bodyPr/>
          <a:lstStyle>
            <a:lvl1pPr algn="r">
              <a:defRPr sz="1000" b="1" i="0">
                <a:solidFill>
                  <a:schemeClr val="accent1"/>
                </a:solidFill>
                <a:latin typeface="GT America Condensed Regular" pitchFamily="2" charset="77"/>
                <a:ea typeface="GT America Condensed Regular" pitchFamily="2" charset="77"/>
                <a:cs typeface="GT America Condensed Regular" pitchFamily="2" charset="77"/>
              </a:defRPr>
            </a:lvl1pPr>
          </a:lstStyle>
          <a:p>
            <a:fld id="{3DB702B6-6156-2F42-85AB-A912E062E9D6}" type="slidenum">
              <a:rPr lang="en-US"/>
              <a:pPr/>
              <a:t>‹#›</a:t>
            </a:fld>
            <a:endParaRPr lang="en-US" dirty="0"/>
          </a:p>
        </p:txBody>
      </p:sp>
      <p:sp>
        <p:nvSpPr>
          <p:cNvPr id="4" name="Text Placeholder 3">
            <a:extLst>
              <a:ext uri="{FF2B5EF4-FFF2-40B4-BE49-F238E27FC236}">
                <a16:creationId xmlns:a16="http://schemas.microsoft.com/office/drawing/2014/main" id="{9083AEAC-76B8-16AB-0A21-78FED1F21C23}"/>
              </a:ext>
            </a:extLst>
          </p:cNvPr>
          <p:cNvSpPr>
            <a:spLocks noGrp="1"/>
          </p:cNvSpPr>
          <p:nvPr>
            <p:ph type="body" sz="quarter" idx="18"/>
          </p:nvPr>
        </p:nvSpPr>
        <p:spPr>
          <a:xfrm>
            <a:off x="342900" y="842959"/>
            <a:ext cx="11506199" cy="5529265"/>
          </a:xfrm>
        </p:spPr>
        <p:txBody>
          <a:bodyPr numCol="3">
            <a:normAutofit/>
          </a:bodyPr>
          <a:lstStyle>
            <a:lvl1pPr marL="0" indent="0">
              <a:buNone/>
              <a:defRPr sz="1100">
                <a:latin typeface="Proxima Nova Rg" panose="0200050603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a:t>Click to edit Master text styles</a:t>
            </a:r>
          </a:p>
        </p:txBody>
      </p:sp>
    </p:spTree>
    <p:extLst>
      <p:ext uri="{BB962C8B-B14F-4D97-AF65-F5344CB8AC3E}">
        <p14:creationId xmlns:p14="http://schemas.microsoft.com/office/powerpoint/2010/main" val="9996523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7_Mukautettu asettelu">
    <p:spTree>
      <p:nvGrpSpPr>
        <p:cNvPr id="1" name=""/>
        <p:cNvGrpSpPr/>
        <p:nvPr/>
      </p:nvGrpSpPr>
      <p:grpSpPr>
        <a:xfrm>
          <a:off x="0" y="0"/>
          <a:ext cx="0" cy="0"/>
          <a:chOff x="0" y="0"/>
          <a:chExt cx="0" cy="0"/>
        </a:xfrm>
      </p:grpSpPr>
      <p:sp>
        <p:nvSpPr>
          <p:cNvPr id="33" name="Suorakulmio 32">
            <a:extLst>
              <a:ext uri="{FF2B5EF4-FFF2-40B4-BE49-F238E27FC236}">
                <a16:creationId xmlns:a16="http://schemas.microsoft.com/office/drawing/2014/main" id="{D13B6B90-034C-97AA-C1E8-6F579C4062B5}"/>
              </a:ext>
            </a:extLst>
          </p:cNvPr>
          <p:cNvSpPr/>
          <p:nvPr userDrawn="1"/>
        </p:nvSpPr>
        <p:spPr>
          <a:xfrm>
            <a:off x="0" y="0"/>
            <a:ext cx="6096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39" name="Kuva 38">
            <a:extLst>
              <a:ext uri="{FF2B5EF4-FFF2-40B4-BE49-F238E27FC236}">
                <a16:creationId xmlns:a16="http://schemas.microsoft.com/office/drawing/2014/main" id="{D7841313-B775-10BA-F057-710592AA39B5}"/>
              </a:ext>
            </a:extLst>
          </p:cNvPr>
          <p:cNvPicPr>
            <a:picLocks noChangeAspect="1"/>
          </p:cNvPicPr>
          <p:nvPr userDrawn="1"/>
        </p:nvPicPr>
        <p:blipFill>
          <a:blip r:embed="rId2"/>
          <a:stretch>
            <a:fillRect/>
          </a:stretch>
        </p:blipFill>
        <p:spPr>
          <a:xfrm>
            <a:off x="11078171" y="6114555"/>
            <a:ext cx="920527" cy="478674"/>
          </a:xfrm>
          <a:prstGeom prst="rect">
            <a:avLst/>
          </a:prstGeom>
        </p:spPr>
      </p:pic>
      <p:sp>
        <p:nvSpPr>
          <p:cNvPr id="12" name="Otsikko 1">
            <a:extLst>
              <a:ext uri="{FF2B5EF4-FFF2-40B4-BE49-F238E27FC236}">
                <a16:creationId xmlns:a16="http://schemas.microsoft.com/office/drawing/2014/main" id="{9EBF83D9-25E6-976F-2069-70B588EA20A9}"/>
              </a:ext>
            </a:extLst>
          </p:cNvPr>
          <p:cNvSpPr>
            <a:spLocks noGrp="1"/>
          </p:cNvSpPr>
          <p:nvPr>
            <p:ph type="ctrTitle" hasCustomPrompt="1"/>
          </p:nvPr>
        </p:nvSpPr>
        <p:spPr>
          <a:xfrm>
            <a:off x="172274" y="215917"/>
            <a:ext cx="5656029" cy="707886"/>
          </a:xfrm>
          <a:prstGeom prst="rect">
            <a:avLst/>
          </a:prstGeom>
        </p:spPr>
        <p:txBody>
          <a:bodyPr anchor="t">
            <a:spAutoFit/>
          </a:bodyPr>
          <a:lstStyle>
            <a:lvl1pPr algn="l">
              <a:lnSpc>
                <a:spcPts val="4800"/>
              </a:lnSpc>
              <a:defRPr sz="4800" b="1" i="0">
                <a:solidFill>
                  <a:schemeClr val="bg1"/>
                </a:solidFill>
                <a:latin typeface="GT America Condensed Black" pitchFamily="2" charset="77"/>
                <a:ea typeface="GT America Condensed Black" pitchFamily="2" charset="77"/>
                <a:cs typeface="GT America Condensed Black" pitchFamily="2" charset="77"/>
              </a:defRPr>
            </a:lvl1pPr>
          </a:lstStyle>
          <a:p>
            <a:r>
              <a:rPr lang="en-US" noProof="0" dirty="0"/>
              <a:t>COMPANY</a:t>
            </a:r>
          </a:p>
        </p:txBody>
      </p:sp>
      <p:sp>
        <p:nvSpPr>
          <p:cNvPr id="14" name="Alaotsikko 2">
            <a:extLst>
              <a:ext uri="{FF2B5EF4-FFF2-40B4-BE49-F238E27FC236}">
                <a16:creationId xmlns:a16="http://schemas.microsoft.com/office/drawing/2014/main" id="{44C26922-8F53-1EC1-D4F8-796BC633CAC5}"/>
              </a:ext>
            </a:extLst>
          </p:cNvPr>
          <p:cNvSpPr>
            <a:spLocks noGrp="1"/>
          </p:cNvSpPr>
          <p:nvPr>
            <p:ph type="subTitle" idx="1" hasCustomPrompt="1"/>
          </p:nvPr>
        </p:nvSpPr>
        <p:spPr>
          <a:xfrm>
            <a:off x="172274" y="996604"/>
            <a:ext cx="3334249" cy="286232"/>
          </a:xfrm>
          <a:prstGeom prst="rect">
            <a:avLst/>
          </a:prstGeom>
        </p:spPr>
        <p:txBody>
          <a:bodyPr>
            <a:spAutoFit/>
          </a:bodyPr>
          <a:lstStyle>
            <a:lvl1pPr marL="0" indent="0" algn="l">
              <a:buNone/>
              <a:defRPr sz="1400" b="1" i="0">
                <a:solidFill>
                  <a:schemeClr val="bg1"/>
                </a:solidFill>
                <a:latin typeface="GT America Regular" pitchFamily="2" charset="77"/>
                <a:ea typeface="GT America Regular" pitchFamily="2" charset="77"/>
                <a:cs typeface="GT America Regular"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17.3.2023 07:45</a:t>
            </a:r>
          </a:p>
        </p:txBody>
      </p:sp>
      <p:sp>
        <p:nvSpPr>
          <p:cNvPr id="2" name="Puolivapaa piirto 1">
            <a:extLst>
              <a:ext uri="{FF2B5EF4-FFF2-40B4-BE49-F238E27FC236}">
                <a16:creationId xmlns:a16="http://schemas.microsoft.com/office/drawing/2014/main" id="{69B6C6CC-EE27-6981-E9BD-C1FED2F3C9C2}"/>
              </a:ext>
            </a:extLst>
          </p:cNvPr>
          <p:cNvSpPr>
            <a:spLocks noGrp="1"/>
          </p:cNvSpPr>
          <p:nvPr>
            <p:ph type="pic" sz="quarter" idx="10"/>
          </p:nvPr>
        </p:nvSpPr>
        <p:spPr>
          <a:xfrm>
            <a:off x="172274" y="2762695"/>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270000 h 540000"/>
              <a:gd name="connsiteX4" fmla="*/ 270000 w 540000"/>
              <a:gd name="connsiteY4" fmla="*/ 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00" h="540000">
                <a:moveTo>
                  <a:pt x="270000" y="0"/>
                </a:moveTo>
                <a:cubicBezTo>
                  <a:pt x="419117" y="0"/>
                  <a:pt x="540000" y="120883"/>
                  <a:pt x="540000" y="270000"/>
                </a:cubicBezTo>
                <a:cubicBezTo>
                  <a:pt x="540000" y="419117"/>
                  <a:pt x="419117" y="540000"/>
                  <a:pt x="270000" y="540000"/>
                </a:cubicBezTo>
                <a:cubicBezTo>
                  <a:pt x="120883" y="540000"/>
                  <a:pt x="0" y="419117"/>
                  <a:pt x="0" y="270000"/>
                </a:cubicBezTo>
                <a:cubicBezTo>
                  <a:pt x="0" y="120883"/>
                  <a:pt x="120883" y="0"/>
                  <a:pt x="270000" y="0"/>
                </a:cubicBezTo>
                <a:close/>
              </a:path>
            </a:pathLst>
          </a:custGeom>
        </p:spPr>
        <p:txBody>
          <a:bodyPr wrap="square">
            <a:noAutofit/>
          </a:bodyPr>
          <a:lstStyle>
            <a:lvl1pPr marL="0" indent="0">
              <a:buNone/>
              <a:defRPr sz="1000">
                <a:solidFill>
                  <a:schemeClr val="bg1"/>
                </a:solidFill>
              </a:defRPr>
            </a:lvl1pPr>
          </a:lstStyle>
          <a:p>
            <a:r>
              <a:rPr lang="en-US" noProof="0"/>
              <a:t>Click icon to add picture</a:t>
            </a:r>
            <a:endParaRPr lang="en-US" noProof="0" dirty="0"/>
          </a:p>
        </p:txBody>
      </p:sp>
      <p:sp>
        <p:nvSpPr>
          <p:cNvPr id="5" name="Tekstin paikkamerkki 29">
            <a:extLst>
              <a:ext uri="{FF2B5EF4-FFF2-40B4-BE49-F238E27FC236}">
                <a16:creationId xmlns:a16="http://schemas.microsoft.com/office/drawing/2014/main" id="{C7314468-B066-2B07-0560-F7B1C78DE175}"/>
              </a:ext>
            </a:extLst>
          </p:cNvPr>
          <p:cNvSpPr>
            <a:spLocks noGrp="1"/>
          </p:cNvSpPr>
          <p:nvPr>
            <p:ph type="body" sz="quarter" idx="13" hasCustomPrompt="1"/>
          </p:nvPr>
        </p:nvSpPr>
        <p:spPr>
          <a:xfrm>
            <a:off x="884548" y="2740307"/>
            <a:ext cx="2356402" cy="584775"/>
          </a:xfrm>
        </p:spPr>
        <p:txBody>
          <a:bodyPr>
            <a:spAutoFit/>
          </a:bodyPr>
          <a:lstStyle>
            <a:lvl1pPr marL="0" indent="0">
              <a:spcBef>
                <a:spcPts val="300"/>
              </a:spcBef>
              <a:buNone/>
              <a:defRPr sz="1000">
                <a:solidFill>
                  <a:schemeClr val="bg1"/>
                </a:solidFill>
                <a:latin typeface="GT America Regular" pitchFamily="2" charset="77"/>
                <a:ea typeface="GT America Regular" pitchFamily="2" charset="77"/>
                <a:cs typeface="GT America Regular" pitchFamily="2" charset="77"/>
              </a:defRPr>
            </a:lvl1pPr>
          </a:lstStyle>
          <a:p>
            <a:pPr lvl="0"/>
            <a:r>
              <a:rPr lang="en-US" noProof="0" dirty="0"/>
              <a:t>Name Surname</a:t>
            </a:r>
          </a:p>
          <a:p>
            <a:pPr lvl="0"/>
            <a:r>
              <a:rPr lang="en-US" noProof="0" dirty="0"/>
              <a:t>+358 40 123 4567</a:t>
            </a:r>
          </a:p>
          <a:p>
            <a:pPr lvl="0"/>
            <a:r>
              <a:rPr lang="en-US" noProof="0" dirty="0"/>
              <a:t>name.surname@inderes.com</a:t>
            </a:r>
          </a:p>
        </p:txBody>
      </p:sp>
      <p:sp>
        <p:nvSpPr>
          <p:cNvPr id="9" name="Kuvan paikkamerkki 8">
            <a:extLst>
              <a:ext uri="{FF2B5EF4-FFF2-40B4-BE49-F238E27FC236}">
                <a16:creationId xmlns:a16="http://schemas.microsoft.com/office/drawing/2014/main" id="{3824F777-0CF3-D9A3-75FD-B6DA6F3AD1F5}"/>
              </a:ext>
            </a:extLst>
          </p:cNvPr>
          <p:cNvSpPr>
            <a:spLocks noGrp="1"/>
          </p:cNvSpPr>
          <p:nvPr>
            <p:ph type="pic" sz="quarter" idx="16"/>
          </p:nvPr>
        </p:nvSpPr>
        <p:spPr>
          <a:xfrm>
            <a:off x="6096001" y="0"/>
            <a:ext cx="6096000" cy="6858000"/>
          </a:xfrm>
        </p:spPr>
        <p:txBody>
          <a:bodyPr/>
          <a:lstStyle/>
          <a:p>
            <a:r>
              <a:rPr lang="en-US" noProof="0"/>
              <a:t>Click icon to add picture</a:t>
            </a:r>
            <a:endParaRPr lang="en-US" noProof="0" dirty="0"/>
          </a:p>
        </p:txBody>
      </p:sp>
      <p:pic>
        <p:nvPicPr>
          <p:cNvPr id="10" name="Kuva 9">
            <a:extLst>
              <a:ext uri="{FF2B5EF4-FFF2-40B4-BE49-F238E27FC236}">
                <a16:creationId xmlns:a16="http://schemas.microsoft.com/office/drawing/2014/main" id="{C43C7D85-103C-FD37-F74F-763AF6CB28F5}"/>
              </a:ext>
            </a:extLst>
          </p:cNvPr>
          <p:cNvPicPr>
            <a:picLocks noChangeAspect="1"/>
          </p:cNvPicPr>
          <p:nvPr userDrawn="1"/>
        </p:nvPicPr>
        <p:blipFill>
          <a:blip r:embed="rId3"/>
          <a:stretch>
            <a:fillRect/>
          </a:stretch>
        </p:blipFill>
        <p:spPr>
          <a:xfrm>
            <a:off x="10586002" y="5886855"/>
            <a:ext cx="1314450" cy="683514"/>
          </a:xfrm>
          <a:prstGeom prst="rect">
            <a:avLst/>
          </a:prstGeom>
        </p:spPr>
      </p:pic>
      <p:pic>
        <p:nvPicPr>
          <p:cNvPr id="3" name="Kuva 8">
            <a:extLst>
              <a:ext uri="{FF2B5EF4-FFF2-40B4-BE49-F238E27FC236}">
                <a16:creationId xmlns:a16="http://schemas.microsoft.com/office/drawing/2014/main" id="{50883E24-566A-D573-0427-AB4114585D98}"/>
              </a:ext>
            </a:extLst>
          </p:cNvPr>
          <p:cNvPicPr>
            <a:picLocks noChangeAspect="1"/>
          </p:cNvPicPr>
          <p:nvPr userDrawn="1"/>
        </p:nvPicPr>
        <p:blipFill rotWithShape="1">
          <a:blip r:embed="rId4"/>
          <a:srcRect l="25845" r="5019"/>
          <a:stretch/>
        </p:blipFill>
        <p:spPr>
          <a:xfrm>
            <a:off x="6096001" y="0"/>
            <a:ext cx="6096000" cy="6858000"/>
          </a:xfrm>
          <a:prstGeom prst="rect">
            <a:avLst/>
          </a:prstGeom>
        </p:spPr>
      </p:pic>
    </p:spTree>
    <p:extLst>
      <p:ext uri="{BB962C8B-B14F-4D97-AF65-F5344CB8AC3E}">
        <p14:creationId xmlns:p14="http://schemas.microsoft.com/office/powerpoint/2010/main" val="9047029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_Mukautettu asettelu">
    <p:spTree>
      <p:nvGrpSpPr>
        <p:cNvPr id="1" name=""/>
        <p:cNvGrpSpPr/>
        <p:nvPr/>
      </p:nvGrpSpPr>
      <p:grpSpPr>
        <a:xfrm>
          <a:off x="0" y="0"/>
          <a:ext cx="0" cy="0"/>
          <a:chOff x="0" y="0"/>
          <a:chExt cx="0" cy="0"/>
        </a:xfrm>
      </p:grpSpPr>
      <p:sp>
        <p:nvSpPr>
          <p:cNvPr id="33" name="Suorakulmio 32">
            <a:extLst>
              <a:ext uri="{FF2B5EF4-FFF2-40B4-BE49-F238E27FC236}">
                <a16:creationId xmlns:a16="http://schemas.microsoft.com/office/drawing/2014/main" id="{D13B6B90-034C-97AA-C1E8-6F579C4062B5}"/>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2"/>
              </a:solidFill>
            </a:endParaRPr>
          </a:p>
        </p:txBody>
      </p:sp>
      <p:pic>
        <p:nvPicPr>
          <p:cNvPr id="39" name="Kuva 38">
            <a:extLst>
              <a:ext uri="{FF2B5EF4-FFF2-40B4-BE49-F238E27FC236}">
                <a16:creationId xmlns:a16="http://schemas.microsoft.com/office/drawing/2014/main" id="{D7841313-B775-10BA-F057-710592AA39B5}"/>
              </a:ext>
            </a:extLst>
          </p:cNvPr>
          <p:cNvPicPr>
            <a:picLocks noChangeAspect="1"/>
          </p:cNvPicPr>
          <p:nvPr userDrawn="1"/>
        </p:nvPicPr>
        <p:blipFill>
          <a:blip r:embed="rId2"/>
          <a:stretch>
            <a:fillRect/>
          </a:stretch>
        </p:blipFill>
        <p:spPr>
          <a:xfrm>
            <a:off x="11078171" y="6114555"/>
            <a:ext cx="920527" cy="478674"/>
          </a:xfrm>
          <a:prstGeom prst="rect">
            <a:avLst/>
          </a:prstGeom>
        </p:spPr>
      </p:pic>
      <p:sp>
        <p:nvSpPr>
          <p:cNvPr id="12" name="Otsikko 1">
            <a:extLst>
              <a:ext uri="{FF2B5EF4-FFF2-40B4-BE49-F238E27FC236}">
                <a16:creationId xmlns:a16="http://schemas.microsoft.com/office/drawing/2014/main" id="{9EBF83D9-25E6-976F-2069-70B588EA20A9}"/>
              </a:ext>
            </a:extLst>
          </p:cNvPr>
          <p:cNvSpPr>
            <a:spLocks noGrp="1"/>
          </p:cNvSpPr>
          <p:nvPr>
            <p:ph type="ctrTitle" hasCustomPrompt="1"/>
          </p:nvPr>
        </p:nvSpPr>
        <p:spPr>
          <a:xfrm>
            <a:off x="172274" y="215917"/>
            <a:ext cx="5656029" cy="707886"/>
          </a:xfrm>
          <a:prstGeom prst="rect">
            <a:avLst/>
          </a:prstGeom>
        </p:spPr>
        <p:txBody>
          <a:bodyPr anchor="t">
            <a:spAutoFit/>
          </a:bodyPr>
          <a:lstStyle>
            <a:lvl1pPr algn="l">
              <a:lnSpc>
                <a:spcPts val="4800"/>
              </a:lnSpc>
              <a:defRPr sz="4800" b="1" i="0">
                <a:solidFill>
                  <a:schemeClr val="accent1"/>
                </a:solidFill>
                <a:latin typeface="GT America Condensed Black" pitchFamily="2" charset="77"/>
                <a:ea typeface="GT America Condensed Black" pitchFamily="2" charset="77"/>
                <a:cs typeface="GT America Condensed Black" pitchFamily="2" charset="77"/>
              </a:defRPr>
            </a:lvl1pPr>
          </a:lstStyle>
          <a:p>
            <a:r>
              <a:rPr lang="en-US" noProof="0" dirty="0"/>
              <a:t>COMPANY</a:t>
            </a:r>
          </a:p>
        </p:txBody>
      </p:sp>
      <p:sp>
        <p:nvSpPr>
          <p:cNvPr id="14" name="Alaotsikko 2">
            <a:extLst>
              <a:ext uri="{FF2B5EF4-FFF2-40B4-BE49-F238E27FC236}">
                <a16:creationId xmlns:a16="http://schemas.microsoft.com/office/drawing/2014/main" id="{44C26922-8F53-1EC1-D4F8-796BC633CAC5}"/>
              </a:ext>
            </a:extLst>
          </p:cNvPr>
          <p:cNvSpPr>
            <a:spLocks noGrp="1"/>
          </p:cNvSpPr>
          <p:nvPr>
            <p:ph type="subTitle" idx="1" hasCustomPrompt="1"/>
          </p:nvPr>
        </p:nvSpPr>
        <p:spPr>
          <a:xfrm>
            <a:off x="172274" y="996604"/>
            <a:ext cx="3334249" cy="286232"/>
          </a:xfrm>
          <a:prstGeom prst="rect">
            <a:avLst/>
          </a:prstGeom>
        </p:spPr>
        <p:txBody>
          <a:bodyPr>
            <a:spAutoFit/>
          </a:bodyPr>
          <a:lstStyle>
            <a:lvl1pPr marL="0" indent="0" algn="l">
              <a:buNone/>
              <a:defRPr sz="1400" b="1" i="0">
                <a:solidFill>
                  <a:schemeClr val="accent1"/>
                </a:solidFill>
                <a:latin typeface="GT America Regular" pitchFamily="2" charset="77"/>
                <a:ea typeface="GT America Regular" pitchFamily="2" charset="77"/>
                <a:cs typeface="GT America Regular"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17.3.2023 07:45</a:t>
            </a:r>
          </a:p>
        </p:txBody>
      </p:sp>
      <p:sp>
        <p:nvSpPr>
          <p:cNvPr id="2" name="Puolivapaa piirto 1">
            <a:extLst>
              <a:ext uri="{FF2B5EF4-FFF2-40B4-BE49-F238E27FC236}">
                <a16:creationId xmlns:a16="http://schemas.microsoft.com/office/drawing/2014/main" id="{69B6C6CC-EE27-6981-E9BD-C1FED2F3C9C2}"/>
              </a:ext>
            </a:extLst>
          </p:cNvPr>
          <p:cNvSpPr>
            <a:spLocks noGrp="1"/>
          </p:cNvSpPr>
          <p:nvPr>
            <p:ph type="pic" sz="quarter" idx="10"/>
          </p:nvPr>
        </p:nvSpPr>
        <p:spPr>
          <a:xfrm>
            <a:off x="172274" y="2762695"/>
            <a:ext cx="540000" cy="540000"/>
          </a:xfrm>
          <a:custGeom>
            <a:avLst/>
            <a:gdLst>
              <a:gd name="connsiteX0" fmla="*/ 270000 w 540000"/>
              <a:gd name="connsiteY0" fmla="*/ 0 h 540000"/>
              <a:gd name="connsiteX1" fmla="*/ 540000 w 540000"/>
              <a:gd name="connsiteY1" fmla="*/ 270000 h 540000"/>
              <a:gd name="connsiteX2" fmla="*/ 270000 w 540000"/>
              <a:gd name="connsiteY2" fmla="*/ 540000 h 540000"/>
              <a:gd name="connsiteX3" fmla="*/ 0 w 540000"/>
              <a:gd name="connsiteY3" fmla="*/ 270000 h 540000"/>
              <a:gd name="connsiteX4" fmla="*/ 270000 w 540000"/>
              <a:gd name="connsiteY4" fmla="*/ 0 h 54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00" h="540000">
                <a:moveTo>
                  <a:pt x="270000" y="0"/>
                </a:moveTo>
                <a:cubicBezTo>
                  <a:pt x="419117" y="0"/>
                  <a:pt x="540000" y="120883"/>
                  <a:pt x="540000" y="270000"/>
                </a:cubicBezTo>
                <a:cubicBezTo>
                  <a:pt x="540000" y="419117"/>
                  <a:pt x="419117" y="540000"/>
                  <a:pt x="270000" y="540000"/>
                </a:cubicBezTo>
                <a:cubicBezTo>
                  <a:pt x="120883" y="540000"/>
                  <a:pt x="0" y="419117"/>
                  <a:pt x="0" y="270000"/>
                </a:cubicBezTo>
                <a:cubicBezTo>
                  <a:pt x="0" y="120883"/>
                  <a:pt x="120883" y="0"/>
                  <a:pt x="270000" y="0"/>
                </a:cubicBezTo>
                <a:close/>
              </a:path>
            </a:pathLst>
          </a:custGeom>
        </p:spPr>
        <p:txBody>
          <a:bodyPr wrap="square">
            <a:noAutofit/>
          </a:bodyPr>
          <a:lstStyle>
            <a:lvl1pPr>
              <a:defRPr sz="1000">
                <a:solidFill>
                  <a:schemeClr val="tx2"/>
                </a:solidFill>
              </a:defRPr>
            </a:lvl1pPr>
          </a:lstStyle>
          <a:p>
            <a:r>
              <a:rPr lang="en-US" noProof="0"/>
              <a:t>Click icon to add picture</a:t>
            </a:r>
            <a:endParaRPr lang="en-US" noProof="0" dirty="0"/>
          </a:p>
        </p:txBody>
      </p:sp>
      <p:sp>
        <p:nvSpPr>
          <p:cNvPr id="5" name="Tekstin paikkamerkki 29">
            <a:extLst>
              <a:ext uri="{FF2B5EF4-FFF2-40B4-BE49-F238E27FC236}">
                <a16:creationId xmlns:a16="http://schemas.microsoft.com/office/drawing/2014/main" id="{C7314468-B066-2B07-0560-F7B1C78DE175}"/>
              </a:ext>
            </a:extLst>
          </p:cNvPr>
          <p:cNvSpPr>
            <a:spLocks noGrp="1"/>
          </p:cNvSpPr>
          <p:nvPr>
            <p:ph type="body" sz="quarter" idx="13" hasCustomPrompt="1"/>
          </p:nvPr>
        </p:nvSpPr>
        <p:spPr>
          <a:xfrm>
            <a:off x="884548" y="2740307"/>
            <a:ext cx="2356402" cy="584775"/>
          </a:xfrm>
        </p:spPr>
        <p:txBody>
          <a:bodyPr>
            <a:spAutoFit/>
          </a:bodyPr>
          <a:lstStyle>
            <a:lvl1pPr marL="0" indent="0">
              <a:spcBef>
                <a:spcPts val="300"/>
              </a:spcBef>
              <a:buNone/>
              <a:defRPr sz="1000">
                <a:solidFill>
                  <a:schemeClr val="tx2"/>
                </a:solidFill>
                <a:latin typeface="GT America Regular" pitchFamily="2" charset="77"/>
                <a:ea typeface="GT America Regular" pitchFamily="2" charset="77"/>
                <a:cs typeface="GT America Regular" pitchFamily="2" charset="77"/>
              </a:defRPr>
            </a:lvl1pPr>
          </a:lstStyle>
          <a:p>
            <a:pPr lvl="0"/>
            <a:r>
              <a:rPr lang="en-US" noProof="0" dirty="0"/>
              <a:t>Name Surname</a:t>
            </a:r>
          </a:p>
          <a:p>
            <a:pPr lvl="0"/>
            <a:r>
              <a:rPr lang="en-US" noProof="0" dirty="0"/>
              <a:t>+358 40 123 4567</a:t>
            </a:r>
          </a:p>
          <a:p>
            <a:pPr lvl="0"/>
            <a:r>
              <a:rPr lang="en-US" noProof="0" dirty="0"/>
              <a:t>name.surname@inderes.com</a:t>
            </a:r>
          </a:p>
        </p:txBody>
      </p:sp>
      <p:sp>
        <p:nvSpPr>
          <p:cNvPr id="9" name="Kuvan paikkamerkki 8">
            <a:extLst>
              <a:ext uri="{FF2B5EF4-FFF2-40B4-BE49-F238E27FC236}">
                <a16:creationId xmlns:a16="http://schemas.microsoft.com/office/drawing/2014/main" id="{3824F777-0CF3-D9A3-75FD-B6DA6F3AD1F5}"/>
              </a:ext>
            </a:extLst>
          </p:cNvPr>
          <p:cNvSpPr>
            <a:spLocks noGrp="1"/>
          </p:cNvSpPr>
          <p:nvPr>
            <p:ph type="pic" sz="quarter" idx="16"/>
          </p:nvPr>
        </p:nvSpPr>
        <p:spPr>
          <a:xfrm>
            <a:off x="6096001" y="0"/>
            <a:ext cx="6096000" cy="6858000"/>
          </a:xfrm>
        </p:spPr>
        <p:txBody>
          <a:bodyPr/>
          <a:lstStyle/>
          <a:p>
            <a:r>
              <a:rPr lang="en-US" noProof="0"/>
              <a:t>Click icon to add picture</a:t>
            </a:r>
            <a:endParaRPr lang="en-US" noProof="0" dirty="0"/>
          </a:p>
        </p:txBody>
      </p:sp>
      <p:pic>
        <p:nvPicPr>
          <p:cNvPr id="10" name="Kuva 9">
            <a:extLst>
              <a:ext uri="{FF2B5EF4-FFF2-40B4-BE49-F238E27FC236}">
                <a16:creationId xmlns:a16="http://schemas.microsoft.com/office/drawing/2014/main" id="{C43C7D85-103C-FD37-F74F-763AF6CB28F5}"/>
              </a:ext>
            </a:extLst>
          </p:cNvPr>
          <p:cNvPicPr>
            <a:picLocks noChangeAspect="1"/>
          </p:cNvPicPr>
          <p:nvPr userDrawn="1"/>
        </p:nvPicPr>
        <p:blipFill>
          <a:blip r:embed="rId3"/>
          <a:stretch>
            <a:fillRect/>
          </a:stretch>
        </p:blipFill>
        <p:spPr>
          <a:xfrm>
            <a:off x="10586002" y="5886855"/>
            <a:ext cx="1314450" cy="683514"/>
          </a:xfrm>
          <a:prstGeom prst="rect">
            <a:avLst/>
          </a:prstGeom>
        </p:spPr>
      </p:pic>
      <p:pic>
        <p:nvPicPr>
          <p:cNvPr id="3" name="Kuva 8">
            <a:extLst>
              <a:ext uri="{FF2B5EF4-FFF2-40B4-BE49-F238E27FC236}">
                <a16:creationId xmlns:a16="http://schemas.microsoft.com/office/drawing/2014/main" id="{5677F922-F3A7-A027-42A9-F88384C3A4B1}"/>
              </a:ext>
            </a:extLst>
          </p:cNvPr>
          <p:cNvPicPr>
            <a:picLocks noChangeAspect="1"/>
          </p:cNvPicPr>
          <p:nvPr userDrawn="1"/>
        </p:nvPicPr>
        <p:blipFill rotWithShape="1">
          <a:blip r:embed="rId4"/>
          <a:srcRect l="25845" r="5019"/>
          <a:stretch/>
        </p:blipFill>
        <p:spPr>
          <a:xfrm>
            <a:off x="6096001" y="0"/>
            <a:ext cx="6096000" cy="6858000"/>
          </a:xfrm>
          <a:prstGeom prst="rect">
            <a:avLst/>
          </a:prstGeom>
        </p:spPr>
      </p:pic>
    </p:spTree>
    <p:extLst>
      <p:ext uri="{BB962C8B-B14F-4D97-AF65-F5344CB8AC3E}">
        <p14:creationId xmlns:p14="http://schemas.microsoft.com/office/powerpoint/2010/main" val="35732306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Mukautettu asettelu">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A4F5C0A2-D559-C9E1-2498-58B66382950A}"/>
              </a:ext>
            </a:extLst>
          </p:cNvPr>
          <p:cNvSpPr>
            <a:spLocks noGrp="1"/>
          </p:cNvSpPr>
          <p:nvPr>
            <p:ph type="dt" sz="half" idx="10"/>
          </p:nvPr>
        </p:nvSpPr>
        <p:spPr>
          <a:xfrm>
            <a:off x="342632" y="6492875"/>
            <a:ext cx="3238768" cy="365125"/>
          </a:xfrm>
          <a:prstGeom prst="rect">
            <a:avLst/>
          </a:prstGeom>
        </p:spPr>
        <p:txBody>
          <a:bodyPr/>
          <a:lstStyle/>
          <a:p>
            <a:fld id="{5FA53ECD-A04F-4ED8-9990-5EA8BF1084DB}" type="datetime1">
              <a:rPr lang="fi-FI" smtClean="0"/>
              <a:t>24.10.2025</a:t>
            </a:fld>
            <a:endParaRPr lang="fi-FI" dirty="0"/>
          </a:p>
        </p:txBody>
      </p:sp>
      <p:sp>
        <p:nvSpPr>
          <p:cNvPr id="4" name="Alatunnisteen paikkamerkki 3">
            <a:extLst>
              <a:ext uri="{FF2B5EF4-FFF2-40B4-BE49-F238E27FC236}">
                <a16:creationId xmlns:a16="http://schemas.microsoft.com/office/drawing/2014/main" id="{03A0265F-6D01-1A72-0118-38E09C1D5351}"/>
              </a:ext>
            </a:extLst>
          </p:cNvPr>
          <p:cNvSpPr>
            <a:spLocks noGrp="1"/>
          </p:cNvSpPr>
          <p:nvPr>
            <p:ph type="ftr" sz="quarter" idx="11"/>
          </p:nvPr>
        </p:nvSpPr>
        <p:spPr>
          <a:xfrm>
            <a:off x="4004019" y="6492875"/>
            <a:ext cx="4183962" cy="365125"/>
          </a:xfrm>
          <a:prstGeom prst="rect">
            <a:avLst/>
          </a:prstGeom>
        </p:spPr>
        <p:txBody>
          <a:bodyPr/>
          <a:lstStyle/>
          <a:p>
            <a:endParaRPr lang="fi-FI" dirty="0"/>
          </a:p>
        </p:txBody>
      </p:sp>
      <p:sp>
        <p:nvSpPr>
          <p:cNvPr id="9" name="Palkki">
            <a:extLst>
              <a:ext uri="{FF2B5EF4-FFF2-40B4-BE49-F238E27FC236}">
                <a16:creationId xmlns:a16="http://schemas.microsoft.com/office/drawing/2014/main" id="{EB3F97F6-C5D2-01C9-660A-BE705BCE46C7}"/>
              </a:ext>
            </a:extLst>
          </p:cNvPr>
          <p:cNvSpPr/>
          <p:nvPr userDrawn="1"/>
        </p:nvSpPr>
        <p:spPr>
          <a:xfrm>
            <a:off x="8156546" y="1402"/>
            <a:ext cx="4035455" cy="6856599"/>
          </a:xfrm>
          <a:prstGeom prst="rect">
            <a:avLst/>
          </a:prstGeom>
          <a:solidFill>
            <a:srgbClr val="D9D8FF">
              <a:alpha val="49804"/>
            </a:srgbClr>
          </a:solidFill>
          <a:ln w="6350" cap="flat" cmpd="sng" algn="ctr">
            <a:noFill/>
            <a:prstDash val="solid"/>
            <a:miter lim="800000"/>
          </a:ln>
          <a:effectLst/>
        </p:spPr>
        <p:txBody>
          <a:bodyPr rtlCol="0" anchor="ctr"/>
          <a:lstStyle/>
          <a:p>
            <a:pPr marL="0" marR="0" lvl="0" indent="0" algn="ctr" defTabSz="1125444" eaLnBrk="1" fontAlgn="auto" latinLnBrk="0" hangingPunct="1">
              <a:lnSpc>
                <a:spcPct val="100000"/>
              </a:lnSpc>
              <a:spcBef>
                <a:spcPts val="0"/>
              </a:spcBef>
              <a:spcAft>
                <a:spcPts val="0"/>
              </a:spcAft>
              <a:buClrTx/>
              <a:buSzTx/>
              <a:buFontTx/>
              <a:buNone/>
              <a:tabLst/>
              <a:defRPr/>
            </a:pPr>
            <a:endParaRPr kumimoji="0" lang="fi-FI" sz="2215" b="0" i="0" u="none" strike="noStrike" kern="0" cap="none" spc="0" normalizeH="0" baseline="0" noProof="0" dirty="0">
              <a:ln>
                <a:noFill/>
              </a:ln>
              <a:solidFill>
                <a:srgbClr val="3F3DFE"/>
              </a:solidFill>
              <a:effectLst/>
              <a:uLnTx/>
              <a:uFillTx/>
              <a:latin typeface="Inderes" pitchFamily="50" charset="0"/>
              <a:ea typeface="+mn-ea"/>
              <a:cs typeface="+mn-cs"/>
            </a:endParaRPr>
          </a:p>
        </p:txBody>
      </p:sp>
      <p:sp>
        <p:nvSpPr>
          <p:cNvPr id="14" name="Avainluvut_taulukko">
            <a:extLst>
              <a:ext uri="{FF2B5EF4-FFF2-40B4-BE49-F238E27FC236}">
                <a16:creationId xmlns:a16="http://schemas.microsoft.com/office/drawing/2014/main" id="{17F1F944-1258-E191-36A9-BEDA67D02DFD}"/>
              </a:ext>
            </a:extLst>
          </p:cNvPr>
          <p:cNvSpPr>
            <a:spLocks noGrp="1"/>
          </p:cNvSpPr>
          <p:nvPr>
            <p:ph type="tbl" sz="quarter" idx="16" hasCustomPrompt="1"/>
          </p:nvPr>
        </p:nvSpPr>
        <p:spPr>
          <a:xfrm>
            <a:off x="8507046" y="2247900"/>
            <a:ext cx="3265996" cy="2873375"/>
          </a:xfrm>
        </p:spPr>
        <p:txBody>
          <a:bodyPr/>
          <a:lstStyle>
            <a:lvl1pPr marL="0" indent="0">
              <a:buNone/>
              <a:defRPr sz="1477">
                <a:latin typeface="+mn-lt"/>
              </a:defRPr>
            </a:lvl1pPr>
          </a:lstStyle>
          <a:p>
            <a:r>
              <a:rPr lang="en-GB" dirty="0"/>
              <a:t>table</a:t>
            </a:r>
          </a:p>
        </p:txBody>
      </p:sp>
      <p:sp>
        <p:nvSpPr>
          <p:cNvPr id="17" name="Tekstin paikkamerkki 16">
            <a:extLst>
              <a:ext uri="{FF2B5EF4-FFF2-40B4-BE49-F238E27FC236}">
                <a16:creationId xmlns:a16="http://schemas.microsoft.com/office/drawing/2014/main" id="{73F66A7D-E8C1-7F45-DF6B-4C9771E4C320}"/>
              </a:ext>
            </a:extLst>
          </p:cNvPr>
          <p:cNvSpPr>
            <a:spLocks noGrp="1"/>
          </p:cNvSpPr>
          <p:nvPr>
            <p:ph type="body" sz="quarter" idx="17" hasCustomPrompt="1"/>
          </p:nvPr>
        </p:nvSpPr>
        <p:spPr>
          <a:xfrm>
            <a:off x="342901" y="288000"/>
            <a:ext cx="6926399" cy="480131"/>
          </a:xfrm>
        </p:spPr>
        <p:txBody>
          <a:bodyPr>
            <a:spAutoFit/>
          </a:bodyPr>
          <a:lstStyle>
            <a:lvl1pPr marL="0" indent="0">
              <a:buNone/>
              <a:defRPr b="1" i="0" spc="-150">
                <a:solidFill>
                  <a:schemeClr val="accent1"/>
                </a:solidFill>
                <a:latin typeface="GT America Regular" pitchFamily="2" charset="77"/>
                <a:ea typeface="GT America Regular" pitchFamily="2" charset="77"/>
                <a:cs typeface="GT America Regular" pitchFamily="2" charset="77"/>
              </a:defRPr>
            </a:lvl1pPr>
            <a:lvl2pPr marL="457200" indent="0">
              <a:buNone/>
              <a:defRPr b="1" i="0" spc="-150">
                <a:solidFill>
                  <a:schemeClr val="tx2"/>
                </a:solidFill>
                <a:latin typeface="GT America Regular" pitchFamily="2" charset="77"/>
                <a:ea typeface="GT America Regular" pitchFamily="2" charset="77"/>
                <a:cs typeface="GT America Regular" pitchFamily="2" charset="77"/>
              </a:defRPr>
            </a:lvl2pPr>
            <a:lvl3pPr marL="914400" indent="0">
              <a:buNone/>
              <a:defRPr b="1" i="0" spc="-150">
                <a:solidFill>
                  <a:schemeClr val="tx2"/>
                </a:solidFill>
                <a:latin typeface="GT America Regular" pitchFamily="2" charset="77"/>
                <a:ea typeface="GT America Regular" pitchFamily="2" charset="77"/>
                <a:cs typeface="GT America Regular" pitchFamily="2" charset="77"/>
              </a:defRPr>
            </a:lvl3pPr>
            <a:lvl4pPr marL="1371600" indent="0">
              <a:buNone/>
              <a:defRPr b="1" i="0" spc="-150">
                <a:solidFill>
                  <a:schemeClr val="tx2"/>
                </a:solidFill>
                <a:latin typeface="GT America Regular" pitchFamily="2" charset="77"/>
                <a:ea typeface="GT America Regular" pitchFamily="2" charset="77"/>
                <a:cs typeface="GT America Regular" pitchFamily="2" charset="77"/>
              </a:defRPr>
            </a:lvl4pPr>
            <a:lvl5pPr marL="1828800" indent="0">
              <a:buNone/>
              <a:defRPr b="1" i="0" spc="-150">
                <a:solidFill>
                  <a:schemeClr val="tx2"/>
                </a:solidFill>
                <a:latin typeface="GT America Regular" pitchFamily="2" charset="77"/>
                <a:ea typeface="GT America Regular" pitchFamily="2" charset="77"/>
                <a:cs typeface="GT America Regular" pitchFamily="2" charset="77"/>
              </a:defRPr>
            </a:lvl5pPr>
          </a:lstStyle>
          <a:p>
            <a:pPr lvl="0"/>
            <a:r>
              <a:rPr lang="en-US" noProof="0"/>
              <a:t>Click to add headline</a:t>
            </a:r>
          </a:p>
        </p:txBody>
      </p:sp>
      <p:sp>
        <p:nvSpPr>
          <p:cNvPr id="2" name="Slide Number Placeholder 5">
            <a:extLst>
              <a:ext uri="{FF2B5EF4-FFF2-40B4-BE49-F238E27FC236}">
                <a16:creationId xmlns:a16="http://schemas.microsoft.com/office/drawing/2014/main" id="{EB63466C-3E9F-B79A-24BE-92B0F9EAB539}"/>
              </a:ext>
            </a:extLst>
          </p:cNvPr>
          <p:cNvSpPr>
            <a:spLocks noGrp="1"/>
          </p:cNvSpPr>
          <p:nvPr>
            <p:ph type="sldNum" sz="quarter" idx="4"/>
          </p:nvPr>
        </p:nvSpPr>
        <p:spPr>
          <a:xfrm>
            <a:off x="9106168" y="6492875"/>
            <a:ext cx="2743200" cy="365125"/>
          </a:xfrm>
          <a:prstGeom prst="rect">
            <a:avLst/>
          </a:prstGeom>
        </p:spPr>
        <p:txBody>
          <a:bodyPr/>
          <a:lstStyle>
            <a:lvl1pPr algn="r">
              <a:defRPr sz="1000" b="1" i="0">
                <a:solidFill>
                  <a:schemeClr val="accent1"/>
                </a:solidFill>
                <a:latin typeface="GT America Condensed Regular" pitchFamily="2" charset="77"/>
                <a:ea typeface="GT America Condensed Regular" pitchFamily="2" charset="77"/>
                <a:cs typeface="GT America Condensed Regular" pitchFamily="2" charset="77"/>
              </a:defRPr>
            </a:lvl1pPr>
          </a:lstStyle>
          <a:p>
            <a:fld id="{3DB702B6-6156-2F42-85AB-A912E062E9D6}" type="slidenum">
              <a:rPr lang="en-US"/>
              <a:pPr/>
              <a:t>‹#›</a:t>
            </a:fld>
            <a:endParaRPr lang="en-US" dirty="0"/>
          </a:p>
        </p:txBody>
      </p:sp>
    </p:spTree>
    <p:extLst>
      <p:ext uri="{BB962C8B-B14F-4D97-AF65-F5344CB8AC3E}">
        <p14:creationId xmlns:p14="http://schemas.microsoft.com/office/powerpoint/2010/main" val="21421967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3_Mukautettu asettelu">
    <p:spTree>
      <p:nvGrpSpPr>
        <p:cNvPr id="1" name=""/>
        <p:cNvGrpSpPr/>
        <p:nvPr/>
      </p:nvGrpSpPr>
      <p:grpSpPr>
        <a:xfrm>
          <a:off x="0" y="0"/>
          <a:ext cx="0" cy="0"/>
          <a:chOff x="0" y="0"/>
          <a:chExt cx="0" cy="0"/>
        </a:xfrm>
      </p:grpSpPr>
      <p:sp>
        <p:nvSpPr>
          <p:cNvPr id="9" name="Palkki">
            <a:extLst>
              <a:ext uri="{FF2B5EF4-FFF2-40B4-BE49-F238E27FC236}">
                <a16:creationId xmlns:a16="http://schemas.microsoft.com/office/drawing/2014/main" id="{EB3F97F6-C5D2-01C9-660A-BE705BCE46C7}"/>
              </a:ext>
            </a:extLst>
          </p:cNvPr>
          <p:cNvSpPr/>
          <p:nvPr userDrawn="1"/>
        </p:nvSpPr>
        <p:spPr>
          <a:xfrm>
            <a:off x="8156546" y="1402"/>
            <a:ext cx="4035455" cy="6856599"/>
          </a:xfrm>
          <a:prstGeom prst="rect">
            <a:avLst/>
          </a:prstGeom>
          <a:solidFill>
            <a:srgbClr val="D9D8FF">
              <a:alpha val="49804"/>
            </a:srgbClr>
          </a:solidFill>
          <a:ln w="6350" cap="flat" cmpd="sng" algn="ctr">
            <a:noFill/>
            <a:prstDash val="solid"/>
            <a:miter lim="800000"/>
          </a:ln>
          <a:effectLst/>
        </p:spPr>
        <p:txBody>
          <a:bodyPr rtlCol="0" anchor="ctr"/>
          <a:lstStyle/>
          <a:p>
            <a:pPr marL="0" marR="0" lvl="0" indent="0" algn="ctr" defTabSz="1125444" eaLnBrk="1" fontAlgn="auto" latinLnBrk="0" hangingPunct="1">
              <a:lnSpc>
                <a:spcPct val="100000"/>
              </a:lnSpc>
              <a:spcBef>
                <a:spcPts val="0"/>
              </a:spcBef>
              <a:spcAft>
                <a:spcPts val="0"/>
              </a:spcAft>
              <a:buClrTx/>
              <a:buSzTx/>
              <a:buFontTx/>
              <a:buNone/>
              <a:tabLst/>
              <a:defRPr/>
            </a:pPr>
            <a:endParaRPr kumimoji="0" lang="en-US" sz="2215" b="0" i="0" u="none" strike="noStrike" kern="0" cap="none" spc="0" normalizeH="0" baseline="0" noProof="0" dirty="0">
              <a:ln>
                <a:noFill/>
              </a:ln>
              <a:solidFill>
                <a:srgbClr val="3F3DFE"/>
              </a:solidFill>
              <a:effectLst/>
              <a:uLnTx/>
              <a:uFillTx/>
              <a:latin typeface="Inderes" pitchFamily="50" charset="0"/>
              <a:ea typeface="+mn-ea"/>
              <a:cs typeface="+mn-cs"/>
            </a:endParaRPr>
          </a:p>
        </p:txBody>
      </p:sp>
      <p:sp>
        <p:nvSpPr>
          <p:cNvPr id="14" name="Avainluvut_taulukko">
            <a:extLst>
              <a:ext uri="{FF2B5EF4-FFF2-40B4-BE49-F238E27FC236}">
                <a16:creationId xmlns:a16="http://schemas.microsoft.com/office/drawing/2014/main" id="{17F1F944-1258-E191-36A9-BEDA67D02DFD}"/>
              </a:ext>
            </a:extLst>
          </p:cNvPr>
          <p:cNvSpPr>
            <a:spLocks noGrp="1"/>
          </p:cNvSpPr>
          <p:nvPr>
            <p:ph type="tbl" sz="quarter" idx="16" hasCustomPrompt="1"/>
          </p:nvPr>
        </p:nvSpPr>
        <p:spPr>
          <a:xfrm>
            <a:off x="8541275" y="288000"/>
            <a:ext cx="3265996" cy="2205298"/>
          </a:xfrm>
        </p:spPr>
        <p:txBody>
          <a:bodyPr/>
          <a:lstStyle>
            <a:lvl1pPr marL="0" indent="0">
              <a:buNone/>
              <a:defRPr sz="1477">
                <a:latin typeface="+mn-lt"/>
              </a:defRPr>
            </a:lvl1pPr>
          </a:lstStyle>
          <a:p>
            <a:r>
              <a:rPr lang="en-US" noProof="0" dirty="0"/>
              <a:t>table</a:t>
            </a:r>
          </a:p>
        </p:txBody>
      </p:sp>
      <p:sp>
        <p:nvSpPr>
          <p:cNvPr id="17" name="Tekstin paikkamerkki 16">
            <a:extLst>
              <a:ext uri="{FF2B5EF4-FFF2-40B4-BE49-F238E27FC236}">
                <a16:creationId xmlns:a16="http://schemas.microsoft.com/office/drawing/2014/main" id="{73F66A7D-E8C1-7F45-DF6B-4C9771E4C320}"/>
              </a:ext>
            </a:extLst>
          </p:cNvPr>
          <p:cNvSpPr>
            <a:spLocks noGrp="1"/>
          </p:cNvSpPr>
          <p:nvPr>
            <p:ph type="body" sz="quarter" idx="17" hasCustomPrompt="1"/>
          </p:nvPr>
        </p:nvSpPr>
        <p:spPr>
          <a:xfrm>
            <a:off x="342901" y="288000"/>
            <a:ext cx="6926399" cy="480131"/>
          </a:xfrm>
        </p:spPr>
        <p:txBody>
          <a:bodyPr>
            <a:spAutoFit/>
          </a:bodyPr>
          <a:lstStyle>
            <a:lvl1pPr marL="0" indent="0">
              <a:buNone/>
              <a:defRPr b="1" i="0" spc="-150">
                <a:solidFill>
                  <a:schemeClr val="accent1"/>
                </a:solidFill>
                <a:latin typeface="GT America Regular" pitchFamily="2" charset="77"/>
                <a:ea typeface="GT America Regular" pitchFamily="2" charset="77"/>
                <a:cs typeface="GT America Regular" pitchFamily="2" charset="77"/>
              </a:defRPr>
            </a:lvl1pPr>
            <a:lvl2pPr marL="457200" indent="0">
              <a:buNone/>
              <a:defRPr b="1" i="0" spc="-150">
                <a:solidFill>
                  <a:schemeClr val="tx2"/>
                </a:solidFill>
                <a:latin typeface="GT America Regular" pitchFamily="2" charset="77"/>
                <a:ea typeface="GT America Regular" pitchFamily="2" charset="77"/>
                <a:cs typeface="GT America Regular" pitchFamily="2" charset="77"/>
              </a:defRPr>
            </a:lvl2pPr>
            <a:lvl3pPr marL="914400" indent="0">
              <a:buNone/>
              <a:defRPr b="1" i="0" spc="-150">
                <a:solidFill>
                  <a:schemeClr val="tx2"/>
                </a:solidFill>
                <a:latin typeface="GT America Regular" pitchFamily="2" charset="77"/>
                <a:ea typeface="GT America Regular" pitchFamily="2" charset="77"/>
                <a:cs typeface="GT America Regular" pitchFamily="2" charset="77"/>
              </a:defRPr>
            </a:lvl3pPr>
            <a:lvl4pPr marL="1371600" indent="0">
              <a:buNone/>
              <a:defRPr b="1" i="0" spc="-150">
                <a:solidFill>
                  <a:schemeClr val="tx2"/>
                </a:solidFill>
                <a:latin typeface="GT America Regular" pitchFamily="2" charset="77"/>
                <a:ea typeface="GT America Regular" pitchFamily="2" charset="77"/>
                <a:cs typeface="GT America Regular" pitchFamily="2" charset="77"/>
              </a:defRPr>
            </a:lvl4pPr>
            <a:lvl5pPr marL="1828800" indent="0">
              <a:buNone/>
              <a:defRPr b="1" i="0" spc="-150">
                <a:solidFill>
                  <a:schemeClr val="tx2"/>
                </a:solidFill>
                <a:latin typeface="GT America Regular" pitchFamily="2" charset="77"/>
                <a:ea typeface="GT America Regular" pitchFamily="2" charset="77"/>
                <a:cs typeface="GT America Regular" pitchFamily="2" charset="77"/>
              </a:defRPr>
            </a:lvl5pPr>
          </a:lstStyle>
          <a:p>
            <a:pPr lvl="0"/>
            <a:r>
              <a:rPr lang="en-US" noProof="0" dirty="0"/>
              <a:t>Click to add headline</a:t>
            </a:r>
          </a:p>
        </p:txBody>
      </p:sp>
      <p:sp>
        <p:nvSpPr>
          <p:cNvPr id="7" name="Avainluvut_taulukko">
            <a:extLst>
              <a:ext uri="{FF2B5EF4-FFF2-40B4-BE49-F238E27FC236}">
                <a16:creationId xmlns:a16="http://schemas.microsoft.com/office/drawing/2014/main" id="{5A7EB4E6-2C40-4B57-B053-6A6AEF1A328A}"/>
              </a:ext>
            </a:extLst>
          </p:cNvPr>
          <p:cNvSpPr>
            <a:spLocks noGrp="1"/>
          </p:cNvSpPr>
          <p:nvPr>
            <p:ph type="tbl" sz="quarter" idx="18" hasCustomPrompt="1"/>
          </p:nvPr>
        </p:nvSpPr>
        <p:spPr>
          <a:xfrm>
            <a:off x="8541275" y="2593524"/>
            <a:ext cx="3265996" cy="1694133"/>
          </a:xfrm>
        </p:spPr>
        <p:txBody>
          <a:bodyPr/>
          <a:lstStyle>
            <a:lvl1pPr marL="0" indent="0">
              <a:buNone/>
              <a:defRPr sz="1477">
                <a:latin typeface="+mn-lt"/>
              </a:defRPr>
            </a:lvl1pPr>
          </a:lstStyle>
          <a:p>
            <a:r>
              <a:rPr lang="en-US" noProof="0" dirty="0"/>
              <a:t>table</a:t>
            </a:r>
          </a:p>
        </p:txBody>
      </p:sp>
      <p:sp>
        <p:nvSpPr>
          <p:cNvPr id="8" name="Avainluvut_taulukko">
            <a:extLst>
              <a:ext uri="{FF2B5EF4-FFF2-40B4-BE49-F238E27FC236}">
                <a16:creationId xmlns:a16="http://schemas.microsoft.com/office/drawing/2014/main" id="{EDFB7474-5CC1-8903-F6F4-444010505AA8}"/>
              </a:ext>
            </a:extLst>
          </p:cNvPr>
          <p:cNvSpPr>
            <a:spLocks noGrp="1"/>
          </p:cNvSpPr>
          <p:nvPr>
            <p:ph type="tbl" sz="quarter" idx="19" hasCustomPrompt="1"/>
          </p:nvPr>
        </p:nvSpPr>
        <p:spPr>
          <a:xfrm>
            <a:off x="8532216" y="4387884"/>
            <a:ext cx="3265996" cy="1875756"/>
          </a:xfrm>
        </p:spPr>
        <p:txBody>
          <a:bodyPr/>
          <a:lstStyle>
            <a:lvl1pPr marL="0" indent="0">
              <a:buNone/>
              <a:defRPr sz="1477">
                <a:latin typeface="+mn-lt"/>
              </a:defRPr>
            </a:lvl1pPr>
          </a:lstStyle>
          <a:p>
            <a:r>
              <a:rPr lang="en-US" noProof="0" dirty="0"/>
              <a:t>table</a:t>
            </a:r>
          </a:p>
        </p:txBody>
      </p:sp>
      <p:sp>
        <p:nvSpPr>
          <p:cNvPr id="10" name="Tekstin paikkamerkki 12">
            <a:extLst>
              <a:ext uri="{FF2B5EF4-FFF2-40B4-BE49-F238E27FC236}">
                <a16:creationId xmlns:a16="http://schemas.microsoft.com/office/drawing/2014/main" id="{A114522C-3F9D-E3D7-4F10-95AD5D7650AF}"/>
              </a:ext>
            </a:extLst>
          </p:cNvPr>
          <p:cNvSpPr>
            <a:spLocks noGrp="1"/>
          </p:cNvSpPr>
          <p:nvPr>
            <p:ph type="body" sz="quarter" idx="20" hasCustomPrompt="1"/>
          </p:nvPr>
        </p:nvSpPr>
        <p:spPr>
          <a:xfrm>
            <a:off x="342900" y="835037"/>
            <a:ext cx="7569200" cy="5623167"/>
          </a:xfrm>
        </p:spPr>
        <p:txBody>
          <a:bodyPr numCol="2" spcCol="180000">
            <a:noAutofit/>
          </a:bodyPr>
          <a:lstStyle>
            <a:lvl1pPr marL="0" indent="0">
              <a:lnSpc>
                <a:spcPct val="100000"/>
              </a:lnSpc>
              <a:spcBef>
                <a:spcPts val="300"/>
              </a:spcBef>
              <a:spcAft>
                <a:spcPts val="300"/>
              </a:spcAft>
              <a:buNone/>
              <a:defRPr sz="1100">
                <a:latin typeface="Inderes" panose="02000506030000020004" pitchFamily="2" charset="0"/>
              </a:defRPr>
            </a:lvl1pPr>
          </a:lstStyle>
          <a:p>
            <a:pPr lvl="0"/>
            <a:r>
              <a:rPr lang="en-US" noProof="0" dirty="0"/>
              <a:t>Text</a:t>
            </a:r>
          </a:p>
        </p:txBody>
      </p:sp>
      <p:sp>
        <p:nvSpPr>
          <p:cNvPr id="2" name="Slide Number Placeholder 5">
            <a:extLst>
              <a:ext uri="{FF2B5EF4-FFF2-40B4-BE49-F238E27FC236}">
                <a16:creationId xmlns:a16="http://schemas.microsoft.com/office/drawing/2014/main" id="{E34A1BEE-3E69-DBAB-81DF-C056775C10AB}"/>
              </a:ext>
            </a:extLst>
          </p:cNvPr>
          <p:cNvSpPr>
            <a:spLocks noGrp="1"/>
          </p:cNvSpPr>
          <p:nvPr>
            <p:ph type="sldNum" sz="quarter" idx="4"/>
          </p:nvPr>
        </p:nvSpPr>
        <p:spPr>
          <a:xfrm>
            <a:off x="9106168" y="6492875"/>
            <a:ext cx="2743200" cy="365125"/>
          </a:xfrm>
          <a:prstGeom prst="rect">
            <a:avLst/>
          </a:prstGeom>
        </p:spPr>
        <p:txBody>
          <a:bodyPr/>
          <a:lstStyle>
            <a:lvl1pPr algn="r">
              <a:defRPr sz="1000" b="1" i="0">
                <a:solidFill>
                  <a:schemeClr val="accent1"/>
                </a:solidFill>
                <a:latin typeface="GT America Condensed Regular" pitchFamily="2" charset="77"/>
                <a:ea typeface="GT America Condensed Regular" pitchFamily="2" charset="77"/>
                <a:cs typeface="GT America Condensed Regular" pitchFamily="2" charset="77"/>
              </a:defRPr>
            </a:lvl1pPr>
          </a:lstStyle>
          <a:p>
            <a:fld id="{3DB702B6-6156-2F42-85AB-A912E062E9D6}" type="slidenum">
              <a:rPr lang="en-US" noProof="0"/>
              <a:pPr/>
              <a:t>‹#›</a:t>
            </a:fld>
            <a:endParaRPr lang="en-US" noProof="0" dirty="0"/>
          </a:p>
        </p:txBody>
      </p:sp>
      <p:sp>
        <p:nvSpPr>
          <p:cNvPr id="5" name="Disclaimer">
            <a:extLst>
              <a:ext uri="{FF2B5EF4-FFF2-40B4-BE49-F238E27FC236}">
                <a16:creationId xmlns:a16="http://schemas.microsoft.com/office/drawing/2014/main" id="{6D232B1F-FF36-561A-3C25-C3030286F55E}"/>
              </a:ext>
            </a:extLst>
          </p:cNvPr>
          <p:cNvSpPr>
            <a:spLocks noGrp="1"/>
          </p:cNvSpPr>
          <p:nvPr>
            <p:ph type="body" sz="quarter" idx="30" hasCustomPrompt="1"/>
          </p:nvPr>
        </p:nvSpPr>
        <p:spPr>
          <a:xfrm>
            <a:off x="342632" y="6489700"/>
            <a:ext cx="7569200" cy="360363"/>
          </a:xfrm>
        </p:spPr>
        <p:txBody>
          <a:bodyPr anchor="ctr">
            <a:normAutofit/>
          </a:bodyPr>
          <a:lstStyle>
            <a:lvl1pPr marL="0" indent="0">
              <a:buNone/>
              <a:defRPr sz="700">
                <a:solidFill>
                  <a:schemeClr val="tx1">
                    <a:lumMod val="65000"/>
                    <a:lumOff val="35000"/>
                  </a:schemeClr>
                </a:solidFill>
                <a:latin typeface="Inderes" panose="02000506030000020004" pitchFamily="2" charset="0"/>
              </a:defRPr>
            </a:lvl1pPr>
          </a:lstStyle>
          <a:p>
            <a:pPr lvl="0"/>
            <a:r>
              <a:rPr lang="en-US" noProof="0" dirty="0"/>
              <a:t>Disclaimer…</a:t>
            </a:r>
          </a:p>
        </p:txBody>
      </p:sp>
    </p:spTree>
    <p:extLst>
      <p:ext uri="{BB962C8B-B14F-4D97-AF65-F5344CB8AC3E}">
        <p14:creationId xmlns:p14="http://schemas.microsoft.com/office/powerpoint/2010/main" val="39032717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4_Mukautettu asettelu">
    <p:spTree>
      <p:nvGrpSpPr>
        <p:cNvPr id="1" name=""/>
        <p:cNvGrpSpPr/>
        <p:nvPr/>
      </p:nvGrpSpPr>
      <p:grpSpPr>
        <a:xfrm>
          <a:off x="0" y="0"/>
          <a:ext cx="0" cy="0"/>
          <a:chOff x="0" y="0"/>
          <a:chExt cx="0" cy="0"/>
        </a:xfrm>
      </p:grpSpPr>
      <p:sp>
        <p:nvSpPr>
          <p:cNvPr id="9" name="Palkki">
            <a:extLst>
              <a:ext uri="{FF2B5EF4-FFF2-40B4-BE49-F238E27FC236}">
                <a16:creationId xmlns:a16="http://schemas.microsoft.com/office/drawing/2014/main" id="{EB3F97F6-C5D2-01C9-660A-BE705BCE46C7}"/>
              </a:ext>
            </a:extLst>
          </p:cNvPr>
          <p:cNvSpPr/>
          <p:nvPr userDrawn="1"/>
        </p:nvSpPr>
        <p:spPr>
          <a:xfrm>
            <a:off x="8156546" y="1402"/>
            <a:ext cx="4035455" cy="6856599"/>
          </a:xfrm>
          <a:prstGeom prst="rect">
            <a:avLst/>
          </a:prstGeom>
          <a:solidFill>
            <a:srgbClr val="D9D8FF">
              <a:alpha val="49804"/>
            </a:srgbClr>
          </a:solidFill>
          <a:ln w="6350" cap="flat" cmpd="sng" algn="ctr">
            <a:noFill/>
            <a:prstDash val="solid"/>
            <a:miter lim="800000"/>
          </a:ln>
          <a:effectLst/>
        </p:spPr>
        <p:txBody>
          <a:bodyPr rtlCol="0" anchor="ctr"/>
          <a:lstStyle/>
          <a:p>
            <a:pPr marL="0" marR="0" lvl="0" indent="0" algn="ctr" defTabSz="1125444" eaLnBrk="1" fontAlgn="auto" latinLnBrk="0" hangingPunct="1">
              <a:lnSpc>
                <a:spcPct val="100000"/>
              </a:lnSpc>
              <a:spcBef>
                <a:spcPts val="0"/>
              </a:spcBef>
              <a:spcAft>
                <a:spcPts val="0"/>
              </a:spcAft>
              <a:buClrTx/>
              <a:buSzTx/>
              <a:buFontTx/>
              <a:buNone/>
              <a:tabLst/>
              <a:defRPr/>
            </a:pPr>
            <a:endParaRPr kumimoji="0" lang="en-US" sz="2215" b="0" i="0" u="none" strike="noStrike" kern="0" cap="none" spc="0" normalizeH="0" baseline="0" noProof="0" dirty="0">
              <a:ln>
                <a:noFill/>
              </a:ln>
              <a:solidFill>
                <a:srgbClr val="3F3DFE"/>
              </a:solidFill>
              <a:effectLst/>
              <a:uLnTx/>
              <a:uFillTx/>
              <a:latin typeface="Inderes" pitchFamily="50" charset="0"/>
              <a:ea typeface="+mn-ea"/>
              <a:cs typeface="+mn-cs"/>
            </a:endParaRPr>
          </a:p>
        </p:txBody>
      </p:sp>
      <p:sp>
        <p:nvSpPr>
          <p:cNvPr id="17" name="Tekstin paikkamerkki 16">
            <a:extLst>
              <a:ext uri="{FF2B5EF4-FFF2-40B4-BE49-F238E27FC236}">
                <a16:creationId xmlns:a16="http://schemas.microsoft.com/office/drawing/2014/main" id="{73F66A7D-E8C1-7F45-DF6B-4C9771E4C320}"/>
              </a:ext>
            </a:extLst>
          </p:cNvPr>
          <p:cNvSpPr>
            <a:spLocks noGrp="1"/>
          </p:cNvSpPr>
          <p:nvPr>
            <p:ph type="body" sz="quarter" idx="17" hasCustomPrompt="1"/>
          </p:nvPr>
        </p:nvSpPr>
        <p:spPr>
          <a:xfrm>
            <a:off x="342901" y="288000"/>
            <a:ext cx="6926399" cy="480131"/>
          </a:xfrm>
        </p:spPr>
        <p:txBody>
          <a:bodyPr>
            <a:spAutoFit/>
          </a:bodyPr>
          <a:lstStyle>
            <a:lvl1pPr marL="0" indent="0">
              <a:buNone/>
              <a:defRPr b="1" i="0" spc="-150">
                <a:solidFill>
                  <a:schemeClr val="accent1"/>
                </a:solidFill>
                <a:latin typeface="GT America Regular" pitchFamily="2" charset="77"/>
                <a:ea typeface="GT America Regular" pitchFamily="2" charset="77"/>
                <a:cs typeface="GT America Regular" pitchFamily="2" charset="77"/>
              </a:defRPr>
            </a:lvl1pPr>
            <a:lvl2pPr marL="457200" indent="0">
              <a:buNone/>
              <a:defRPr b="1" i="0" spc="-150">
                <a:solidFill>
                  <a:schemeClr val="tx2"/>
                </a:solidFill>
                <a:latin typeface="GT America Regular" pitchFamily="2" charset="77"/>
                <a:ea typeface="GT America Regular" pitchFamily="2" charset="77"/>
                <a:cs typeface="GT America Regular" pitchFamily="2" charset="77"/>
              </a:defRPr>
            </a:lvl2pPr>
            <a:lvl3pPr marL="914400" indent="0">
              <a:buNone/>
              <a:defRPr b="1" i="0" spc="-150">
                <a:solidFill>
                  <a:schemeClr val="tx2"/>
                </a:solidFill>
                <a:latin typeface="GT America Regular" pitchFamily="2" charset="77"/>
                <a:ea typeface="GT America Regular" pitchFamily="2" charset="77"/>
                <a:cs typeface="GT America Regular" pitchFamily="2" charset="77"/>
              </a:defRPr>
            </a:lvl3pPr>
            <a:lvl4pPr marL="1371600" indent="0">
              <a:buNone/>
              <a:defRPr b="1" i="0" spc="-150">
                <a:solidFill>
                  <a:schemeClr val="tx2"/>
                </a:solidFill>
                <a:latin typeface="GT America Regular" pitchFamily="2" charset="77"/>
                <a:ea typeface="GT America Regular" pitchFamily="2" charset="77"/>
                <a:cs typeface="GT America Regular" pitchFamily="2" charset="77"/>
              </a:defRPr>
            </a:lvl4pPr>
            <a:lvl5pPr marL="1828800" indent="0">
              <a:buNone/>
              <a:defRPr b="1" i="0" spc="-150">
                <a:solidFill>
                  <a:schemeClr val="tx2"/>
                </a:solidFill>
                <a:latin typeface="GT America Regular" pitchFamily="2" charset="77"/>
                <a:ea typeface="GT America Regular" pitchFamily="2" charset="77"/>
                <a:cs typeface="GT America Regular" pitchFamily="2" charset="77"/>
              </a:defRPr>
            </a:lvl5pPr>
          </a:lstStyle>
          <a:p>
            <a:pPr lvl="0"/>
            <a:r>
              <a:rPr lang="en-US" noProof="0" dirty="0"/>
              <a:t>Click to add headline</a:t>
            </a:r>
          </a:p>
        </p:txBody>
      </p:sp>
      <p:sp>
        <p:nvSpPr>
          <p:cNvPr id="10" name="Tekstin paikkamerkki 12">
            <a:extLst>
              <a:ext uri="{FF2B5EF4-FFF2-40B4-BE49-F238E27FC236}">
                <a16:creationId xmlns:a16="http://schemas.microsoft.com/office/drawing/2014/main" id="{A114522C-3F9D-E3D7-4F10-95AD5D7650AF}"/>
              </a:ext>
            </a:extLst>
          </p:cNvPr>
          <p:cNvSpPr>
            <a:spLocks noGrp="1"/>
          </p:cNvSpPr>
          <p:nvPr>
            <p:ph type="body" sz="quarter" idx="20" hasCustomPrompt="1"/>
          </p:nvPr>
        </p:nvSpPr>
        <p:spPr>
          <a:xfrm>
            <a:off x="342900" y="835036"/>
            <a:ext cx="7569200" cy="5389551"/>
          </a:xfrm>
        </p:spPr>
        <p:txBody>
          <a:bodyPr numCol="2" spcCol="180000">
            <a:noAutofit/>
          </a:bodyPr>
          <a:lstStyle>
            <a:lvl1pPr marL="0" indent="0">
              <a:buNone/>
              <a:defRPr sz="1100">
                <a:latin typeface="Inderes" panose="02000506030000020004" pitchFamily="2" charset="0"/>
              </a:defRPr>
            </a:lvl1pPr>
          </a:lstStyle>
          <a:p>
            <a:pPr lvl="0"/>
            <a:r>
              <a:rPr lang="en-US" noProof="0" dirty="0"/>
              <a:t>Text</a:t>
            </a:r>
          </a:p>
        </p:txBody>
      </p:sp>
      <p:sp>
        <p:nvSpPr>
          <p:cNvPr id="12" name="Content Placeholder 11">
            <a:extLst>
              <a:ext uri="{FF2B5EF4-FFF2-40B4-BE49-F238E27FC236}">
                <a16:creationId xmlns:a16="http://schemas.microsoft.com/office/drawing/2014/main" id="{DFE45FD7-935B-BD26-0A16-B5CCBB5655EF}"/>
              </a:ext>
            </a:extLst>
          </p:cNvPr>
          <p:cNvSpPr>
            <a:spLocks noGrp="1"/>
          </p:cNvSpPr>
          <p:nvPr>
            <p:ph sz="quarter" idx="21"/>
          </p:nvPr>
        </p:nvSpPr>
        <p:spPr>
          <a:xfrm>
            <a:off x="8451850" y="287338"/>
            <a:ext cx="3455988" cy="5937250"/>
          </a:xfrm>
        </p:spPr>
        <p:txBody>
          <a:bodyPr/>
          <a:lstStyle>
            <a:lvl1pPr marL="0" indent="0">
              <a:buNone/>
              <a:defRPr/>
            </a:lvl1pPr>
          </a:lstStyle>
          <a:p>
            <a:pPr lvl="0"/>
            <a:r>
              <a:rPr lang="en-US" noProof="0"/>
              <a:t>Click to edit Master text styles</a:t>
            </a:r>
          </a:p>
        </p:txBody>
      </p:sp>
      <p:sp>
        <p:nvSpPr>
          <p:cNvPr id="2" name="Slide Number Placeholder 5">
            <a:extLst>
              <a:ext uri="{FF2B5EF4-FFF2-40B4-BE49-F238E27FC236}">
                <a16:creationId xmlns:a16="http://schemas.microsoft.com/office/drawing/2014/main" id="{A84657A3-A384-7E63-2154-F82EA2D9DAE4}"/>
              </a:ext>
            </a:extLst>
          </p:cNvPr>
          <p:cNvSpPr>
            <a:spLocks noGrp="1"/>
          </p:cNvSpPr>
          <p:nvPr>
            <p:ph type="sldNum" sz="quarter" idx="4"/>
          </p:nvPr>
        </p:nvSpPr>
        <p:spPr>
          <a:xfrm>
            <a:off x="9106168" y="6492875"/>
            <a:ext cx="2743200" cy="365125"/>
          </a:xfrm>
          <a:prstGeom prst="rect">
            <a:avLst/>
          </a:prstGeom>
        </p:spPr>
        <p:txBody>
          <a:bodyPr/>
          <a:lstStyle>
            <a:lvl1pPr algn="r">
              <a:defRPr sz="1000" b="1" i="0">
                <a:solidFill>
                  <a:schemeClr val="accent1"/>
                </a:solidFill>
                <a:latin typeface="GT America Condensed Regular" pitchFamily="2" charset="77"/>
                <a:ea typeface="GT America Condensed Regular" pitchFamily="2" charset="77"/>
                <a:cs typeface="GT America Condensed Regular" pitchFamily="2" charset="77"/>
              </a:defRPr>
            </a:lvl1pPr>
          </a:lstStyle>
          <a:p>
            <a:fld id="{3DB702B6-6156-2F42-85AB-A912E062E9D6}" type="slidenum">
              <a:rPr lang="en-US" noProof="0"/>
              <a:pPr/>
              <a:t>‹#›</a:t>
            </a:fld>
            <a:endParaRPr lang="en-US" noProof="0" dirty="0"/>
          </a:p>
        </p:txBody>
      </p:sp>
      <p:sp>
        <p:nvSpPr>
          <p:cNvPr id="5" name="Disclaimer">
            <a:extLst>
              <a:ext uri="{FF2B5EF4-FFF2-40B4-BE49-F238E27FC236}">
                <a16:creationId xmlns:a16="http://schemas.microsoft.com/office/drawing/2014/main" id="{40354F9A-493E-7B7A-0DA9-28726ED97176}"/>
              </a:ext>
            </a:extLst>
          </p:cNvPr>
          <p:cNvSpPr>
            <a:spLocks noGrp="1"/>
          </p:cNvSpPr>
          <p:nvPr>
            <p:ph type="body" sz="quarter" idx="30" hasCustomPrompt="1"/>
          </p:nvPr>
        </p:nvSpPr>
        <p:spPr>
          <a:xfrm>
            <a:off x="342632" y="6489700"/>
            <a:ext cx="7569200" cy="360363"/>
          </a:xfrm>
        </p:spPr>
        <p:txBody>
          <a:bodyPr anchor="ctr">
            <a:normAutofit/>
          </a:bodyPr>
          <a:lstStyle>
            <a:lvl1pPr marL="0" indent="0">
              <a:buNone/>
              <a:defRPr sz="700">
                <a:solidFill>
                  <a:schemeClr val="tx1">
                    <a:lumMod val="65000"/>
                    <a:lumOff val="35000"/>
                  </a:schemeClr>
                </a:solidFill>
                <a:latin typeface="Inderes" panose="02000506030000020004" pitchFamily="2" charset="0"/>
              </a:defRPr>
            </a:lvl1pPr>
          </a:lstStyle>
          <a:p>
            <a:pPr lvl="0"/>
            <a:r>
              <a:rPr lang="en-US" noProof="0" dirty="0"/>
              <a:t>Disclaimer…</a:t>
            </a:r>
          </a:p>
        </p:txBody>
      </p:sp>
    </p:spTree>
    <p:extLst>
      <p:ext uri="{BB962C8B-B14F-4D97-AF65-F5344CB8AC3E}">
        <p14:creationId xmlns:p14="http://schemas.microsoft.com/office/powerpoint/2010/main" val="2643943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Mukautettu asettelu">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A4F5C0A2-D559-C9E1-2498-58B66382950A}"/>
              </a:ext>
            </a:extLst>
          </p:cNvPr>
          <p:cNvSpPr>
            <a:spLocks noGrp="1"/>
          </p:cNvSpPr>
          <p:nvPr>
            <p:ph type="dt" sz="half" idx="10"/>
          </p:nvPr>
        </p:nvSpPr>
        <p:spPr>
          <a:xfrm>
            <a:off x="342632" y="6492875"/>
            <a:ext cx="3238768" cy="365125"/>
          </a:xfrm>
          <a:prstGeom prst="rect">
            <a:avLst/>
          </a:prstGeom>
        </p:spPr>
        <p:txBody>
          <a:bodyPr/>
          <a:lstStyle/>
          <a:p>
            <a:fld id="{5FA53ECD-A04F-4ED8-9990-5EA8BF1084DB}" type="datetime1">
              <a:rPr lang="fi-FI" smtClean="0"/>
              <a:t>24.10.2025</a:t>
            </a:fld>
            <a:endParaRPr lang="fi-FI" dirty="0"/>
          </a:p>
        </p:txBody>
      </p:sp>
      <p:sp>
        <p:nvSpPr>
          <p:cNvPr id="4" name="Alatunnisteen paikkamerkki 3">
            <a:extLst>
              <a:ext uri="{FF2B5EF4-FFF2-40B4-BE49-F238E27FC236}">
                <a16:creationId xmlns:a16="http://schemas.microsoft.com/office/drawing/2014/main" id="{03A0265F-6D01-1A72-0118-38E09C1D5351}"/>
              </a:ext>
            </a:extLst>
          </p:cNvPr>
          <p:cNvSpPr>
            <a:spLocks noGrp="1"/>
          </p:cNvSpPr>
          <p:nvPr>
            <p:ph type="ftr" sz="quarter" idx="11"/>
          </p:nvPr>
        </p:nvSpPr>
        <p:spPr>
          <a:xfrm>
            <a:off x="4004019" y="6492875"/>
            <a:ext cx="4183962" cy="365125"/>
          </a:xfrm>
          <a:prstGeom prst="rect">
            <a:avLst/>
          </a:prstGeom>
        </p:spPr>
        <p:txBody>
          <a:bodyPr/>
          <a:lstStyle/>
          <a:p>
            <a:endParaRPr lang="fi-FI" dirty="0"/>
          </a:p>
        </p:txBody>
      </p:sp>
      <p:sp>
        <p:nvSpPr>
          <p:cNvPr id="9" name="Palkki">
            <a:extLst>
              <a:ext uri="{FF2B5EF4-FFF2-40B4-BE49-F238E27FC236}">
                <a16:creationId xmlns:a16="http://schemas.microsoft.com/office/drawing/2014/main" id="{EB3F97F6-C5D2-01C9-660A-BE705BCE46C7}"/>
              </a:ext>
            </a:extLst>
          </p:cNvPr>
          <p:cNvSpPr/>
          <p:nvPr userDrawn="1"/>
        </p:nvSpPr>
        <p:spPr>
          <a:xfrm>
            <a:off x="8156546" y="1402"/>
            <a:ext cx="4035455" cy="6856599"/>
          </a:xfrm>
          <a:prstGeom prst="rect">
            <a:avLst/>
          </a:prstGeom>
          <a:solidFill>
            <a:srgbClr val="D9D8FF">
              <a:alpha val="49804"/>
            </a:srgbClr>
          </a:solidFill>
          <a:ln w="6350" cap="flat" cmpd="sng" algn="ctr">
            <a:noFill/>
            <a:prstDash val="solid"/>
            <a:miter lim="800000"/>
          </a:ln>
          <a:effectLst/>
        </p:spPr>
        <p:txBody>
          <a:bodyPr rtlCol="0" anchor="ctr"/>
          <a:lstStyle/>
          <a:p>
            <a:pPr marL="0" marR="0" lvl="0" indent="0" algn="ctr" defTabSz="1125444" eaLnBrk="1" fontAlgn="auto" latinLnBrk="0" hangingPunct="1">
              <a:lnSpc>
                <a:spcPct val="100000"/>
              </a:lnSpc>
              <a:spcBef>
                <a:spcPts val="0"/>
              </a:spcBef>
              <a:spcAft>
                <a:spcPts val="0"/>
              </a:spcAft>
              <a:buClrTx/>
              <a:buSzTx/>
              <a:buFontTx/>
              <a:buNone/>
              <a:tabLst/>
              <a:defRPr/>
            </a:pPr>
            <a:endParaRPr kumimoji="0" lang="fi-FI" sz="2215" b="0" i="0" u="none" strike="noStrike" kern="0" cap="none" spc="0" normalizeH="0" baseline="0" noProof="0" dirty="0">
              <a:ln>
                <a:noFill/>
              </a:ln>
              <a:solidFill>
                <a:srgbClr val="3F3DFE"/>
              </a:solidFill>
              <a:effectLst/>
              <a:uLnTx/>
              <a:uFillTx/>
              <a:latin typeface="Inderes" pitchFamily="50" charset="0"/>
              <a:ea typeface="+mn-ea"/>
              <a:cs typeface="+mn-cs"/>
            </a:endParaRPr>
          </a:p>
        </p:txBody>
      </p:sp>
      <p:sp>
        <p:nvSpPr>
          <p:cNvPr id="14" name="Avainluvut_taulukko">
            <a:extLst>
              <a:ext uri="{FF2B5EF4-FFF2-40B4-BE49-F238E27FC236}">
                <a16:creationId xmlns:a16="http://schemas.microsoft.com/office/drawing/2014/main" id="{17F1F944-1258-E191-36A9-BEDA67D02DFD}"/>
              </a:ext>
            </a:extLst>
          </p:cNvPr>
          <p:cNvSpPr>
            <a:spLocks noGrp="1"/>
          </p:cNvSpPr>
          <p:nvPr>
            <p:ph type="tbl" sz="quarter" idx="16" hasCustomPrompt="1"/>
          </p:nvPr>
        </p:nvSpPr>
        <p:spPr>
          <a:xfrm>
            <a:off x="8507046" y="2247900"/>
            <a:ext cx="3265996" cy="2873375"/>
          </a:xfrm>
        </p:spPr>
        <p:txBody>
          <a:bodyPr/>
          <a:lstStyle>
            <a:lvl1pPr marL="0" indent="0">
              <a:buNone/>
              <a:defRPr sz="1477">
                <a:latin typeface="+mn-lt"/>
              </a:defRPr>
            </a:lvl1pPr>
          </a:lstStyle>
          <a:p>
            <a:r>
              <a:rPr lang="en-GB" dirty="0"/>
              <a:t>taulukko</a:t>
            </a:r>
          </a:p>
        </p:txBody>
      </p:sp>
      <p:sp>
        <p:nvSpPr>
          <p:cNvPr id="17" name="Tekstin paikkamerkki 16">
            <a:extLst>
              <a:ext uri="{FF2B5EF4-FFF2-40B4-BE49-F238E27FC236}">
                <a16:creationId xmlns:a16="http://schemas.microsoft.com/office/drawing/2014/main" id="{73F66A7D-E8C1-7F45-DF6B-4C9771E4C320}"/>
              </a:ext>
            </a:extLst>
          </p:cNvPr>
          <p:cNvSpPr>
            <a:spLocks noGrp="1"/>
          </p:cNvSpPr>
          <p:nvPr>
            <p:ph type="body" sz="quarter" idx="17" hasCustomPrompt="1"/>
          </p:nvPr>
        </p:nvSpPr>
        <p:spPr>
          <a:xfrm>
            <a:off x="342901" y="288000"/>
            <a:ext cx="6926399" cy="452432"/>
          </a:xfrm>
        </p:spPr>
        <p:txBody>
          <a:bodyPr>
            <a:spAutoFit/>
          </a:bodyPr>
          <a:lstStyle>
            <a:lvl1pPr marL="0" indent="0">
              <a:buNone/>
              <a:defRPr sz="2600" b="1" i="0" spc="0">
                <a:solidFill>
                  <a:schemeClr val="accent1"/>
                </a:solidFill>
                <a:latin typeface="GT America Condensed Regular" pitchFamily="2" charset="0"/>
                <a:ea typeface="GT America Condensed Regular" pitchFamily="2" charset="0"/>
                <a:cs typeface="GT America Condensed Regular" pitchFamily="2" charset="0"/>
              </a:defRPr>
            </a:lvl1pPr>
            <a:lvl2pPr marL="457200" indent="0">
              <a:buNone/>
              <a:defRPr b="1" i="0" spc="-150">
                <a:solidFill>
                  <a:schemeClr val="tx2"/>
                </a:solidFill>
                <a:latin typeface="GT America Regular" pitchFamily="2" charset="77"/>
                <a:ea typeface="GT America Regular" pitchFamily="2" charset="77"/>
                <a:cs typeface="GT America Regular" pitchFamily="2" charset="77"/>
              </a:defRPr>
            </a:lvl2pPr>
            <a:lvl3pPr marL="914400" indent="0">
              <a:buNone/>
              <a:defRPr b="1" i="0" spc="-150">
                <a:solidFill>
                  <a:schemeClr val="tx2"/>
                </a:solidFill>
                <a:latin typeface="GT America Regular" pitchFamily="2" charset="77"/>
                <a:ea typeface="GT America Regular" pitchFamily="2" charset="77"/>
                <a:cs typeface="GT America Regular" pitchFamily="2" charset="77"/>
              </a:defRPr>
            </a:lvl3pPr>
            <a:lvl4pPr marL="1371600" indent="0">
              <a:buNone/>
              <a:defRPr b="1" i="0" spc="-150">
                <a:solidFill>
                  <a:schemeClr val="tx2"/>
                </a:solidFill>
                <a:latin typeface="GT America Regular" pitchFamily="2" charset="77"/>
                <a:ea typeface="GT America Regular" pitchFamily="2" charset="77"/>
                <a:cs typeface="GT America Regular" pitchFamily="2" charset="77"/>
              </a:defRPr>
            </a:lvl4pPr>
            <a:lvl5pPr marL="1828800" indent="0">
              <a:buNone/>
              <a:defRPr b="1" i="0" spc="-150">
                <a:solidFill>
                  <a:schemeClr val="tx2"/>
                </a:solidFill>
                <a:latin typeface="GT America Regular" pitchFamily="2" charset="77"/>
                <a:ea typeface="GT America Regular" pitchFamily="2" charset="77"/>
                <a:cs typeface="GT America Regular" pitchFamily="2" charset="77"/>
              </a:defRPr>
            </a:lvl5pPr>
          </a:lstStyle>
          <a:p>
            <a:pPr lvl="0"/>
            <a:r>
              <a:rPr lang="fi-FI" dirty="0" err="1"/>
              <a:t>Click</a:t>
            </a:r>
            <a:r>
              <a:rPr lang="fi-FI" dirty="0"/>
              <a:t> to </a:t>
            </a:r>
            <a:r>
              <a:rPr lang="fi-FI" dirty="0" err="1"/>
              <a:t>add</a:t>
            </a:r>
            <a:r>
              <a:rPr lang="fi-FI" dirty="0"/>
              <a:t> </a:t>
            </a:r>
            <a:r>
              <a:rPr lang="fi-FI" dirty="0" err="1"/>
              <a:t>headline</a:t>
            </a:r>
            <a:endParaRPr lang="fi-FI" dirty="0"/>
          </a:p>
        </p:txBody>
      </p:sp>
      <p:sp>
        <p:nvSpPr>
          <p:cNvPr id="2" name="Slide Number Placeholder 5">
            <a:extLst>
              <a:ext uri="{FF2B5EF4-FFF2-40B4-BE49-F238E27FC236}">
                <a16:creationId xmlns:a16="http://schemas.microsoft.com/office/drawing/2014/main" id="{EB63466C-3E9F-B79A-24BE-92B0F9EAB539}"/>
              </a:ext>
            </a:extLst>
          </p:cNvPr>
          <p:cNvSpPr>
            <a:spLocks noGrp="1"/>
          </p:cNvSpPr>
          <p:nvPr>
            <p:ph type="sldNum" sz="quarter" idx="4"/>
          </p:nvPr>
        </p:nvSpPr>
        <p:spPr>
          <a:xfrm>
            <a:off x="9106168" y="6492875"/>
            <a:ext cx="2743200" cy="365125"/>
          </a:xfrm>
          <a:prstGeom prst="rect">
            <a:avLst/>
          </a:prstGeom>
        </p:spPr>
        <p:txBody>
          <a:bodyPr/>
          <a:lstStyle>
            <a:lvl1pPr algn="r">
              <a:defRPr sz="1000" b="1" i="0">
                <a:solidFill>
                  <a:schemeClr val="accent1"/>
                </a:solidFill>
                <a:latin typeface="GT America Condensed Regular" pitchFamily="2" charset="77"/>
                <a:ea typeface="GT America Condensed Regular" pitchFamily="2" charset="77"/>
                <a:cs typeface="GT America Condensed Regular" pitchFamily="2" charset="77"/>
              </a:defRPr>
            </a:lvl1pPr>
          </a:lstStyle>
          <a:p>
            <a:fld id="{3DB702B6-6156-2F42-85AB-A912E062E9D6}" type="slidenum">
              <a:rPr lang="en-US"/>
              <a:pPr/>
              <a:t>‹#›</a:t>
            </a:fld>
            <a:endParaRPr lang="en-US" dirty="0"/>
          </a:p>
        </p:txBody>
      </p:sp>
    </p:spTree>
    <p:extLst>
      <p:ext uri="{BB962C8B-B14F-4D97-AF65-F5344CB8AC3E}">
        <p14:creationId xmlns:p14="http://schemas.microsoft.com/office/powerpoint/2010/main" val="27149106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p:spTree>
      <p:nvGrpSpPr>
        <p:cNvPr id="1" name=""/>
        <p:cNvGrpSpPr/>
        <p:nvPr/>
      </p:nvGrpSpPr>
      <p:grpSpPr>
        <a:xfrm>
          <a:off x="0" y="0"/>
          <a:ext cx="0" cy="0"/>
          <a:chOff x="0" y="0"/>
          <a:chExt cx="0" cy="0"/>
        </a:xfrm>
      </p:grpSpPr>
      <p:sp>
        <p:nvSpPr>
          <p:cNvPr id="34" name="Rectangle 1X">
            <a:extLst>
              <a:ext uri="{FF2B5EF4-FFF2-40B4-BE49-F238E27FC236}">
                <a16:creationId xmlns:a16="http://schemas.microsoft.com/office/drawing/2014/main" id="{EFEFCE53-FEEE-D492-956C-570BF2EAF301}"/>
              </a:ext>
            </a:extLst>
          </p:cNvPr>
          <p:cNvSpPr/>
          <p:nvPr userDrawn="1"/>
        </p:nvSpPr>
        <p:spPr>
          <a:xfrm>
            <a:off x="0" y="3412272"/>
            <a:ext cx="12192000" cy="3445728"/>
          </a:xfrm>
          <a:prstGeom prst="rect">
            <a:avLst/>
          </a:prstGeom>
          <a:solidFill>
            <a:srgbClr val="D9D8FF">
              <a:alpha val="49804"/>
            </a:srgbClr>
          </a:solidFill>
          <a:ln w="63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215" b="0" i="0" u="none" strike="noStrike" kern="0" cap="none" spc="0" normalizeH="0" baseline="0" noProof="0" dirty="0">
              <a:ln>
                <a:noFill/>
              </a:ln>
              <a:solidFill>
                <a:srgbClr val="FFFFFF"/>
              </a:solidFill>
              <a:effectLst/>
              <a:uLnTx/>
              <a:uFillTx/>
              <a:latin typeface="Inderes" pitchFamily="50" charset="0"/>
              <a:ea typeface="+mn-ea"/>
              <a:cs typeface="+mn-cs"/>
            </a:endParaRPr>
          </a:p>
        </p:txBody>
      </p:sp>
      <p:sp>
        <p:nvSpPr>
          <p:cNvPr id="48" name="Graafi1X">
            <a:extLst>
              <a:ext uri="{FF2B5EF4-FFF2-40B4-BE49-F238E27FC236}">
                <a16:creationId xmlns:a16="http://schemas.microsoft.com/office/drawing/2014/main" id="{319C50F7-32AD-F7BC-3D23-139BBDE94499}"/>
              </a:ext>
            </a:extLst>
          </p:cNvPr>
          <p:cNvSpPr>
            <a:spLocks noGrp="1"/>
          </p:cNvSpPr>
          <p:nvPr>
            <p:ph sz="quarter" idx="12" hasCustomPrompt="1"/>
          </p:nvPr>
        </p:nvSpPr>
        <p:spPr>
          <a:xfrm>
            <a:off x="590661" y="800686"/>
            <a:ext cx="3544615" cy="2232000"/>
          </a:xfrm>
        </p:spPr>
        <p:txBody>
          <a:bodyPr/>
          <a:lstStyle>
            <a:lvl1pPr marL="0" indent="0">
              <a:buNone/>
              <a:defRPr sz="1477">
                <a:latin typeface="Inderes" panose="02000506030000020004"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Graph 1</a:t>
            </a:r>
          </a:p>
        </p:txBody>
      </p:sp>
      <p:sp>
        <p:nvSpPr>
          <p:cNvPr id="49" name="Graafi1_otsikko_tekstiX">
            <a:extLst>
              <a:ext uri="{FF2B5EF4-FFF2-40B4-BE49-F238E27FC236}">
                <a16:creationId xmlns:a16="http://schemas.microsoft.com/office/drawing/2014/main" id="{16D86C33-00BF-3A88-F234-39C0A25FCAEA}"/>
              </a:ext>
            </a:extLst>
          </p:cNvPr>
          <p:cNvSpPr>
            <a:spLocks noGrp="1"/>
          </p:cNvSpPr>
          <p:nvPr>
            <p:ph type="body" sz="quarter" idx="13" hasCustomPrompt="1"/>
          </p:nvPr>
        </p:nvSpPr>
        <p:spPr>
          <a:xfrm>
            <a:off x="590661" y="538748"/>
            <a:ext cx="3544615" cy="261938"/>
          </a:xfrm>
        </p:spPr>
        <p:txBody>
          <a:bodyPr>
            <a:normAutofit/>
          </a:bodyPr>
          <a:lstStyle>
            <a:lvl1pPr marL="0" indent="0" algn="ctr">
              <a:buNone/>
              <a:defRPr sz="1477" b="1">
                <a:solidFill>
                  <a:schemeClr val="accent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Heading 1</a:t>
            </a:r>
          </a:p>
        </p:txBody>
      </p:sp>
      <p:sp>
        <p:nvSpPr>
          <p:cNvPr id="50" name="Graafi2X">
            <a:extLst>
              <a:ext uri="{FF2B5EF4-FFF2-40B4-BE49-F238E27FC236}">
                <a16:creationId xmlns:a16="http://schemas.microsoft.com/office/drawing/2014/main" id="{D809DBDB-EBEA-330A-44D2-0FA5D987D5B0}"/>
              </a:ext>
            </a:extLst>
          </p:cNvPr>
          <p:cNvSpPr>
            <a:spLocks noGrp="1"/>
          </p:cNvSpPr>
          <p:nvPr>
            <p:ph sz="quarter" idx="14" hasCustomPrompt="1"/>
          </p:nvPr>
        </p:nvSpPr>
        <p:spPr>
          <a:xfrm>
            <a:off x="4289395" y="800686"/>
            <a:ext cx="3544615" cy="2232000"/>
          </a:xfrm>
        </p:spPr>
        <p:txBody>
          <a:bodyPr/>
          <a:lstStyle>
            <a:lvl1pPr marL="0" indent="0">
              <a:buNone/>
              <a:defRPr sz="1477">
                <a:latin typeface="Inderes" panose="02000506030000020004" pitchFamily="2" charset="0"/>
              </a:defRPr>
            </a:lvl1pPr>
          </a:lstStyle>
          <a:p>
            <a:pPr lvl="0"/>
            <a:r>
              <a:rPr lang="en-US" noProof="0" dirty="0"/>
              <a:t>Graph 2</a:t>
            </a:r>
          </a:p>
        </p:txBody>
      </p:sp>
      <p:sp>
        <p:nvSpPr>
          <p:cNvPr id="51" name="Graafi2_otsikko_tekstiX">
            <a:extLst>
              <a:ext uri="{FF2B5EF4-FFF2-40B4-BE49-F238E27FC236}">
                <a16:creationId xmlns:a16="http://schemas.microsoft.com/office/drawing/2014/main" id="{19D1DCA6-CCED-6BE9-6BE8-CE25F2F301D9}"/>
              </a:ext>
            </a:extLst>
          </p:cNvPr>
          <p:cNvSpPr>
            <a:spLocks noGrp="1"/>
          </p:cNvSpPr>
          <p:nvPr>
            <p:ph type="body" sz="quarter" idx="15" hasCustomPrompt="1"/>
          </p:nvPr>
        </p:nvSpPr>
        <p:spPr>
          <a:xfrm>
            <a:off x="4291233" y="538748"/>
            <a:ext cx="3544615" cy="261938"/>
          </a:xfrm>
        </p:spPr>
        <p:txBody>
          <a:bodyPr>
            <a:normAutofit/>
          </a:bodyPr>
          <a:lstStyle>
            <a:lvl1pPr marL="0" indent="0" algn="ctr">
              <a:buNone/>
              <a:defRPr sz="1477" b="1">
                <a:solidFill>
                  <a:schemeClr val="accent1"/>
                </a:solidFill>
              </a:defRPr>
            </a:lvl1pPr>
          </a:lstStyle>
          <a:p>
            <a:pPr lvl="0"/>
            <a:r>
              <a:rPr lang="en-US" noProof="0" dirty="0"/>
              <a:t>Heading 2</a:t>
            </a:r>
          </a:p>
        </p:txBody>
      </p:sp>
      <p:sp>
        <p:nvSpPr>
          <p:cNvPr id="52" name="Graafi3X">
            <a:extLst>
              <a:ext uri="{FF2B5EF4-FFF2-40B4-BE49-F238E27FC236}">
                <a16:creationId xmlns:a16="http://schemas.microsoft.com/office/drawing/2014/main" id="{9017C390-CB5D-441C-228F-A5E7873422AD}"/>
              </a:ext>
            </a:extLst>
          </p:cNvPr>
          <p:cNvSpPr>
            <a:spLocks noGrp="1"/>
          </p:cNvSpPr>
          <p:nvPr>
            <p:ph sz="quarter" idx="16" hasCustomPrompt="1"/>
          </p:nvPr>
        </p:nvSpPr>
        <p:spPr>
          <a:xfrm>
            <a:off x="7984206" y="800686"/>
            <a:ext cx="3544615" cy="2232000"/>
          </a:xfrm>
        </p:spPr>
        <p:txBody>
          <a:bodyPr/>
          <a:lstStyle>
            <a:lvl1pPr marL="0" indent="0">
              <a:buNone/>
              <a:defRPr sz="1477">
                <a:latin typeface="Inderes" panose="02000506030000020004" pitchFamily="2" charset="0"/>
              </a:defRPr>
            </a:lvl1pPr>
          </a:lstStyle>
          <a:p>
            <a:pPr lvl="0"/>
            <a:r>
              <a:rPr lang="en-US" noProof="0" dirty="0"/>
              <a:t>Graph 3</a:t>
            </a:r>
          </a:p>
        </p:txBody>
      </p:sp>
      <p:sp>
        <p:nvSpPr>
          <p:cNvPr id="53" name="Graafi3_otsikko_tekstiX">
            <a:extLst>
              <a:ext uri="{FF2B5EF4-FFF2-40B4-BE49-F238E27FC236}">
                <a16:creationId xmlns:a16="http://schemas.microsoft.com/office/drawing/2014/main" id="{03024811-3349-AFDB-CDD6-342B63371DB6}"/>
              </a:ext>
            </a:extLst>
          </p:cNvPr>
          <p:cNvSpPr>
            <a:spLocks noGrp="1"/>
          </p:cNvSpPr>
          <p:nvPr>
            <p:ph type="body" sz="quarter" idx="17" hasCustomPrompt="1"/>
          </p:nvPr>
        </p:nvSpPr>
        <p:spPr>
          <a:xfrm>
            <a:off x="7978444" y="538748"/>
            <a:ext cx="3588923" cy="261938"/>
          </a:xfrm>
        </p:spPr>
        <p:txBody>
          <a:bodyPr>
            <a:normAutofit/>
          </a:bodyPr>
          <a:lstStyle>
            <a:lvl1pPr marL="0" indent="0" algn="ctr">
              <a:buNone/>
              <a:defRPr sz="1477" b="1">
                <a:solidFill>
                  <a:schemeClr val="accent1"/>
                </a:solidFill>
              </a:defRPr>
            </a:lvl1pPr>
          </a:lstStyle>
          <a:p>
            <a:pPr lvl="0"/>
            <a:r>
              <a:rPr lang="en-US" noProof="0" dirty="0"/>
              <a:t>Heading 3</a:t>
            </a:r>
          </a:p>
        </p:txBody>
      </p:sp>
      <p:sp>
        <p:nvSpPr>
          <p:cNvPr id="54" name="ArvoajuritX">
            <a:extLst>
              <a:ext uri="{FF2B5EF4-FFF2-40B4-BE49-F238E27FC236}">
                <a16:creationId xmlns:a16="http://schemas.microsoft.com/office/drawing/2014/main" id="{04351530-6869-0162-CD31-CF2039B79F87}"/>
              </a:ext>
            </a:extLst>
          </p:cNvPr>
          <p:cNvSpPr>
            <a:spLocks noGrp="1"/>
          </p:cNvSpPr>
          <p:nvPr>
            <p:ph sz="quarter" idx="18" hasCustomPrompt="1"/>
          </p:nvPr>
        </p:nvSpPr>
        <p:spPr>
          <a:xfrm>
            <a:off x="590661" y="4173515"/>
            <a:ext cx="2445216" cy="2196000"/>
          </a:xfrm>
        </p:spPr>
        <p:txBody>
          <a:bodyPr>
            <a:normAutofit/>
          </a:bodyPr>
          <a:lstStyle>
            <a:lvl1pPr marL="171450" indent="-171450">
              <a:buClr>
                <a:schemeClr val="tx2"/>
              </a:buClr>
              <a:buSzPct val="110000"/>
              <a:buFont typeface="Courier New" panose="02070309020205020404" pitchFamily="49" charset="0"/>
              <a:buChar char="o"/>
              <a:defRPr sz="1108">
                <a:latin typeface="Inderes" panose="02000506030000020004" pitchFamily="2" charset="0"/>
              </a:defRPr>
            </a:lvl1pPr>
          </a:lstStyle>
          <a:p>
            <a:pPr lvl="0"/>
            <a:r>
              <a:rPr lang="en-US" noProof="0" dirty="0"/>
              <a:t>Drivers</a:t>
            </a:r>
          </a:p>
        </p:txBody>
      </p:sp>
      <p:sp>
        <p:nvSpPr>
          <p:cNvPr id="55" name="Graafi2_otsikko_tekstiX">
            <a:extLst>
              <a:ext uri="{FF2B5EF4-FFF2-40B4-BE49-F238E27FC236}">
                <a16:creationId xmlns:a16="http://schemas.microsoft.com/office/drawing/2014/main" id="{66E17C07-F11E-6E27-2CE4-8766CC338ABE}"/>
              </a:ext>
            </a:extLst>
          </p:cNvPr>
          <p:cNvSpPr>
            <a:spLocks noGrp="1"/>
          </p:cNvSpPr>
          <p:nvPr>
            <p:ph type="body" sz="quarter" idx="21" hasCustomPrompt="1"/>
          </p:nvPr>
        </p:nvSpPr>
        <p:spPr>
          <a:xfrm>
            <a:off x="590661" y="3741904"/>
            <a:ext cx="1308743" cy="274960"/>
          </a:xfrm>
        </p:spPr>
        <p:txBody>
          <a:bodyPr anchor="ctr">
            <a:normAutofit/>
          </a:bodyPr>
          <a:lstStyle>
            <a:lvl1pPr marL="0" indent="0" algn="l">
              <a:buNone/>
              <a:defRPr sz="1477" b="1">
                <a:solidFill>
                  <a:schemeClr val="accent1"/>
                </a:solidFill>
              </a:defRPr>
            </a:lvl1pPr>
          </a:lstStyle>
          <a:p>
            <a:pPr lvl="0"/>
            <a:r>
              <a:rPr lang="en-US" noProof="0" dirty="0"/>
              <a:t>Value drivers</a:t>
            </a:r>
          </a:p>
        </p:txBody>
      </p:sp>
      <p:sp>
        <p:nvSpPr>
          <p:cNvPr id="56" name="Graafi2_otsikko_tekstiX">
            <a:extLst>
              <a:ext uri="{FF2B5EF4-FFF2-40B4-BE49-F238E27FC236}">
                <a16:creationId xmlns:a16="http://schemas.microsoft.com/office/drawing/2014/main" id="{58C7D97A-9A68-78F3-F69C-69435FBD4295}"/>
              </a:ext>
            </a:extLst>
          </p:cNvPr>
          <p:cNvSpPr>
            <a:spLocks noGrp="1"/>
          </p:cNvSpPr>
          <p:nvPr>
            <p:ph type="body" sz="quarter" idx="22" hasCustomPrompt="1"/>
          </p:nvPr>
        </p:nvSpPr>
        <p:spPr>
          <a:xfrm>
            <a:off x="4289395" y="3740027"/>
            <a:ext cx="1308743" cy="274960"/>
          </a:xfrm>
        </p:spPr>
        <p:txBody>
          <a:bodyPr anchor="ctr">
            <a:normAutofit/>
          </a:bodyPr>
          <a:lstStyle>
            <a:lvl1pPr marL="0" indent="0" algn="l">
              <a:buNone/>
              <a:defRPr sz="1477" b="1">
                <a:solidFill>
                  <a:schemeClr val="accent1"/>
                </a:solidFill>
              </a:defRPr>
            </a:lvl1pPr>
          </a:lstStyle>
          <a:p>
            <a:pPr lvl="0"/>
            <a:r>
              <a:rPr lang="en-US" noProof="0" dirty="0"/>
              <a:t>Risk factors</a:t>
            </a:r>
          </a:p>
        </p:txBody>
      </p:sp>
      <p:sp>
        <p:nvSpPr>
          <p:cNvPr id="57" name="Graafi2_otsikko_tekstiX">
            <a:extLst>
              <a:ext uri="{FF2B5EF4-FFF2-40B4-BE49-F238E27FC236}">
                <a16:creationId xmlns:a16="http://schemas.microsoft.com/office/drawing/2014/main" id="{A47CE97D-E314-252C-9102-915A52CF189D}"/>
              </a:ext>
            </a:extLst>
          </p:cNvPr>
          <p:cNvSpPr>
            <a:spLocks noGrp="1"/>
          </p:cNvSpPr>
          <p:nvPr>
            <p:ph type="body" sz="quarter" idx="23" hasCustomPrompt="1"/>
          </p:nvPr>
        </p:nvSpPr>
        <p:spPr>
          <a:xfrm>
            <a:off x="9769080" y="3740027"/>
            <a:ext cx="1308743" cy="274960"/>
          </a:xfrm>
        </p:spPr>
        <p:txBody>
          <a:bodyPr anchor="ctr">
            <a:normAutofit/>
          </a:bodyPr>
          <a:lstStyle>
            <a:lvl1pPr marL="0" indent="0" algn="l">
              <a:buNone/>
              <a:defRPr sz="1477" b="1">
                <a:solidFill>
                  <a:schemeClr val="accent1"/>
                </a:solidFill>
              </a:defRPr>
            </a:lvl1pPr>
          </a:lstStyle>
          <a:p>
            <a:pPr lvl="0"/>
            <a:r>
              <a:rPr lang="en-US" noProof="0" dirty="0"/>
              <a:t>Valuation</a:t>
            </a:r>
          </a:p>
        </p:txBody>
      </p:sp>
      <p:sp>
        <p:nvSpPr>
          <p:cNvPr id="58" name="RiskitX">
            <a:extLst>
              <a:ext uri="{FF2B5EF4-FFF2-40B4-BE49-F238E27FC236}">
                <a16:creationId xmlns:a16="http://schemas.microsoft.com/office/drawing/2014/main" id="{57436B0C-5584-3A89-0293-F0C438ACD155}"/>
              </a:ext>
            </a:extLst>
          </p:cNvPr>
          <p:cNvSpPr>
            <a:spLocks noGrp="1"/>
          </p:cNvSpPr>
          <p:nvPr>
            <p:ph sz="quarter" idx="24" hasCustomPrompt="1"/>
          </p:nvPr>
        </p:nvSpPr>
        <p:spPr>
          <a:xfrm>
            <a:off x="4289395" y="4176725"/>
            <a:ext cx="2445216" cy="2196000"/>
          </a:xfrm>
        </p:spPr>
        <p:txBody>
          <a:bodyPr>
            <a:normAutofit/>
          </a:bodyPr>
          <a:lstStyle>
            <a:lvl1pPr marL="171450" indent="-171450">
              <a:buClr>
                <a:schemeClr val="tx2"/>
              </a:buClr>
              <a:buSzPct val="110000"/>
              <a:buFont typeface="Courier New" panose="02070309020205020404" pitchFamily="49" charset="0"/>
              <a:buChar char="o"/>
              <a:defRPr sz="1108">
                <a:latin typeface="Inderes" panose="02000506030000020004" pitchFamily="2" charset="0"/>
              </a:defRPr>
            </a:lvl1pPr>
          </a:lstStyle>
          <a:p>
            <a:pPr lvl="0"/>
            <a:r>
              <a:rPr lang="en-US" noProof="0" dirty="0"/>
              <a:t>Risks</a:t>
            </a:r>
          </a:p>
        </p:txBody>
      </p:sp>
      <p:sp>
        <p:nvSpPr>
          <p:cNvPr id="60" name="Arvostus_yhteenvetoX">
            <a:extLst>
              <a:ext uri="{FF2B5EF4-FFF2-40B4-BE49-F238E27FC236}">
                <a16:creationId xmlns:a16="http://schemas.microsoft.com/office/drawing/2014/main" id="{B13E9524-606D-4127-B8FF-AAE9D12612E2}"/>
              </a:ext>
            </a:extLst>
          </p:cNvPr>
          <p:cNvSpPr>
            <a:spLocks noGrp="1"/>
          </p:cNvSpPr>
          <p:nvPr>
            <p:ph sz="quarter" idx="29" hasCustomPrompt="1"/>
          </p:nvPr>
        </p:nvSpPr>
        <p:spPr>
          <a:xfrm>
            <a:off x="8009361" y="3795936"/>
            <a:ext cx="3288020" cy="2678400"/>
          </a:xfrm>
        </p:spPr>
        <p:txBody>
          <a:bodyPr>
            <a:normAutofit/>
          </a:bodyPr>
          <a:lstStyle>
            <a:lvl1pPr marL="285750" indent="-285750">
              <a:buClr>
                <a:schemeClr val="tx2"/>
              </a:buClr>
              <a:buSzPct val="110000"/>
              <a:buFont typeface="Courier New" panose="02070309020205020404" pitchFamily="49" charset="0"/>
              <a:buChar char="o"/>
              <a:defRPr sz="1477">
                <a:latin typeface="Inderes" panose="02000506030000020004" pitchFamily="2" charset="0"/>
              </a:defRPr>
            </a:lvl1pPr>
          </a:lstStyle>
          <a:p>
            <a:pPr lvl="0"/>
            <a:r>
              <a:rPr lang="en-US" noProof="0" dirty="0"/>
              <a:t>Valuation summary</a:t>
            </a:r>
          </a:p>
          <a:p>
            <a:pPr lvl="0"/>
            <a:endParaRPr lang="en-US" noProof="0" dirty="0"/>
          </a:p>
        </p:txBody>
      </p:sp>
      <p:sp>
        <p:nvSpPr>
          <p:cNvPr id="2" name="Slide Number Placeholder 5">
            <a:extLst>
              <a:ext uri="{FF2B5EF4-FFF2-40B4-BE49-F238E27FC236}">
                <a16:creationId xmlns:a16="http://schemas.microsoft.com/office/drawing/2014/main" id="{A0869526-D800-078D-094E-29A49D1DF452}"/>
              </a:ext>
            </a:extLst>
          </p:cNvPr>
          <p:cNvSpPr>
            <a:spLocks noGrp="1"/>
          </p:cNvSpPr>
          <p:nvPr>
            <p:ph type="sldNum" sz="quarter" idx="4"/>
          </p:nvPr>
        </p:nvSpPr>
        <p:spPr>
          <a:xfrm>
            <a:off x="9106168" y="6492875"/>
            <a:ext cx="2743200" cy="365125"/>
          </a:xfrm>
          <a:prstGeom prst="rect">
            <a:avLst/>
          </a:prstGeom>
        </p:spPr>
        <p:txBody>
          <a:bodyPr/>
          <a:lstStyle>
            <a:lvl1pPr algn="r">
              <a:defRPr sz="1000" b="1" i="0">
                <a:solidFill>
                  <a:schemeClr val="accent1"/>
                </a:solidFill>
                <a:latin typeface="GT America Condensed Regular" pitchFamily="2" charset="77"/>
                <a:ea typeface="GT America Condensed Regular" pitchFamily="2" charset="77"/>
                <a:cs typeface="GT America Condensed Regular" pitchFamily="2" charset="77"/>
              </a:defRPr>
            </a:lvl1pPr>
          </a:lstStyle>
          <a:p>
            <a:fld id="{3DB702B6-6156-2F42-85AB-A912E062E9D6}" type="slidenum">
              <a:rPr lang="en-US" noProof="0"/>
              <a:pPr/>
              <a:t>‹#›</a:t>
            </a:fld>
            <a:endParaRPr lang="en-US" noProof="0" dirty="0"/>
          </a:p>
        </p:txBody>
      </p:sp>
      <p:sp>
        <p:nvSpPr>
          <p:cNvPr id="8" name="Disclaimer">
            <a:extLst>
              <a:ext uri="{FF2B5EF4-FFF2-40B4-BE49-F238E27FC236}">
                <a16:creationId xmlns:a16="http://schemas.microsoft.com/office/drawing/2014/main" id="{79491D47-7443-1BC5-8ADC-952D2EA9CA2E}"/>
              </a:ext>
            </a:extLst>
          </p:cNvPr>
          <p:cNvSpPr>
            <a:spLocks noGrp="1"/>
          </p:cNvSpPr>
          <p:nvPr>
            <p:ph type="body" sz="quarter" idx="30" hasCustomPrompt="1"/>
          </p:nvPr>
        </p:nvSpPr>
        <p:spPr>
          <a:xfrm>
            <a:off x="590550" y="6492875"/>
            <a:ext cx="7418811" cy="360363"/>
          </a:xfrm>
        </p:spPr>
        <p:txBody>
          <a:bodyPr anchor="ctr">
            <a:normAutofit/>
          </a:bodyPr>
          <a:lstStyle>
            <a:lvl1pPr marL="0" indent="0">
              <a:buNone/>
              <a:defRPr sz="700">
                <a:solidFill>
                  <a:schemeClr val="tx1">
                    <a:lumMod val="65000"/>
                    <a:lumOff val="35000"/>
                  </a:schemeClr>
                </a:solidFill>
                <a:latin typeface="Inderes" panose="02000506030000020004" pitchFamily="2" charset="0"/>
              </a:defRPr>
            </a:lvl1pPr>
          </a:lstStyle>
          <a:p>
            <a:pPr lvl="0"/>
            <a:r>
              <a:rPr lang="en-US" noProof="0" dirty="0"/>
              <a:t>Disclaimer…</a:t>
            </a:r>
          </a:p>
        </p:txBody>
      </p:sp>
    </p:spTree>
    <p:extLst>
      <p:ext uri="{BB962C8B-B14F-4D97-AF65-F5344CB8AC3E}">
        <p14:creationId xmlns:p14="http://schemas.microsoft.com/office/powerpoint/2010/main" val="6739465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5_Mukautettu asettelu">
    <p:spTree>
      <p:nvGrpSpPr>
        <p:cNvPr id="1" name=""/>
        <p:cNvGrpSpPr/>
        <p:nvPr/>
      </p:nvGrpSpPr>
      <p:grpSpPr>
        <a:xfrm>
          <a:off x="0" y="0"/>
          <a:ext cx="0" cy="0"/>
          <a:chOff x="0" y="0"/>
          <a:chExt cx="0" cy="0"/>
        </a:xfrm>
      </p:grpSpPr>
      <p:sp>
        <p:nvSpPr>
          <p:cNvPr id="34" name="Rectangle 1">
            <a:extLst>
              <a:ext uri="{FF2B5EF4-FFF2-40B4-BE49-F238E27FC236}">
                <a16:creationId xmlns:a16="http://schemas.microsoft.com/office/drawing/2014/main" id="{EFEFCE53-FEEE-D492-956C-570BF2EAF301}"/>
              </a:ext>
            </a:extLst>
          </p:cNvPr>
          <p:cNvSpPr/>
          <p:nvPr userDrawn="1"/>
        </p:nvSpPr>
        <p:spPr>
          <a:xfrm>
            <a:off x="0" y="4179598"/>
            <a:ext cx="12192000" cy="2678401"/>
          </a:xfrm>
          <a:prstGeom prst="rect">
            <a:avLst/>
          </a:prstGeom>
          <a:solidFill>
            <a:srgbClr val="D9D8FF">
              <a:alpha val="49804"/>
            </a:srgbClr>
          </a:solidFill>
          <a:ln w="63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215" b="0" i="0" u="none" strike="noStrike" kern="0" cap="none" spc="0" normalizeH="0" baseline="0" noProof="0" dirty="0">
              <a:ln>
                <a:noFill/>
              </a:ln>
              <a:solidFill>
                <a:srgbClr val="FFFFFF"/>
              </a:solidFill>
              <a:effectLst/>
              <a:uLnTx/>
              <a:uFillTx/>
              <a:latin typeface="Inderes" pitchFamily="50" charset="0"/>
              <a:ea typeface="+mn-ea"/>
              <a:cs typeface="+mn-cs"/>
            </a:endParaRPr>
          </a:p>
        </p:txBody>
      </p:sp>
      <p:sp>
        <p:nvSpPr>
          <p:cNvPr id="6" name="Tekstin paikkamerkki 16">
            <a:extLst>
              <a:ext uri="{FF2B5EF4-FFF2-40B4-BE49-F238E27FC236}">
                <a16:creationId xmlns:a16="http://schemas.microsoft.com/office/drawing/2014/main" id="{4C18FFC5-FFFE-1453-CCC0-A171E5473E12}"/>
              </a:ext>
            </a:extLst>
          </p:cNvPr>
          <p:cNvSpPr>
            <a:spLocks noGrp="1"/>
          </p:cNvSpPr>
          <p:nvPr>
            <p:ph type="body" sz="quarter" idx="17" hasCustomPrompt="1"/>
          </p:nvPr>
        </p:nvSpPr>
        <p:spPr>
          <a:xfrm>
            <a:off x="342901" y="288000"/>
            <a:ext cx="6926399" cy="480131"/>
          </a:xfrm>
        </p:spPr>
        <p:txBody>
          <a:bodyPr>
            <a:spAutoFit/>
          </a:bodyPr>
          <a:lstStyle>
            <a:lvl1pPr marL="0" indent="0">
              <a:buNone/>
              <a:defRPr b="1" i="0" spc="-150">
                <a:solidFill>
                  <a:schemeClr val="accent1"/>
                </a:solidFill>
                <a:latin typeface="GT America Regular" pitchFamily="2" charset="77"/>
                <a:ea typeface="GT America Regular" pitchFamily="2" charset="77"/>
                <a:cs typeface="GT America Regular" pitchFamily="2" charset="77"/>
              </a:defRPr>
            </a:lvl1pPr>
            <a:lvl2pPr marL="457200" indent="0">
              <a:buNone/>
              <a:defRPr b="1" i="0" spc="-150">
                <a:solidFill>
                  <a:schemeClr val="tx2"/>
                </a:solidFill>
                <a:latin typeface="GT America Regular" pitchFamily="2" charset="77"/>
                <a:ea typeface="GT America Regular" pitchFamily="2" charset="77"/>
                <a:cs typeface="GT America Regular" pitchFamily="2" charset="77"/>
              </a:defRPr>
            </a:lvl2pPr>
            <a:lvl3pPr marL="914400" indent="0">
              <a:buNone/>
              <a:defRPr b="1" i="0" spc="-150">
                <a:solidFill>
                  <a:schemeClr val="tx2"/>
                </a:solidFill>
                <a:latin typeface="GT America Regular" pitchFamily="2" charset="77"/>
                <a:ea typeface="GT America Regular" pitchFamily="2" charset="77"/>
                <a:cs typeface="GT America Regular" pitchFamily="2" charset="77"/>
              </a:defRPr>
            </a:lvl3pPr>
            <a:lvl4pPr marL="1371600" indent="0">
              <a:buNone/>
              <a:defRPr b="1" i="0" spc="-150">
                <a:solidFill>
                  <a:schemeClr val="tx2"/>
                </a:solidFill>
                <a:latin typeface="GT America Regular" pitchFamily="2" charset="77"/>
                <a:ea typeface="GT America Regular" pitchFamily="2" charset="77"/>
                <a:cs typeface="GT America Regular" pitchFamily="2" charset="77"/>
              </a:defRPr>
            </a:lvl4pPr>
            <a:lvl5pPr marL="1828800" indent="0">
              <a:buNone/>
              <a:defRPr b="1" i="0" spc="-150">
                <a:solidFill>
                  <a:schemeClr val="tx2"/>
                </a:solidFill>
                <a:latin typeface="GT America Regular" pitchFamily="2" charset="77"/>
                <a:ea typeface="GT America Regular" pitchFamily="2" charset="77"/>
                <a:cs typeface="GT America Regular" pitchFamily="2" charset="77"/>
              </a:defRPr>
            </a:lvl5pPr>
          </a:lstStyle>
          <a:p>
            <a:pPr lvl="0"/>
            <a:r>
              <a:rPr lang="en-US" noProof="0" dirty="0"/>
              <a:t>Click to add headline</a:t>
            </a:r>
          </a:p>
        </p:txBody>
      </p:sp>
      <p:sp>
        <p:nvSpPr>
          <p:cNvPr id="8" name="Tekstin paikkamerkki 7">
            <a:extLst>
              <a:ext uri="{FF2B5EF4-FFF2-40B4-BE49-F238E27FC236}">
                <a16:creationId xmlns:a16="http://schemas.microsoft.com/office/drawing/2014/main" id="{22BCE18D-5BE5-AD33-8BD9-59F22E169AEC}"/>
              </a:ext>
            </a:extLst>
          </p:cNvPr>
          <p:cNvSpPr>
            <a:spLocks noGrp="1"/>
          </p:cNvSpPr>
          <p:nvPr>
            <p:ph type="body" sz="quarter" idx="18" hasCustomPrompt="1"/>
          </p:nvPr>
        </p:nvSpPr>
        <p:spPr>
          <a:xfrm>
            <a:off x="342632" y="814984"/>
            <a:ext cx="11564938" cy="3264469"/>
          </a:xfrm>
        </p:spPr>
        <p:txBody>
          <a:bodyPr numCol="3" spcCol="288000">
            <a:noAutofit/>
          </a:bodyPr>
          <a:lstStyle>
            <a:lvl1pPr marL="171450" indent="-171450">
              <a:lnSpc>
                <a:spcPct val="100000"/>
              </a:lnSpc>
              <a:spcBef>
                <a:spcPts val="300"/>
              </a:spcBef>
              <a:spcAft>
                <a:spcPts val="300"/>
              </a:spcAft>
              <a:buClr>
                <a:schemeClr val="tx2"/>
              </a:buClr>
              <a:buSzPct val="110000"/>
              <a:buFont typeface="Courier New" panose="02070309020205020404" pitchFamily="49" charset="0"/>
              <a:buChar char="o"/>
              <a:defRPr sz="1100">
                <a:latin typeface="Inderes" panose="0200050603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dirty="0"/>
              <a:t>Text</a:t>
            </a:r>
          </a:p>
        </p:txBody>
      </p:sp>
      <p:sp>
        <p:nvSpPr>
          <p:cNvPr id="14" name="Content Placeholder 13">
            <a:extLst>
              <a:ext uri="{FF2B5EF4-FFF2-40B4-BE49-F238E27FC236}">
                <a16:creationId xmlns:a16="http://schemas.microsoft.com/office/drawing/2014/main" id="{1F810FFC-500C-8F3C-5133-A3DFB55AD2F5}"/>
              </a:ext>
            </a:extLst>
          </p:cNvPr>
          <p:cNvSpPr>
            <a:spLocks noGrp="1"/>
          </p:cNvSpPr>
          <p:nvPr>
            <p:ph sz="quarter" idx="19" hasCustomPrompt="1"/>
          </p:nvPr>
        </p:nvSpPr>
        <p:spPr>
          <a:xfrm>
            <a:off x="342632" y="4453884"/>
            <a:ext cx="6926667" cy="2015179"/>
          </a:xfrm>
        </p:spPr>
        <p:txBody>
          <a:bodyPr/>
          <a:lstStyle>
            <a:lvl1pPr marL="0" indent="0">
              <a:buNone/>
              <a:defRPr/>
            </a:lvl1pPr>
          </a:lstStyle>
          <a:p>
            <a:pPr lvl="0"/>
            <a:r>
              <a:rPr lang="en-US" noProof="0" dirty="0"/>
              <a:t> </a:t>
            </a:r>
          </a:p>
        </p:txBody>
      </p:sp>
      <p:sp>
        <p:nvSpPr>
          <p:cNvPr id="2" name="Slide Number Placeholder 5">
            <a:extLst>
              <a:ext uri="{FF2B5EF4-FFF2-40B4-BE49-F238E27FC236}">
                <a16:creationId xmlns:a16="http://schemas.microsoft.com/office/drawing/2014/main" id="{1D145A1B-08A2-8F8D-BB51-0EB13315D34A}"/>
              </a:ext>
            </a:extLst>
          </p:cNvPr>
          <p:cNvSpPr>
            <a:spLocks noGrp="1"/>
          </p:cNvSpPr>
          <p:nvPr>
            <p:ph type="sldNum" sz="quarter" idx="4"/>
          </p:nvPr>
        </p:nvSpPr>
        <p:spPr>
          <a:xfrm>
            <a:off x="9106168" y="6492875"/>
            <a:ext cx="2743200" cy="365125"/>
          </a:xfrm>
          <a:prstGeom prst="rect">
            <a:avLst/>
          </a:prstGeom>
        </p:spPr>
        <p:txBody>
          <a:bodyPr/>
          <a:lstStyle>
            <a:lvl1pPr algn="r">
              <a:defRPr sz="1000" b="1" i="0">
                <a:solidFill>
                  <a:schemeClr val="accent1"/>
                </a:solidFill>
                <a:latin typeface="GT America Condensed Regular" pitchFamily="2" charset="77"/>
                <a:ea typeface="GT America Condensed Regular" pitchFamily="2" charset="77"/>
                <a:cs typeface="GT America Condensed Regular" pitchFamily="2" charset="77"/>
              </a:defRPr>
            </a:lvl1pPr>
          </a:lstStyle>
          <a:p>
            <a:fld id="{3DB702B6-6156-2F42-85AB-A912E062E9D6}" type="slidenum">
              <a:rPr lang="en-US" noProof="0"/>
              <a:pPr/>
              <a:t>‹#›</a:t>
            </a:fld>
            <a:endParaRPr lang="en-US" noProof="0" dirty="0"/>
          </a:p>
        </p:txBody>
      </p:sp>
      <p:sp>
        <p:nvSpPr>
          <p:cNvPr id="5" name="Disclaimer">
            <a:extLst>
              <a:ext uri="{FF2B5EF4-FFF2-40B4-BE49-F238E27FC236}">
                <a16:creationId xmlns:a16="http://schemas.microsoft.com/office/drawing/2014/main" id="{4E04E9FD-EF68-DDCB-DD63-1636D6E6C429}"/>
              </a:ext>
            </a:extLst>
          </p:cNvPr>
          <p:cNvSpPr>
            <a:spLocks noGrp="1"/>
          </p:cNvSpPr>
          <p:nvPr>
            <p:ph type="body" sz="quarter" idx="30" hasCustomPrompt="1"/>
          </p:nvPr>
        </p:nvSpPr>
        <p:spPr>
          <a:xfrm>
            <a:off x="342632" y="6483350"/>
            <a:ext cx="7418811" cy="360363"/>
          </a:xfrm>
        </p:spPr>
        <p:txBody>
          <a:bodyPr anchor="ctr">
            <a:normAutofit/>
          </a:bodyPr>
          <a:lstStyle>
            <a:lvl1pPr marL="0" indent="0">
              <a:buNone/>
              <a:defRPr sz="700">
                <a:solidFill>
                  <a:schemeClr val="tx1">
                    <a:lumMod val="65000"/>
                    <a:lumOff val="35000"/>
                  </a:schemeClr>
                </a:solidFill>
                <a:latin typeface="Inderes" panose="02000506030000020004" pitchFamily="2" charset="0"/>
              </a:defRPr>
            </a:lvl1pPr>
          </a:lstStyle>
          <a:p>
            <a:pPr lvl="0"/>
            <a:r>
              <a:rPr lang="en-US" noProof="0" dirty="0"/>
              <a:t>Disclaimer…</a:t>
            </a:r>
          </a:p>
        </p:txBody>
      </p:sp>
    </p:spTree>
    <p:extLst>
      <p:ext uri="{BB962C8B-B14F-4D97-AF65-F5344CB8AC3E}">
        <p14:creationId xmlns:p14="http://schemas.microsoft.com/office/powerpoint/2010/main" val="39160512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8_Mukautettu asettelu">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FFDC33E3-4175-E8E2-55B6-1E2B34C72809}"/>
              </a:ext>
            </a:extLst>
          </p:cNvPr>
          <p:cNvSpPr>
            <a:spLocks noGrp="1"/>
          </p:cNvSpPr>
          <p:nvPr>
            <p:ph type="dt" sz="half" idx="10"/>
          </p:nvPr>
        </p:nvSpPr>
        <p:spPr>
          <a:xfrm>
            <a:off x="342632" y="6492875"/>
            <a:ext cx="3238768" cy="365125"/>
          </a:xfrm>
          <a:prstGeom prst="rect">
            <a:avLst/>
          </a:prstGeom>
        </p:spPr>
        <p:txBody>
          <a:bodyPr/>
          <a:lstStyle/>
          <a:p>
            <a:fld id="{D932D5CF-A3FD-4C6F-88F0-7437F4D8CD72}" type="datetime1">
              <a:rPr lang="fi-FI" smtClean="0"/>
              <a:t>24.10.2025</a:t>
            </a:fld>
            <a:endParaRPr lang="fi-FI" dirty="0"/>
          </a:p>
        </p:txBody>
      </p:sp>
      <p:sp>
        <p:nvSpPr>
          <p:cNvPr id="4" name="Alatunnisteen paikkamerkki 3">
            <a:extLst>
              <a:ext uri="{FF2B5EF4-FFF2-40B4-BE49-F238E27FC236}">
                <a16:creationId xmlns:a16="http://schemas.microsoft.com/office/drawing/2014/main" id="{8044AB0F-9CA5-263E-5A60-DE680855ECCE}"/>
              </a:ext>
            </a:extLst>
          </p:cNvPr>
          <p:cNvSpPr>
            <a:spLocks noGrp="1"/>
          </p:cNvSpPr>
          <p:nvPr>
            <p:ph type="ftr" sz="quarter" idx="11"/>
          </p:nvPr>
        </p:nvSpPr>
        <p:spPr>
          <a:xfrm>
            <a:off x="4004019" y="6492875"/>
            <a:ext cx="4183962" cy="365125"/>
          </a:xfrm>
          <a:prstGeom prst="rect">
            <a:avLst/>
          </a:prstGeom>
        </p:spPr>
        <p:txBody>
          <a:bodyPr/>
          <a:lstStyle/>
          <a:p>
            <a:endParaRPr lang="fi-FI" dirty="0"/>
          </a:p>
        </p:txBody>
      </p:sp>
      <p:sp>
        <p:nvSpPr>
          <p:cNvPr id="8" name="Tulossivu_taulukko">
            <a:extLst>
              <a:ext uri="{FF2B5EF4-FFF2-40B4-BE49-F238E27FC236}">
                <a16:creationId xmlns:a16="http://schemas.microsoft.com/office/drawing/2014/main" id="{2E7E1654-A817-A01B-B4B3-B7B92B4E89E0}"/>
              </a:ext>
            </a:extLst>
          </p:cNvPr>
          <p:cNvSpPr>
            <a:spLocks noGrp="1"/>
          </p:cNvSpPr>
          <p:nvPr>
            <p:ph sz="quarter" idx="12" hasCustomPrompt="1"/>
          </p:nvPr>
        </p:nvSpPr>
        <p:spPr>
          <a:xfrm>
            <a:off x="356027" y="4212197"/>
            <a:ext cx="11488141" cy="2280678"/>
          </a:xfrm>
        </p:spPr>
        <p:txBody>
          <a:bodyPr>
            <a:normAutofit/>
          </a:bodyPr>
          <a:lstStyle>
            <a:lvl1pPr marL="0" indent="0">
              <a:buNone/>
              <a:defRPr sz="1477">
                <a:solidFill>
                  <a:schemeClr val="bg2"/>
                </a:solidFill>
              </a:defRPr>
            </a:lvl1pPr>
          </a:lstStyle>
          <a:p>
            <a:pPr lvl="0"/>
            <a:r>
              <a:rPr lang="en-US" noProof="0" dirty="0"/>
              <a:t>Est. Vs. Act. Graph</a:t>
            </a:r>
          </a:p>
        </p:txBody>
      </p:sp>
      <p:sp>
        <p:nvSpPr>
          <p:cNvPr id="9" name="Tekstiosa">
            <a:extLst>
              <a:ext uri="{FF2B5EF4-FFF2-40B4-BE49-F238E27FC236}">
                <a16:creationId xmlns:a16="http://schemas.microsoft.com/office/drawing/2014/main" id="{5272EF56-1E2B-EDB5-7E0E-0060923C0709}"/>
              </a:ext>
            </a:extLst>
          </p:cNvPr>
          <p:cNvSpPr>
            <a:spLocks noGrp="1"/>
          </p:cNvSpPr>
          <p:nvPr>
            <p:ph type="body" sz="quarter" idx="13" hasCustomPrompt="1"/>
          </p:nvPr>
        </p:nvSpPr>
        <p:spPr>
          <a:xfrm>
            <a:off x="339576" y="819957"/>
            <a:ext cx="11488140" cy="3272541"/>
          </a:xfrm>
        </p:spPr>
        <p:txBody>
          <a:bodyPr numCol="3">
            <a:normAutofit/>
          </a:bodyPr>
          <a:lstStyle>
            <a:lvl1pPr marL="0" indent="0">
              <a:lnSpc>
                <a:spcPct val="100000"/>
              </a:lnSpc>
              <a:spcBef>
                <a:spcPts val="0"/>
              </a:spcBef>
              <a:buFont typeface="Arial" panose="020B0604020202020204" pitchFamily="34" charset="0"/>
              <a:buNone/>
              <a:defRPr sz="1100">
                <a:solidFill>
                  <a:schemeClr val="accent2"/>
                </a:solidFill>
                <a:latin typeface="Inderes" panose="02000506030000020004" pitchFamily="2" charset="0"/>
              </a:defRPr>
            </a:lvl1pPr>
            <a:lvl2pPr marL="562722" indent="0">
              <a:buFont typeface="Arial" panose="020B0604020202020204" pitchFamily="34" charset="0"/>
              <a:buNone/>
              <a:defRPr sz="1231"/>
            </a:lvl2pPr>
            <a:lvl3pPr marL="1125444" indent="0">
              <a:buFont typeface="Arial" panose="020B0604020202020204" pitchFamily="34" charset="0"/>
              <a:buNone/>
              <a:defRPr/>
            </a:lvl3pPr>
            <a:lvl4pPr marL="1688165" indent="0">
              <a:buFont typeface="Arial" panose="020B0604020202020204" pitchFamily="34" charset="0"/>
              <a:buNone/>
              <a:defRPr/>
            </a:lvl4pPr>
            <a:lvl5pPr marL="2250887" indent="0">
              <a:buFont typeface="Arial" panose="020B0604020202020204" pitchFamily="34" charset="0"/>
              <a:buNone/>
              <a:defRPr/>
            </a:lvl5pPr>
          </a:lstStyle>
          <a:p>
            <a:pPr>
              <a:spcBef>
                <a:spcPts val="0"/>
              </a:spcBef>
            </a:pPr>
            <a:r>
              <a:rPr lang="fi-FI" sz="1046" dirty="0" err="1"/>
              <a:t>Text</a:t>
            </a:r>
            <a:endParaRPr lang="fi-FI" sz="1046" dirty="0"/>
          </a:p>
        </p:txBody>
      </p:sp>
      <p:sp>
        <p:nvSpPr>
          <p:cNvPr id="6" name="Tekstin paikkamerkki 16">
            <a:extLst>
              <a:ext uri="{FF2B5EF4-FFF2-40B4-BE49-F238E27FC236}">
                <a16:creationId xmlns:a16="http://schemas.microsoft.com/office/drawing/2014/main" id="{811DBAD4-E4F3-6A2C-7268-78F19DDD44CE}"/>
              </a:ext>
            </a:extLst>
          </p:cNvPr>
          <p:cNvSpPr>
            <a:spLocks noGrp="1"/>
          </p:cNvSpPr>
          <p:nvPr>
            <p:ph type="body" sz="quarter" idx="17" hasCustomPrompt="1"/>
          </p:nvPr>
        </p:nvSpPr>
        <p:spPr>
          <a:xfrm>
            <a:off x="342901" y="288000"/>
            <a:ext cx="6926399" cy="480131"/>
          </a:xfrm>
        </p:spPr>
        <p:txBody>
          <a:bodyPr>
            <a:spAutoFit/>
          </a:bodyPr>
          <a:lstStyle>
            <a:lvl1pPr marL="0" indent="0">
              <a:buNone/>
              <a:defRPr b="1" i="0" spc="-150">
                <a:solidFill>
                  <a:schemeClr val="accent1"/>
                </a:solidFill>
                <a:latin typeface="GT America Regular" pitchFamily="2" charset="77"/>
                <a:ea typeface="GT America Regular" pitchFamily="2" charset="77"/>
                <a:cs typeface="GT America Regular" pitchFamily="2" charset="77"/>
              </a:defRPr>
            </a:lvl1pPr>
            <a:lvl2pPr marL="457200" indent="0">
              <a:buNone/>
              <a:defRPr b="1" i="0" spc="-150">
                <a:solidFill>
                  <a:schemeClr val="tx2"/>
                </a:solidFill>
                <a:latin typeface="GT America Regular" pitchFamily="2" charset="77"/>
                <a:ea typeface="GT America Regular" pitchFamily="2" charset="77"/>
                <a:cs typeface="GT America Regular" pitchFamily="2" charset="77"/>
              </a:defRPr>
            </a:lvl2pPr>
            <a:lvl3pPr marL="914400" indent="0">
              <a:buNone/>
              <a:defRPr b="1" i="0" spc="-150">
                <a:solidFill>
                  <a:schemeClr val="tx2"/>
                </a:solidFill>
                <a:latin typeface="GT America Regular" pitchFamily="2" charset="77"/>
                <a:ea typeface="GT America Regular" pitchFamily="2" charset="77"/>
                <a:cs typeface="GT America Regular" pitchFamily="2" charset="77"/>
              </a:defRPr>
            </a:lvl3pPr>
            <a:lvl4pPr marL="1371600" indent="0">
              <a:buNone/>
              <a:defRPr b="1" i="0" spc="-150">
                <a:solidFill>
                  <a:schemeClr val="tx2"/>
                </a:solidFill>
                <a:latin typeface="GT America Regular" pitchFamily="2" charset="77"/>
                <a:ea typeface="GT America Regular" pitchFamily="2" charset="77"/>
                <a:cs typeface="GT America Regular" pitchFamily="2" charset="77"/>
              </a:defRPr>
            </a:lvl4pPr>
            <a:lvl5pPr marL="1828800" indent="0">
              <a:buNone/>
              <a:defRPr b="1" i="0" spc="-150">
                <a:solidFill>
                  <a:schemeClr val="tx2"/>
                </a:solidFill>
                <a:latin typeface="GT America Regular" pitchFamily="2" charset="77"/>
                <a:ea typeface="GT America Regular" pitchFamily="2" charset="77"/>
                <a:cs typeface="GT America Regular" pitchFamily="2" charset="77"/>
              </a:defRPr>
            </a:lvl5pPr>
          </a:lstStyle>
          <a:p>
            <a:pPr lvl="0"/>
            <a:r>
              <a:rPr lang="en-US" noProof="0"/>
              <a:t>Click to add headline</a:t>
            </a:r>
          </a:p>
        </p:txBody>
      </p:sp>
      <p:sp>
        <p:nvSpPr>
          <p:cNvPr id="2" name="Slide Number Placeholder 5">
            <a:extLst>
              <a:ext uri="{FF2B5EF4-FFF2-40B4-BE49-F238E27FC236}">
                <a16:creationId xmlns:a16="http://schemas.microsoft.com/office/drawing/2014/main" id="{FF037571-11C9-1D3D-3CF5-5CFF18142B37}"/>
              </a:ext>
            </a:extLst>
          </p:cNvPr>
          <p:cNvSpPr>
            <a:spLocks noGrp="1"/>
          </p:cNvSpPr>
          <p:nvPr>
            <p:ph type="sldNum" sz="quarter" idx="4"/>
          </p:nvPr>
        </p:nvSpPr>
        <p:spPr>
          <a:xfrm>
            <a:off x="9106168" y="6492875"/>
            <a:ext cx="2743200" cy="365125"/>
          </a:xfrm>
          <a:prstGeom prst="rect">
            <a:avLst/>
          </a:prstGeom>
        </p:spPr>
        <p:txBody>
          <a:bodyPr/>
          <a:lstStyle>
            <a:lvl1pPr algn="r">
              <a:defRPr sz="1000" b="1" i="0">
                <a:solidFill>
                  <a:schemeClr val="accent1"/>
                </a:solidFill>
                <a:latin typeface="GT America Condensed Regular" pitchFamily="2" charset="77"/>
                <a:ea typeface="GT America Condensed Regular" pitchFamily="2" charset="77"/>
                <a:cs typeface="GT America Condensed Regular" pitchFamily="2" charset="77"/>
              </a:defRPr>
            </a:lvl1pPr>
          </a:lstStyle>
          <a:p>
            <a:fld id="{3DB702B6-6156-2F42-85AB-A912E062E9D6}" type="slidenum">
              <a:rPr lang="en-US"/>
              <a:pPr/>
              <a:t>‹#›</a:t>
            </a:fld>
            <a:endParaRPr lang="en-US" dirty="0"/>
          </a:p>
        </p:txBody>
      </p:sp>
    </p:spTree>
    <p:extLst>
      <p:ext uri="{BB962C8B-B14F-4D97-AF65-F5344CB8AC3E}">
        <p14:creationId xmlns:p14="http://schemas.microsoft.com/office/powerpoint/2010/main" val="684496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3_Mukautettu asettelu">
    <p:spTree>
      <p:nvGrpSpPr>
        <p:cNvPr id="1" name=""/>
        <p:cNvGrpSpPr/>
        <p:nvPr/>
      </p:nvGrpSpPr>
      <p:grpSpPr>
        <a:xfrm>
          <a:off x="0" y="0"/>
          <a:ext cx="0" cy="0"/>
          <a:chOff x="0" y="0"/>
          <a:chExt cx="0" cy="0"/>
        </a:xfrm>
      </p:grpSpPr>
      <p:sp>
        <p:nvSpPr>
          <p:cNvPr id="8" name="taulukon_paikka">
            <a:extLst>
              <a:ext uri="{FF2B5EF4-FFF2-40B4-BE49-F238E27FC236}">
                <a16:creationId xmlns:a16="http://schemas.microsoft.com/office/drawing/2014/main" id="{2E7E1654-A817-A01B-B4B3-B7B92B4E89E0}"/>
              </a:ext>
            </a:extLst>
          </p:cNvPr>
          <p:cNvSpPr>
            <a:spLocks noGrp="1"/>
          </p:cNvSpPr>
          <p:nvPr>
            <p:ph sz="quarter" idx="12"/>
          </p:nvPr>
        </p:nvSpPr>
        <p:spPr>
          <a:xfrm>
            <a:off x="352242" y="935596"/>
            <a:ext cx="11488141" cy="3115703"/>
          </a:xfrm>
        </p:spPr>
        <p:txBody>
          <a:bodyPr>
            <a:normAutofit/>
          </a:bodyPr>
          <a:lstStyle>
            <a:lvl1pPr marL="0" indent="0">
              <a:buNone/>
              <a:defRPr sz="1477">
                <a:solidFill>
                  <a:schemeClr val="bg2"/>
                </a:solidFill>
              </a:defRPr>
            </a:lvl1pPr>
          </a:lstStyle>
          <a:p>
            <a:pPr lvl="0"/>
            <a:r>
              <a:rPr lang="en-US" noProof="0"/>
              <a:t>Click to edit Master text styles</a:t>
            </a:r>
          </a:p>
        </p:txBody>
      </p:sp>
      <p:sp>
        <p:nvSpPr>
          <p:cNvPr id="6" name="Tekstin paikkamerkki 16">
            <a:extLst>
              <a:ext uri="{FF2B5EF4-FFF2-40B4-BE49-F238E27FC236}">
                <a16:creationId xmlns:a16="http://schemas.microsoft.com/office/drawing/2014/main" id="{811DBAD4-E4F3-6A2C-7268-78F19DDD44CE}"/>
              </a:ext>
            </a:extLst>
          </p:cNvPr>
          <p:cNvSpPr>
            <a:spLocks noGrp="1"/>
          </p:cNvSpPr>
          <p:nvPr>
            <p:ph type="body" sz="quarter" idx="17" hasCustomPrompt="1"/>
          </p:nvPr>
        </p:nvSpPr>
        <p:spPr>
          <a:xfrm>
            <a:off x="342901" y="288000"/>
            <a:ext cx="6926399" cy="480131"/>
          </a:xfrm>
        </p:spPr>
        <p:txBody>
          <a:bodyPr>
            <a:spAutoFit/>
          </a:bodyPr>
          <a:lstStyle>
            <a:lvl1pPr marL="0" indent="0">
              <a:buNone/>
              <a:defRPr b="1" i="0" spc="-150">
                <a:solidFill>
                  <a:schemeClr val="accent1"/>
                </a:solidFill>
                <a:latin typeface="GT America Regular" pitchFamily="2" charset="77"/>
                <a:ea typeface="GT America Regular" pitchFamily="2" charset="77"/>
                <a:cs typeface="GT America Regular" pitchFamily="2" charset="77"/>
              </a:defRPr>
            </a:lvl1pPr>
            <a:lvl2pPr marL="457200" indent="0">
              <a:buNone/>
              <a:defRPr b="1" i="0" spc="-150">
                <a:solidFill>
                  <a:schemeClr val="tx2"/>
                </a:solidFill>
                <a:latin typeface="GT America Regular" pitchFamily="2" charset="77"/>
                <a:ea typeface="GT America Regular" pitchFamily="2" charset="77"/>
                <a:cs typeface="GT America Regular" pitchFamily="2" charset="77"/>
              </a:defRPr>
            </a:lvl2pPr>
            <a:lvl3pPr marL="914400" indent="0">
              <a:buNone/>
              <a:defRPr b="1" i="0" spc="-150">
                <a:solidFill>
                  <a:schemeClr val="tx2"/>
                </a:solidFill>
                <a:latin typeface="GT America Regular" pitchFamily="2" charset="77"/>
                <a:ea typeface="GT America Regular" pitchFamily="2" charset="77"/>
                <a:cs typeface="GT America Regular" pitchFamily="2" charset="77"/>
              </a:defRPr>
            </a:lvl3pPr>
            <a:lvl4pPr marL="1371600" indent="0">
              <a:buNone/>
              <a:defRPr b="1" i="0" spc="-150">
                <a:solidFill>
                  <a:schemeClr val="tx2"/>
                </a:solidFill>
                <a:latin typeface="GT America Regular" pitchFamily="2" charset="77"/>
                <a:ea typeface="GT America Regular" pitchFamily="2" charset="77"/>
                <a:cs typeface="GT America Regular" pitchFamily="2" charset="77"/>
              </a:defRPr>
            </a:lvl4pPr>
            <a:lvl5pPr marL="1828800" indent="0">
              <a:buNone/>
              <a:defRPr b="1" i="0" spc="-150">
                <a:solidFill>
                  <a:schemeClr val="tx2"/>
                </a:solidFill>
                <a:latin typeface="GT America Regular" pitchFamily="2" charset="77"/>
                <a:ea typeface="GT America Regular" pitchFamily="2" charset="77"/>
                <a:cs typeface="GT America Regular" pitchFamily="2" charset="77"/>
              </a:defRPr>
            </a:lvl5pPr>
          </a:lstStyle>
          <a:p>
            <a:pPr lvl="0"/>
            <a:r>
              <a:rPr lang="en-US" noProof="0" dirty="0"/>
              <a:t>Click to add headline</a:t>
            </a:r>
          </a:p>
        </p:txBody>
      </p:sp>
      <p:sp>
        <p:nvSpPr>
          <p:cNvPr id="10" name="Tulossivu_taulukko">
            <a:extLst>
              <a:ext uri="{FF2B5EF4-FFF2-40B4-BE49-F238E27FC236}">
                <a16:creationId xmlns:a16="http://schemas.microsoft.com/office/drawing/2014/main" id="{8F5F7527-F468-18AD-2DA8-C3DD554C4DD8}"/>
              </a:ext>
            </a:extLst>
          </p:cNvPr>
          <p:cNvSpPr>
            <a:spLocks noGrp="1"/>
          </p:cNvSpPr>
          <p:nvPr>
            <p:ph sz="quarter" idx="18"/>
          </p:nvPr>
        </p:nvSpPr>
        <p:spPr>
          <a:xfrm>
            <a:off x="342632" y="4156500"/>
            <a:ext cx="3661387" cy="2053800"/>
          </a:xfrm>
        </p:spPr>
        <p:txBody>
          <a:bodyPr>
            <a:normAutofit/>
          </a:bodyPr>
          <a:lstStyle>
            <a:lvl1pPr marL="0" indent="0">
              <a:buNone/>
              <a:defRPr sz="1477">
                <a:solidFill>
                  <a:schemeClr val="bg2"/>
                </a:solidFill>
              </a:defRPr>
            </a:lvl1pPr>
          </a:lstStyle>
          <a:p>
            <a:pPr lvl="0"/>
            <a:r>
              <a:rPr lang="en-US" noProof="0"/>
              <a:t>Click to edit Master text styles</a:t>
            </a:r>
          </a:p>
        </p:txBody>
      </p:sp>
      <p:sp>
        <p:nvSpPr>
          <p:cNvPr id="11" name="Tulossivu_taulukko">
            <a:extLst>
              <a:ext uri="{FF2B5EF4-FFF2-40B4-BE49-F238E27FC236}">
                <a16:creationId xmlns:a16="http://schemas.microsoft.com/office/drawing/2014/main" id="{269F652C-AD97-7D6E-B5AA-59A02AA72599}"/>
              </a:ext>
            </a:extLst>
          </p:cNvPr>
          <p:cNvSpPr>
            <a:spLocks noGrp="1"/>
          </p:cNvSpPr>
          <p:nvPr>
            <p:ph sz="quarter" idx="19"/>
          </p:nvPr>
        </p:nvSpPr>
        <p:spPr>
          <a:xfrm>
            <a:off x="4265306" y="4153750"/>
            <a:ext cx="3661387" cy="2053800"/>
          </a:xfrm>
        </p:spPr>
        <p:txBody>
          <a:bodyPr>
            <a:normAutofit/>
          </a:bodyPr>
          <a:lstStyle>
            <a:lvl1pPr marL="0" indent="0">
              <a:buNone/>
              <a:defRPr sz="1477">
                <a:solidFill>
                  <a:schemeClr val="bg2"/>
                </a:solidFill>
              </a:defRPr>
            </a:lvl1pPr>
          </a:lstStyle>
          <a:p>
            <a:pPr lvl="0"/>
            <a:r>
              <a:rPr lang="en-US" noProof="0"/>
              <a:t>Click to edit Master text styles</a:t>
            </a:r>
          </a:p>
        </p:txBody>
      </p:sp>
      <p:sp>
        <p:nvSpPr>
          <p:cNvPr id="12" name="Tulossivu_taulukko">
            <a:extLst>
              <a:ext uri="{FF2B5EF4-FFF2-40B4-BE49-F238E27FC236}">
                <a16:creationId xmlns:a16="http://schemas.microsoft.com/office/drawing/2014/main" id="{F496ECF5-6590-49C6-F8EB-2FCEB8A3A66F}"/>
              </a:ext>
            </a:extLst>
          </p:cNvPr>
          <p:cNvSpPr>
            <a:spLocks noGrp="1"/>
          </p:cNvSpPr>
          <p:nvPr>
            <p:ph sz="quarter" idx="20"/>
          </p:nvPr>
        </p:nvSpPr>
        <p:spPr>
          <a:xfrm>
            <a:off x="8178996" y="4153750"/>
            <a:ext cx="3661387" cy="2053800"/>
          </a:xfrm>
        </p:spPr>
        <p:txBody>
          <a:bodyPr>
            <a:normAutofit/>
          </a:bodyPr>
          <a:lstStyle>
            <a:lvl1pPr marL="0" indent="0">
              <a:buNone/>
              <a:defRPr sz="1477">
                <a:solidFill>
                  <a:schemeClr val="bg2"/>
                </a:solidFill>
              </a:defRPr>
            </a:lvl1pPr>
          </a:lstStyle>
          <a:p>
            <a:pPr lvl="0"/>
            <a:r>
              <a:rPr lang="en-US" noProof="0"/>
              <a:t>Click to edit Master text styles</a:t>
            </a:r>
          </a:p>
        </p:txBody>
      </p:sp>
      <p:sp>
        <p:nvSpPr>
          <p:cNvPr id="2" name="Slide Number Placeholder 5">
            <a:extLst>
              <a:ext uri="{FF2B5EF4-FFF2-40B4-BE49-F238E27FC236}">
                <a16:creationId xmlns:a16="http://schemas.microsoft.com/office/drawing/2014/main" id="{20C82FBC-D9EA-F027-8A28-E9B06F8B65CA}"/>
              </a:ext>
            </a:extLst>
          </p:cNvPr>
          <p:cNvSpPr>
            <a:spLocks noGrp="1"/>
          </p:cNvSpPr>
          <p:nvPr>
            <p:ph type="sldNum" sz="quarter" idx="4"/>
          </p:nvPr>
        </p:nvSpPr>
        <p:spPr>
          <a:xfrm>
            <a:off x="9106168" y="6492875"/>
            <a:ext cx="2743200" cy="365125"/>
          </a:xfrm>
          <a:prstGeom prst="rect">
            <a:avLst/>
          </a:prstGeom>
        </p:spPr>
        <p:txBody>
          <a:bodyPr/>
          <a:lstStyle>
            <a:lvl1pPr algn="r">
              <a:defRPr sz="1000" b="1" i="0">
                <a:solidFill>
                  <a:schemeClr val="accent1"/>
                </a:solidFill>
                <a:latin typeface="GT America Condensed Regular" pitchFamily="2" charset="77"/>
                <a:ea typeface="GT America Condensed Regular" pitchFamily="2" charset="77"/>
                <a:cs typeface="GT America Condensed Regular" pitchFamily="2" charset="77"/>
              </a:defRPr>
            </a:lvl1pPr>
          </a:lstStyle>
          <a:p>
            <a:fld id="{3DB702B6-6156-2F42-85AB-A912E062E9D6}" type="slidenum">
              <a:rPr lang="en-US" noProof="0"/>
              <a:pPr/>
              <a:t>‹#›</a:t>
            </a:fld>
            <a:endParaRPr lang="en-US" noProof="0" dirty="0"/>
          </a:p>
        </p:txBody>
      </p:sp>
      <p:sp>
        <p:nvSpPr>
          <p:cNvPr id="5" name="Disclaimer">
            <a:extLst>
              <a:ext uri="{FF2B5EF4-FFF2-40B4-BE49-F238E27FC236}">
                <a16:creationId xmlns:a16="http://schemas.microsoft.com/office/drawing/2014/main" id="{67C44CD4-8E15-3177-C328-EB343142299E}"/>
              </a:ext>
            </a:extLst>
          </p:cNvPr>
          <p:cNvSpPr>
            <a:spLocks noGrp="1"/>
          </p:cNvSpPr>
          <p:nvPr>
            <p:ph type="body" sz="quarter" idx="30" hasCustomPrompt="1"/>
          </p:nvPr>
        </p:nvSpPr>
        <p:spPr>
          <a:xfrm>
            <a:off x="342632" y="6489700"/>
            <a:ext cx="7569200" cy="360363"/>
          </a:xfrm>
        </p:spPr>
        <p:txBody>
          <a:bodyPr anchor="ctr">
            <a:normAutofit/>
          </a:bodyPr>
          <a:lstStyle>
            <a:lvl1pPr marL="0" indent="0">
              <a:buNone/>
              <a:defRPr sz="700">
                <a:solidFill>
                  <a:schemeClr val="tx1">
                    <a:lumMod val="65000"/>
                    <a:lumOff val="35000"/>
                  </a:schemeClr>
                </a:solidFill>
                <a:latin typeface="Inderes" panose="02000506030000020004" pitchFamily="2" charset="0"/>
              </a:defRPr>
            </a:lvl1pPr>
          </a:lstStyle>
          <a:p>
            <a:pPr lvl="0"/>
            <a:r>
              <a:rPr lang="en-US" noProof="0" dirty="0"/>
              <a:t>Disclaimer…</a:t>
            </a:r>
          </a:p>
        </p:txBody>
      </p:sp>
    </p:spTree>
    <p:extLst>
      <p:ext uri="{BB962C8B-B14F-4D97-AF65-F5344CB8AC3E}">
        <p14:creationId xmlns:p14="http://schemas.microsoft.com/office/powerpoint/2010/main" val="818131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9_Mukautettu asettelu">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D4BA7C54-CE34-0BBA-EAA4-CBFA2DE695E0}"/>
              </a:ext>
            </a:extLst>
          </p:cNvPr>
          <p:cNvSpPr/>
          <p:nvPr userDrawn="1"/>
        </p:nvSpPr>
        <p:spPr>
          <a:xfrm>
            <a:off x="8204308" y="0"/>
            <a:ext cx="3987692" cy="6858000"/>
          </a:xfrm>
          <a:prstGeom prst="rect">
            <a:avLst/>
          </a:prstGeom>
          <a:solidFill>
            <a:srgbClr val="D9D8FF">
              <a:alpha val="49804"/>
            </a:srgbClr>
          </a:solidFill>
          <a:ln w="6350" cap="flat" cmpd="sng" algn="ctr">
            <a:noFill/>
            <a:prstDash val="solid"/>
            <a:miter lim="800000"/>
          </a:ln>
          <a:effectLst/>
        </p:spPr>
        <p:txBody>
          <a:bodyPr rtlCol="0" anchor="ctr"/>
          <a:lstStyle/>
          <a:p>
            <a:pPr marL="0" marR="0" lvl="0" indent="0" algn="ctr" defTabSz="1125444" eaLnBrk="1" fontAlgn="auto" latinLnBrk="0" hangingPunct="1">
              <a:lnSpc>
                <a:spcPct val="100000"/>
              </a:lnSpc>
              <a:spcBef>
                <a:spcPts val="0"/>
              </a:spcBef>
              <a:spcAft>
                <a:spcPts val="0"/>
              </a:spcAft>
              <a:buClrTx/>
              <a:buSzTx/>
              <a:buFontTx/>
              <a:buNone/>
              <a:tabLst/>
              <a:defRPr/>
            </a:pPr>
            <a:endParaRPr kumimoji="0" lang="en-US" sz="2215" b="0" i="0" u="none" strike="noStrike" kern="0" cap="none" spc="0" normalizeH="0" baseline="0" noProof="0" dirty="0">
              <a:ln>
                <a:noFill/>
              </a:ln>
              <a:solidFill>
                <a:srgbClr val="000000"/>
              </a:solidFill>
              <a:effectLst/>
              <a:uLnTx/>
              <a:uFillTx/>
              <a:latin typeface="Proxima Nova Rg"/>
            </a:endParaRPr>
          </a:p>
        </p:txBody>
      </p:sp>
      <p:sp>
        <p:nvSpPr>
          <p:cNvPr id="9" name="Tekstin paikkamerkki 16">
            <a:extLst>
              <a:ext uri="{FF2B5EF4-FFF2-40B4-BE49-F238E27FC236}">
                <a16:creationId xmlns:a16="http://schemas.microsoft.com/office/drawing/2014/main" id="{97E9617A-7705-5B39-C31C-043B583C4020}"/>
              </a:ext>
            </a:extLst>
          </p:cNvPr>
          <p:cNvSpPr>
            <a:spLocks noGrp="1"/>
          </p:cNvSpPr>
          <p:nvPr>
            <p:ph type="body" sz="quarter" idx="17" hasCustomPrompt="1"/>
          </p:nvPr>
        </p:nvSpPr>
        <p:spPr>
          <a:xfrm>
            <a:off x="342901" y="288000"/>
            <a:ext cx="6926399" cy="480131"/>
          </a:xfrm>
        </p:spPr>
        <p:txBody>
          <a:bodyPr>
            <a:spAutoFit/>
          </a:bodyPr>
          <a:lstStyle>
            <a:lvl1pPr marL="0" indent="0">
              <a:buNone/>
              <a:defRPr b="1" i="0" spc="-150">
                <a:solidFill>
                  <a:schemeClr val="accent1"/>
                </a:solidFill>
                <a:latin typeface="GT America Regular" pitchFamily="2" charset="77"/>
                <a:ea typeface="GT America Regular" pitchFamily="2" charset="77"/>
                <a:cs typeface="GT America Regular" pitchFamily="2" charset="77"/>
              </a:defRPr>
            </a:lvl1pPr>
            <a:lvl2pPr marL="457200" indent="0">
              <a:buNone/>
              <a:defRPr b="1" i="0" spc="-150">
                <a:solidFill>
                  <a:schemeClr val="tx2"/>
                </a:solidFill>
                <a:latin typeface="GT America Regular" pitchFamily="2" charset="77"/>
                <a:ea typeface="GT America Regular" pitchFamily="2" charset="77"/>
                <a:cs typeface="GT America Regular" pitchFamily="2" charset="77"/>
              </a:defRPr>
            </a:lvl2pPr>
            <a:lvl3pPr marL="914400" indent="0">
              <a:buNone/>
              <a:defRPr b="1" i="0" spc="-150">
                <a:solidFill>
                  <a:schemeClr val="tx2"/>
                </a:solidFill>
                <a:latin typeface="GT America Regular" pitchFamily="2" charset="77"/>
                <a:ea typeface="GT America Regular" pitchFamily="2" charset="77"/>
                <a:cs typeface="GT America Regular" pitchFamily="2" charset="77"/>
              </a:defRPr>
            </a:lvl3pPr>
            <a:lvl4pPr marL="1371600" indent="0">
              <a:buNone/>
              <a:defRPr b="1" i="0" spc="-150">
                <a:solidFill>
                  <a:schemeClr val="tx2"/>
                </a:solidFill>
                <a:latin typeface="GT America Regular" pitchFamily="2" charset="77"/>
                <a:ea typeface="GT America Regular" pitchFamily="2" charset="77"/>
                <a:cs typeface="GT America Regular" pitchFamily="2" charset="77"/>
              </a:defRPr>
            </a:lvl4pPr>
            <a:lvl5pPr marL="1828800" indent="0">
              <a:buNone/>
              <a:defRPr b="1" i="0" spc="-150">
                <a:solidFill>
                  <a:schemeClr val="tx2"/>
                </a:solidFill>
                <a:latin typeface="GT America Regular" pitchFamily="2" charset="77"/>
                <a:ea typeface="GT America Regular" pitchFamily="2" charset="77"/>
                <a:cs typeface="GT America Regular" pitchFamily="2" charset="77"/>
              </a:defRPr>
            </a:lvl5pPr>
          </a:lstStyle>
          <a:p>
            <a:pPr lvl="0"/>
            <a:r>
              <a:rPr lang="en-US" noProof="0" dirty="0"/>
              <a:t>Click to add headline</a:t>
            </a:r>
          </a:p>
        </p:txBody>
      </p:sp>
      <p:sp>
        <p:nvSpPr>
          <p:cNvPr id="13" name="Tekstin paikkamerkki 12">
            <a:extLst>
              <a:ext uri="{FF2B5EF4-FFF2-40B4-BE49-F238E27FC236}">
                <a16:creationId xmlns:a16="http://schemas.microsoft.com/office/drawing/2014/main" id="{E384CE2E-220B-CA89-E087-93AD3A843E6D}"/>
              </a:ext>
            </a:extLst>
          </p:cNvPr>
          <p:cNvSpPr>
            <a:spLocks noGrp="1"/>
          </p:cNvSpPr>
          <p:nvPr>
            <p:ph type="body" sz="quarter" idx="18" hasCustomPrompt="1"/>
          </p:nvPr>
        </p:nvSpPr>
        <p:spPr>
          <a:xfrm>
            <a:off x="342900" y="835037"/>
            <a:ext cx="7569200" cy="5623167"/>
          </a:xfrm>
        </p:spPr>
        <p:txBody>
          <a:bodyPr numCol="2" spcCol="180000">
            <a:normAutofit/>
          </a:bodyPr>
          <a:lstStyle>
            <a:lvl1pPr marL="0" indent="0">
              <a:buNone/>
              <a:defRPr sz="1100">
                <a:latin typeface="Inderes" panose="02000506030000020004" pitchFamily="2" charset="0"/>
              </a:defRPr>
            </a:lvl1pPr>
          </a:lstStyle>
          <a:p>
            <a:pPr lvl="0"/>
            <a:r>
              <a:rPr lang="en-US" noProof="0" dirty="0"/>
              <a:t>Text</a:t>
            </a:r>
          </a:p>
        </p:txBody>
      </p:sp>
      <p:sp>
        <p:nvSpPr>
          <p:cNvPr id="2" name="Slide Number Placeholder 5">
            <a:extLst>
              <a:ext uri="{FF2B5EF4-FFF2-40B4-BE49-F238E27FC236}">
                <a16:creationId xmlns:a16="http://schemas.microsoft.com/office/drawing/2014/main" id="{C906BA75-2F27-F084-0AE7-0A129521E406}"/>
              </a:ext>
            </a:extLst>
          </p:cNvPr>
          <p:cNvSpPr>
            <a:spLocks noGrp="1"/>
          </p:cNvSpPr>
          <p:nvPr>
            <p:ph type="sldNum" sz="quarter" idx="4"/>
          </p:nvPr>
        </p:nvSpPr>
        <p:spPr>
          <a:xfrm>
            <a:off x="9106168" y="6492875"/>
            <a:ext cx="2743200" cy="365125"/>
          </a:xfrm>
          <a:prstGeom prst="rect">
            <a:avLst/>
          </a:prstGeom>
        </p:spPr>
        <p:txBody>
          <a:bodyPr/>
          <a:lstStyle>
            <a:lvl1pPr algn="r">
              <a:defRPr sz="1000" b="1" i="0">
                <a:solidFill>
                  <a:schemeClr val="accent1"/>
                </a:solidFill>
                <a:latin typeface="GT America Condensed Regular" pitchFamily="2" charset="77"/>
                <a:ea typeface="GT America Condensed Regular" pitchFamily="2" charset="77"/>
                <a:cs typeface="GT America Condensed Regular" pitchFamily="2" charset="77"/>
              </a:defRPr>
            </a:lvl1pPr>
          </a:lstStyle>
          <a:p>
            <a:fld id="{3DB702B6-6156-2F42-85AB-A912E062E9D6}" type="slidenum">
              <a:rPr lang="en-US" noProof="0"/>
              <a:pPr/>
              <a:t>‹#›</a:t>
            </a:fld>
            <a:endParaRPr lang="en-US" noProof="0" dirty="0"/>
          </a:p>
        </p:txBody>
      </p:sp>
    </p:spTree>
    <p:extLst>
      <p:ext uri="{BB962C8B-B14F-4D97-AF65-F5344CB8AC3E}">
        <p14:creationId xmlns:p14="http://schemas.microsoft.com/office/powerpoint/2010/main" val="39882641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0_Mukautettu asettelu">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EFC4A54F-444D-8749-835E-40DB81BAD0F0}"/>
              </a:ext>
            </a:extLst>
          </p:cNvPr>
          <p:cNvSpPr>
            <a:spLocks noGrp="1"/>
          </p:cNvSpPr>
          <p:nvPr>
            <p:ph type="dt" sz="half" idx="10"/>
          </p:nvPr>
        </p:nvSpPr>
        <p:spPr>
          <a:xfrm>
            <a:off x="342632" y="6492875"/>
            <a:ext cx="3238768" cy="365125"/>
          </a:xfrm>
          <a:prstGeom prst="rect">
            <a:avLst/>
          </a:prstGeom>
        </p:spPr>
        <p:txBody>
          <a:bodyPr/>
          <a:lstStyle/>
          <a:p>
            <a:fld id="{8E270473-FAE6-4AB0-8BED-FA033A99822E}" type="datetime1">
              <a:rPr lang="en-US" noProof="0" smtClean="0"/>
              <a:t>10/24/2025</a:t>
            </a:fld>
            <a:endParaRPr lang="en-US" noProof="0" dirty="0"/>
          </a:p>
        </p:txBody>
      </p:sp>
      <p:sp>
        <p:nvSpPr>
          <p:cNvPr id="4" name="Alatunnisteen paikkamerkki 3">
            <a:extLst>
              <a:ext uri="{FF2B5EF4-FFF2-40B4-BE49-F238E27FC236}">
                <a16:creationId xmlns:a16="http://schemas.microsoft.com/office/drawing/2014/main" id="{D4702B28-85AE-1E23-B71D-8D419CC7114E}"/>
              </a:ext>
            </a:extLst>
          </p:cNvPr>
          <p:cNvSpPr>
            <a:spLocks noGrp="1"/>
          </p:cNvSpPr>
          <p:nvPr>
            <p:ph type="ftr" sz="quarter" idx="11"/>
          </p:nvPr>
        </p:nvSpPr>
        <p:spPr>
          <a:xfrm>
            <a:off x="4004019" y="6492875"/>
            <a:ext cx="4183962" cy="365125"/>
          </a:xfrm>
          <a:prstGeom prst="rect">
            <a:avLst/>
          </a:prstGeom>
        </p:spPr>
        <p:txBody>
          <a:bodyPr/>
          <a:lstStyle/>
          <a:p>
            <a:endParaRPr lang="en-US" noProof="0" dirty="0"/>
          </a:p>
        </p:txBody>
      </p:sp>
      <p:sp>
        <p:nvSpPr>
          <p:cNvPr id="6" name="Kertoimet1">
            <a:extLst>
              <a:ext uri="{FF2B5EF4-FFF2-40B4-BE49-F238E27FC236}">
                <a16:creationId xmlns:a16="http://schemas.microsoft.com/office/drawing/2014/main" id="{E16EEE0A-1D10-B649-96A5-80FF36A707DD}"/>
              </a:ext>
            </a:extLst>
          </p:cNvPr>
          <p:cNvSpPr>
            <a:spLocks noGrp="1"/>
          </p:cNvSpPr>
          <p:nvPr>
            <p:ph sz="quarter" idx="17" hasCustomPrompt="1"/>
          </p:nvPr>
        </p:nvSpPr>
        <p:spPr>
          <a:xfrm>
            <a:off x="342632" y="990352"/>
            <a:ext cx="5501199" cy="1692000"/>
          </a:xfrm>
        </p:spPr>
        <p:txBody>
          <a:bodyPr>
            <a:normAutofit/>
          </a:bodyPr>
          <a:lstStyle>
            <a:lvl1pPr marL="0" indent="0">
              <a:buNone/>
              <a:defRPr sz="1477">
                <a:solidFill>
                  <a:schemeClr val="bg1"/>
                </a:solidFill>
              </a:defRPr>
            </a:lvl1pPr>
          </a:lstStyle>
          <a:p>
            <a:pPr lvl="0"/>
            <a:r>
              <a:rPr lang="en-US" noProof="0" dirty="0"/>
              <a:t>Kertoimet1</a:t>
            </a:r>
          </a:p>
        </p:txBody>
      </p:sp>
      <p:sp>
        <p:nvSpPr>
          <p:cNvPr id="7" name="Kertoimet2">
            <a:extLst>
              <a:ext uri="{FF2B5EF4-FFF2-40B4-BE49-F238E27FC236}">
                <a16:creationId xmlns:a16="http://schemas.microsoft.com/office/drawing/2014/main" id="{220B9B9A-80CE-FEFA-C3D6-C12472BAB2DB}"/>
              </a:ext>
            </a:extLst>
          </p:cNvPr>
          <p:cNvSpPr>
            <a:spLocks noGrp="1"/>
          </p:cNvSpPr>
          <p:nvPr>
            <p:ph sz="quarter" idx="18" hasCustomPrompt="1"/>
          </p:nvPr>
        </p:nvSpPr>
        <p:spPr>
          <a:xfrm>
            <a:off x="342632" y="2814012"/>
            <a:ext cx="5501199" cy="1692000"/>
          </a:xfrm>
        </p:spPr>
        <p:txBody>
          <a:bodyPr>
            <a:normAutofit/>
          </a:bodyPr>
          <a:lstStyle>
            <a:lvl1pPr marL="0" indent="0">
              <a:buNone/>
              <a:defRPr sz="1477">
                <a:solidFill>
                  <a:schemeClr val="bg1"/>
                </a:solidFill>
              </a:defRPr>
            </a:lvl1pPr>
          </a:lstStyle>
          <a:p>
            <a:pPr lvl="0"/>
            <a:r>
              <a:rPr lang="en-US" noProof="0" dirty="0"/>
              <a:t>Kertoimet2</a:t>
            </a:r>
          </a:p>
        </p:txBody>
      </p:sp>
      <p:sp>
        <p:nvSpPr>
          <p:cNvPr id="8" name="Kertoimet3">
            <a:extLst>
              <a:ext uri="{FF2B5EF4-FFF2-40B4-BE49-F238E27FC236}">
                <a16:creationId xmlns:a16="http://schemas.microsoft.com/office/drawing/2014/main" id="{2E78B2AE-65E5-A387-CBE8-B48EA1562C5D}"/>
              </a:ext>
            </a:extLst>
          </p:cNvPr>
          <p:cNvSpPr>
            <a:spLocks noGrp="1"/>
          </p:cNvSpPr>
          <p:nvPr>
            <p:ph sz="quarter" idx="19" hasCustomPrompt="1"/>
          </p:nvPr>
        </p:nvSpPr>
        <p:spPr>
          <a:xfrm>
            <a:off x="342632" y="4637672"/>
            <a:ext cx="5501199" cy="1692000"/>
          </a:xfrm>
        </p:spPr>
        <p:txBody>
          <a:bodyPr>
            <a:normAutofit/>
          </a:bodyPr>
          <a:lstStyle>
            <a:lvl1pPr marL="0" indent="0">
              <a:buNone/>
              <a:defRPr sz="1477">
                <a:solidFill>
                  <a:schemeClr val="bg1"/>
                </a:solidFill>
              </a:defRPr>
            </a:lvl1pPr>
          </a:lstStyle>
          <a:p>
            <a:pPr lvl="0"/>
            <a:r>
              <a:rPr lang="en-US" noProof="0" dirty="0"/>
              <a:t>Kertoimet3</a:t>
            </a:r>
          </a:p>
        </p:txBody>
      </p:sp>
      <p:sp>
        <p:nvSpPr>
          <p:cNvPr id="9" name="Verrokit1">
            <a:extLst>
              <a:ext uri="{FF2B5EF4-FFF2-40B4-BE49-F238E27FC236}">
                <a16:creationId xmlns:a16="http://schemas.microsoft.com/office/drawing/2014/main" id="{2D6E2059-A055-4546-0F3B-33CB1EF6F5FE}"/>
              </a:ext>
            </a:extLst>
          </p:cNvPr>
          <p:cNvSpPr>
            <a:spLocks noGrp="1"/>
          </p:cNvSpPr>
          <p:nvPr>
            <p:ph sz="quarter" idx="20" hasCustomPrompt="1"/>
          </p:nvPr>
        </p:nvSpPr>
        <p:spPr>
          <a:xfrm>
            <a:off x="6348171" y="990352"/>
            <a:ext cx="5491329" cy="5339320"/>
          </a:xfrm>
        </p:spPr>
        <p:txBody>
          <a:bodyPr>
            <a:normAutofit/>
          </a:bodyPr>
          <a:lstStyle>
            <a:lvl1pPr marL="0" indent="0">
              <a:buNone/>
              <a:defRPr sz="1477">
                <a:solidFill>
                  <a:schemeClr val="bg1"/>
                </a:solidFill>
              </a:defRPr>
            </a:lvl1pPr>
            <a:lvl2pPr marL="562722" indent="0">
              <a:buNone/>
              <a:defRPr/>
            </a:lvl2pPr>
          </a:lstStyle>
          <a:p>
            <a:pPr lvl="0"/>
            <a:r>
              <a:rPr lang="en-US" noProof="0" dirty="0"/>
              <a:t>Verrokit1</a:t>
            </a:r>
          </a:p>
        </p:txBody>
      </p:sp>
      <p:sp>
        <p:nvSpPr>
          <p:cNvPr id="11" name="Tekstin paikkamerkki 16">
            <a:extLst>
              <a:ext uri="{FF2B5EF4-FFF2-40B4-BE49-F238E27FC236}">
                <a16:creationId xmlns:a16="http://schemas.microsoft.com/office/drawing/2014/main" id="{7B227E3F-C0BD-B983-5A70-4D025A7789FF}"/>
              </a:ext>
            </a:extLst>
          </p:cNvPr>
          <p:cNvSpPr>
            <a:spLocks noGrp="1"/>
          </p:cNvSpPr>
          <p:nvPr>
            <p:ph type="body" sz="quarter" idx="21" hasCustomPrompt="1"/>
          </p:nvPr>
        </p:nvSpPr>
        <p:spPr>
          <a:xfrm>
            <a:off x="342901" y="288000"/>
            <a:ext cx="6926399" cy="480131"/>
          </a:xfrm>
        </p:spPr>
        <p:txBody>
          <a:bodyPr>
            <a:spAutoFit/>
          </a:bodyPr>
          <a:lstStyle>
            <a:lvl1pPr marL="0" indent="0">
              <a:buNone/>
              <a:defRPr b="1" i="0" spc="-150">
                <a:solidFill>
                  <a:schemeClr val="accent1"/>
                </a:solidFill>
                <a:latin typeface="GT America Regular" pitchFamily="2" charset="77"/>
                <a:ea typeface="GT America Regular" pitchFamily="2" charset="77"/>
                <a:cs typeface="GT America Regular" pitchFamily="2" charset="77"/>
              </a:defRPr>
            </a:lvl1pPr>
            <a:lvl2pPr marL="457200" indent="0">
              <a:buNone/>
              <a:defRPr b="1" i="0" spc="-150">
                <a:solidFill>
                  <a:schemeClr val="tx2"/>
                </a:solidFill>
                <a:latin typeface="GT America Regular" pitchFamily="2" charset="77"/>
                <a:ea typeface="GT America Regular" pitchFamily="2" charset="77"/>
                <a:cs typeface="GT America Regular" pitchFamily="2" charset="77"/>
              </a:defRPr>
            </a:lvl2pPr>
            <a:lvl3pPr marL="914400" indent="0">
              <a:buNone/>
              <a:defRPr b="1" i="0" spc="-150">
                <a:solidFill>
                  <a:schemeClr val="tx2"/>
                </a:solidFill>
                <a:latin typeface="GT America Regular" pitchFamily="2" charset="77"/>
                <a:ea typeface="GT America Regular" pitchFamily="2" charset="77"/>
                <a:cs typeface="GT America Regular" pitchFamily="2" charset="77"/>
              </a:defRPr>
            </a:lvl3pPr>
            <a:lvl4pPr marL="1371600" indent="0">
              <a:buNone/>
              <a:defRPr b="1" i="0" spc="-150">
                <a:solidFill>
                  <a:schemeClr val="tx2"/>
                </a:solidFill>
                <a:latin typeface="GT America Regular" pitchFamily="2" charset="77"/>
                <a:ea typeface="GT America Regular" pitchFamily="2" charset="77"/>
                <a:cs typeface="GT America Regular" pitchFamily="2" charset="77"/>
              </a:defRPr>
            </a:lvl4pPr>
            <a:lvl5pPr marL="1828800" indent="0">
              <a:buNone/>
              <a:defRPr b="1" i="0" spc="-150">
                <a:solidFill>
                  <a:schemeClr val="tx2"/>
                </a:solidFill>
                <a:latin typeface="GT America Regular" pitchFamily="2" charset="77"/>
                <a:ea typeface="GT America Regular" pitchFamily="2" charset="77"/>
                <a:cs typeface="GT America Regular" pitchFamily="2" charset="77"/>
              </a:defRPr>
            </a:lvl5pPr>
          </a:lstStyle>
          <a:p>
            <a:pPr lvl="0"/>
            <a:r>
              <a:rPr lang="en-US" noProof="0" dirty="0"/>
              <a:t>Click to add headline</a:t>
            </a:r>
          </a:p>
        </p:txBody>
      </p:sp>
      <p:sp>
        <p:nvSpPr>
          <p:cNvPr id="2" name="Slide Number Placeholder 5">
            <a:extLst>
              <a:ext uri="{FF2B5EF4-FFF2-40B4-BE49-F238E27FC236}">
                <a16:creationId xmlns:a16="http://schemas.microsoft.com/office/drawing/2014/main" id="{E05705AF-BC60-FCBF-5BDD-28507E548764}"/>
              </a:ext>
            </a:extLst>
          </p:cNvPr>
          <p:cNvSpPr>
            <a:spLocks noGrp="1"/>
          </p:cNvSpPr>
          <p:nvPr>
            <p:ph type="sldNum" sz="quarter" idx="4"/>
          </p:nvPr>
        </p:nvSpPr>
        <p:spPr>
          <a:xfrm>
            <a:off x="9106168" y="6492875"/>
            <a:ext cx="2743200" cy="365125"/>
          </a:xfrm>
          <a:prstGeom prst="rect">
            <a:avLst/>
          </a:prstGeom>
        </p:spPr>
        <p:txBody>
          <a:bodyPr/>
          <a:lstStyle>
            <a:lvl1pPr algn="r">
              <a:defRPr sz="1000" b="1" i="0">
                <a:solidFill>
                  <a:schemeClr val="accent1"/>
                </a:solidFill>
                <a:latin typeface="GT America Condensed Regular" pitchFamily="2" charset="77"/>
                <a:ea typeface="GT America Condensed Regular" pitchFamily="2" charset="77"/>
                <a:cs typeface="GT America Condensed Regular" pitchFamily="2" charset="77"/>
              </a:defRPr>
            </a:lvl1pPr>
          </a:lstStyle>
          <a:p>
            <a:fld id="{3DB702B6-6156-2F42-85AB-A912E062E9D6}" type="slidenum">
              <a:rPr lang="en-US" noProof="0"/>
              <a:pPr/>
              <a:t>‹#›</a:t>
            </a:fld>
            <a:endParaRPr lang="en-US" noProof="0" dirty="0"/>
          </a:p>
        </p:txBody>
      </p:sp>
    </p:spTree>
    <p:extLst>
      <p:ext uri="{BB962C8B-B14F-4D97-AF65-F5344CB8AC3E}">
        <p14:creationId xmlns:p14="http://schemas.microsoft.com/office/powerpoint/2010/main" val="9146910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1_Mukautettu asettelu">
    <p:spTree>
      <p:nvGrpSpPr>
        <p:cNvPr id="1" name=""/>
        <p:cNvGrpSpPr/>
        <p:nvPr/>
      </p:nvGrpSpPr>
      <p:grpSpPr>
        <a:xfrm>
          <a:off x="0" y="0"/>
          <a:ext cx="0" cy="0"/>
          <a:chOff x="0" y="0"/>
          <a:chExt cx="0" cy="0"/>
        </a:xfrm>
      </p:grpSpPr>
      <p:sp>
        <p:nvSpPr>
          <p:cNvPr id="6" name="Taulukko">
            <a:extLst>
              <a:ext uri="{FF2B5EF4-FFF2-40B4-BE49-F238E27FC236}">
                <a16:creationId xmlns:a16="http://schemas.microsoft.com/office/drawing/2014/main" id="{EE922B63-4232-99B4-F637-73F12AB2112B}"/>
              </a:ext>
            </a:extLst>
          </p:cNvPr>
          <p:cNvSpPr>
            <a:spLocks noGrp="1"/>
          </p:cNvSpPr>
          <p:nvPr>
            <p:ph sz="quarter" idx="13" hasCustomPrompt="1"/>
          </p:nvPr>
        </p:nvSpPr>
        <p:spPr>
          <a:xfrm>
            <a:off x="342632" y="1040328"/>
            <a:ext cx="11285034" cy="5180350"/>
          </a:xfrm>
        </p:spPr>
        <p:txBody>
          <a:bodyPr>
            <a:normAutofit/>
          </a:bodyPr>
          <a:lstStyle>
            <a:lvl1pPr marL="0" indent="0">
              <a:buNone/>
              <a:defRPr sz="1477">
                <a:solidFill>
                  <a:schemeClr val="tx1"/>
                </a:solidFill>
              </a:defRPr>
            </a:lvl1pPr>
          </a:lstStyle>
          <a:p>
            <a:pPr lvl="0"/>
            <a:r>
              <a:rPr lang="en-US" noProof="0" dirty="0"/>
              <a:t>:Content:</a:t>
            </a:r>
          </a:p>
        </p:txBody>
      </p:sp>
      <p:sp>
        <p:nvSpPr>
          <p:cNvPr id="8" name="Tekstin paikkamerkki 16">
            <a:extLst>
              <a:ext uri="{FF2B5EF4-FFF2-40B4-BE49-F238E27FC236}">
                <a16:creationId xmlns:a16="http://schemas.microsoft.com/office/drawing/2014/main" id="{232B3B77-602A-EEE5-BB28-147595C57998}"/>
              </a:ext>
            </a:extLst>
          </p:cNvPr>
          <p:cNvSpPr>
            <a:spLocks noGrp="1"/>
          </p:cNvSpPr>
          <p:nvPr>
            <p:ph type="body" sz="quarter" idx="17" hasCustomPrompt="1"/>
          </p:nvPr>
        </p:nvSpPr>
        <p:spPr>
          <a:xfrm>
            <a:off x="342901" y="288000"/>
            <a:ext cx="6926399" cy="452432"/>
          </a:xfrm>
        </p:spPr>
        <p:txBody>
          <a:bodyPr>
            <a:spAutoFit/>
          </a:bodyPr>
          <a:lstStyle>
            <a:lvl1pPr marL="0" indent="0">
              <a:buNone/>
              <a:defRPr sz="2600" b="1" i="0" spc="-150">
                <a:solidFill>
                  <a:schemeClr val="accent1"/>
                </a:solidFill>
                <a:latin typeface="GT America Regular" pitchFamily="2" charset="77"/>
                <a:ea typeface="GT America Regular" pitchFamily="2" charset="77"/>
                <a:cs typeface="GT America Regular" pitchFamily="2" charset="77"/>
              </a:defRPr>
            </a:lvl1pPr>
            <a:lvl2pPr marL="457200" indent="0">
              <a:buNone/>
              <a:defRPr b="1" i="0" spc="-150">
                <a:solidFill>
                  <a:schemeClr val="tx2"/>
                </a:solidFill>
                <a:latin typeface="GT America Regular" pitchFamily="2" charset="77"/>
                <a:ea typeface="GT America Regular" pitchFamily="2" charset="77"/>
                <a:cs typeface="GT America Regular" pitchFamily="2" charset="77"/>
              </a:defRPr>
            </a:lvl2pPr>
            <a:lvl3pPr marL="914400" indent="0">
              <a:buNone/>
              <a:defRPr b="1" i="0" spc="-150">
                <a:solidFill>
                  <a:schemeClr val="tx2"/>
                </a:solidFill>
                <a:latin typeface="GT America Regular" pitchFamily="2" charset="77"/>
                <a:ea typeface="GT America Regular" pitchFamily="2" charset="77"/>
                <a:cs typeface="GT America Regular" pitchFamily="2" charset="77"/>
              </a:defRPr>
            </a:lvl3pPr>
            <a:lvl4pPr marL="1371600" indent="0">
              <a:buNone/>
              <a:defRPr b="1" i="0" spc="-150">
                <a:solidFill>
                  <a:schemeClr val="tx2"/>
                </a:solidFill>
                <a:latin typeface="GT America Regular" pitchFamily="2" charset="77"/>
                <a:ea typeface="GT America Regular" pitchFamily="2" charset="77"/>
                <a:cs typeface="GT America Regular" pitchFamily="2" charset="77"/>
              </a:defRPr>
            </a:lvl4pPr>
            <a:lvl5pPr marL="1828800" indent="0">
              <a:buNone/>
              <a:defRPr b="1" i="0" spc="-150">
                <a:solidFill>
                  <a:schemeClr val="tx2"/>
                </a:solidFill>
                <a:latin typeface="GT America Regular" pitchFamily="2" charset="77"/>
                <a:ea typeface="GT America Regular" pitchFamily="2" charset="77"/>
                <a:cs typeface="GT America Regular" pitchFamily="2" charset="77"/>
              </a:defRPr>
            </a:lvl5pPr>
          </a:lstStyle>
          <a:p>
            <a:pPr lvl="0"/>
            <a:r>
              <a:rPr lang="en-US" noProof="0" dirty="0"/>
              <a:t>Click to add headline</a:t>
            </a:r>
          </a:p>
        </p:txBody>
      </p:sp>
      <p:sp>
        <p:nvSpPr>
          <p:cNvPr id="2" name="Slide Number Placeholder 5">
            <a:extLst>
              <a:ext uri="{FF2B5EF4-FFF2-40B4-BE49-F238E27FC236}">
                <a16:creationId xmlns:a16="http://schemas.microsoft.com/office/drawing/2014/main" id="{ED6B5AB1-57EA-128E-C34C-91CA6AD9D89D}"/>
              </a:ext>
            </a:extLst>
          </p:cNvPr>
          <p:cNvSpPr>
            <a:spLocks noGrp="1"/>
          </p:cNvSpPr>
          <p:nvPr>
            <p:ph type="sldNum" sz="quarter" idx="4"/>
          </p:nvPr>
        </p:nvSpPr>
        <p:spPr>
          <a:xfrm>
            <a:off x="9106168" y="6492875"/>
            <a:ext cx="2743200" cy="365125"/>
          </a:xfrm>
          <a:prstGeom prst="rect">
            <a:avLst/>
          </a:prstGeom>
        </p:spPr>
        <p:txBody>
          <a:bodyPr/>
          <a:lstStyle>
            <a:lvl1pPr algn="r">
              <a:defRPr sz="1000" b="1" i="0">
                <a:solidFill>
                  <a:schemeClr val="accent1"/>
                </a:solidFill>
                <a:latin typeface="GT America Condensed Regular" pitchFamily="2" charset="77"/>
                <a:ea typeface="GT America Condensed Regular" pitchFamily="2" charset="77"/>
                <a:cs typeface="GT America Condensed Regular" pitchFamily="2" charset="77"/>
              </a:defRPr>
            </a:lvl1pPr>
          </a:lstStyle>
          <a:p>
            <a:fld id="{3DB702B6-6156-2F42-85AB-A912E062E9D6}" type="slidenum">
              <a:rPr lang="en-US" noProof="0"/>
              <a:pPr/>
              <a:t>‹#›</a:t>
            </a:fld>
            <a:endParaRPr lang="en-US" noProof="0" dirty="0"/>
          </a:p>
        </p:txBody>
      </p:sp>
      <p:sp>
        <p:nvSpPr>
          <p:cNvPr id="5" name="Disclaimer">
            <a:extLst>
              <a:ext uri="{FF2B5EF4-FFF2-40B4-BE49-F238E27FC236}">
                <a16:creationId xmlns:a16="http://schemas.microsoft.com/office/drawing/2014/main" id="{FF994D42-6B4B-603D-6ACA-89A285D23894}"/>
              </a:ext>
            </a:extLst>
          </p:cNvPr>
          <p:cNvSpPr>
            <a:spLocks noGrp="1"/>
          </p:cNvSpPr>
          <p:nvPr>
            <p:ph type="body" sz="quarter" idx="30" hasCustomPrompt="1"/>
          </p:nvPr>
        </p:nvSpPr>
        <p:spPr>
          <a:xfrm>
            <a:off x="342632" y="6489700"/>
            <a:ext cx="7569200" cy="360363"/>
          </a:xfrm>
        </p:spPr>
        <p:txBody>
          <a:bodyPr anchor="ctr">
            <a:normAutofit/>
          </a:bodyPr>
          <a:lstStyle>
            <a:lvl1pPr marL="0" indent="0">
              <a:buNone/>
              <a:defRPr sz="700">
                <a:solidFill>
                  <a:schemeClr val="tx1">
                    <a:lumMod val="65000"/>
                    <a:lumOff val="35000"/>
                  </a:schemeClr>
                </a:solidFill>
                <a:latin typeface="Inderes" panose="02000506030000020004" pitchFamily="2" charset="0"/>
              </a:defRPr>
            </a:lvl1pPr>
          </a:lstStyle>
          <a:p>
            <a:pPr lvl="0"/>
            <a:r>
              <a:rPr lang="en-US" noProof="0" dirty="0"/>
              <a:t>Disclaimer…</a:t>
            </a:r>
          </a:p>
        </p:txBody>
      </p:sp>
    </p:spTree>
    <p:extLst>
      <p:ext uri="{BB962C8B-B14F-4D97-AF65-F5344CB8AC3E}">
        <p14:creationId xmlns:p14="http://schemas.microsoft.com/office/powerpoint/2010/main" val="3628973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CF mod">
    <p:spTree>
      <p:nvGrpSpPr>
        <p:cNvPr id="1" name=""/>
        <p:cNvGrpSpPr/>
        <p:nvPr/>
      </p:nvGrpSpPr>
      <p:grpSpPr>
        <a:xfrm>
          <a:off x="0" y="0"/>
          <a:ext cx="0" cy="0"/>
          <a:chOff x="0" y="0"/>
          <a:chExt cx="0" cy="0"/>
        </a:xfrm>
      </p:grpSpPr>
      <p:sp>
        <p:nvSpPr>
          <p:cNvPr id="3" name="Taulukko">
            <a:extLst>
              <a:ext uri="{FF2B5EF4-FFF2-40B4-BE49-F238E27FC236}">
                <a16:creationId xmlns:a16="http://schemas.microsoft.com/office/drawing/2014/main" id="{B239CE54-1802-6D64-2B7A-5AF6E0C1C504}"/>
              </a:ext>
            </a:extLst>
          </p:cNvPr>
          <p:cNvSpPr>
            <a:spLocks noGrp="1"/>
          </p:cNvSpPr>
          <p:nvPr>
            <p:ph sz="quarter" idx="13" hasCustomPrompt="1"/>
          </p:nvPr>
        </p:nvSpPr>
        <p:spPr>
          <a:xfrm>
            <a:off x="342632" y="845065"/>
            <a:ext cx="11285034" cy="5830372"/>
          </a:xfrm>
        </p:spPr>
        <p:txBody>
          <a:bodyPr tIns="0" rIns="0" bIns="0">
            <a:noAutofit/>
          </a:bodyPr>
          <a:lstStyle>
            <a:lvl1pPr marL="0" indent="0">
              <a:buNone/>
              <a:defRPr sz="1477">
                <a:solidFill>
                  <a:schemeClr val="tx1"/>
                </a:solidFill>
              </a:defRPr>
            </a:lvl1pPr>
          </a:lstStyle>
          <a:p>
            <a:pPr lvl="0"/>
            <a:r>
              <a:rPr lang="fi-FI" dirty="0"/>
              <a:t>:Sisältö:</a:t>
            </a:r>
          </a:p>
        </p:txBody>
      </p:sp>
      <p:sp>
        <p:nvSpPr>
          <p:cNvPr id="4" name="Tekstin paikkamerkki 16">
            <a:extLst>
              <a:ext uri="{FF2B5EF4-FFF2-40B4-BE49-F238E27FC236}">
                <a16:creationId xmlns:a16="http://schemas.microsoft.com/office/drawing/2014/main" id="{9CA0EAEA-7EE0-75E7-E24F-5CABE1C165CC}"/>
              </a:ext>
            </a:extLst>
          </p:cNvPr>
          <p:cNvSpPr>
            <a:spLocks noGrp="1"/>
          </p:cNvSpPr>
          <p:nvPr>
            <p:ph type="body" sz="quarter" idx="17" hasCustomPrompt="1"/>
          </p:nvPr>
        </p:nvSpPr>
        <p:spPr>
          <a:xfrm>
            <a:off x="342901" y="288000"/>
            <a:ext cx="6926399" cy="452432"/>
          </a:xfrm>
        </p:spPr>
        <p:txBody>
          <a:bodyPr>
            <a:spAutoFit/>
          </a:bodyPr>
          <a:lstStyle>
            <a:lvl1pPr marL="0" indent="0">
              <a:buNone/>
              <a:defRPr sz="2600" b="1" i="0" spc="-150">
                <a:solidFill>
                  <a:schemeClr val="accent1"/>
                </a:solidFill>
                <a:latin typeface="GT America Regular" pitchFamily="2" charset="77"/>
                <a:ea typeface="GT America Regular" pitchFamily="2" charset="77"/>
                <a:cs typeface="GT America Regular" pitchFamily="2" charset="77"/>
              </a:defRPr>
            </a:lvl1pPr>
            <a:lvl2pPr marL="457200" indent="0">
              <a:buNone/>
              <a:defRPr b="1" i="0" spc="-150">
                <a:solidFill>
                  <a:schemeClr val="tx2"/>
                </a:solidFill>
                <a:latin typeface="GT America Regular" pitchFamily="2" charset="77"/>
                <a:ea typeface="GT America Regular" pitchFamily="2" charset="77"/>
                <a:cs typeface="GT America Regular" pitchFamily="2" charset="77"/>
              </a:defRPr>
            </a:lvl2pPr>
            <a:lvl3pPr marL="914400" indent="0">
              <a:buNone/>
              <a:defRPr b="1" i="0" spc="-150">
                <a:solidFill>
                  <a:schemeClr val="tx2"/>
                </a:solidFill>
                <a:latin typeface="GT America Regular" pitchFamily="2" charset="77"/>
                <a:ea typeface="GT America Regular" pitchFamily="2" charset="77"/>
                <a:cs typeface="GT America Regular" pitchFamily="2" charset="77"/>
              </a:defRPr>
            </a:lvl3pPr>
            <a:lvl4pPr marL="1371600" indent="0">
              <a:buNone/>
              <a:defRPr b="1" i="0" spc="-150">
                <a:solidFill>
                  <a:schemeClr val="tx2"/>
                </a:solidFill>
                <a:latin typeface="GT America Regular" pitchFamily="2" charset="77"/>
                <a:ea typeface="GT America Regular" pitchFamily="2" charset="77"/>
                <a:cs typeface="GT America Regular" pitchFamily="2" charset="77"/>
              </a:defRPr>
            </a:lvl4pPr>
            <a:lvl5pPr marL="1828800" indent="0">
              <a:buNone/>
              <a:defRPr b="1" i="0" spc="-150">
                <a:solidFill>
                  <a:schemeClr val="tx2"/>
                </a:solidFill>
                <a:latin typeface="GT America Regular" pitchFamily="2" charset="77"/>
                <a:ea typeface="GT America Regular" pitchFamily="2" charset="77"/>
                <a:cs typeface="GT America Regular" pitchFamily="2" charset="77"/>
              </a:defRPr>
            </a:lvl5pPr>
          </a:lstStyle>
          <a:p>
            <a:pPr lvl="0"/>
            <a:r>
              <a:rPr lang="fi-FI" dirty="0" err="1"/>
              <a:t>Click</a:t>
            </a:r>
            <a:r>
              <a:rPr lang="fi-FI" dirty="0"/>
              <a:t> to </a:t>
            </a:r>
            <a:r>
              <a:rPr lang="fi-FI" dirty="0" err="1"/>
              <a:t>add</a:t>
            </a:r>
            <a:r>
              <a:rPr lang="fi-FI" dirty="0"/>
              <a:t> </a:t>
            </a:r>
            <a:r>
              <a:rPr lang="fi-FI" dirty="0" err="1"/>
              <a:t>headline</a:t>
            </a:r>
            <a:endParaRPr lang="fi-FI" dirty="0"/>
          </a:p>
        </p:txBody>
      </p:sp>
      <p:sp>
        <p:nvSpPr>
          <p:cNvPr id="7" name="Slide Number Placeholder 5">
            <a:extLst>
              <a:ext uri="{FF2B5EF4-FFF2-40B4-BE49-F238E27FC236}">
                <a16:creationId xmlns:a16="http://schemas.microsoft.com/office/drawing/2014/main" id="{B8B580FE-331C-74DB-BEF7-5883A31B03DC}"/>
              </a:ext>
            </a:extLst>
          </p:cNvPr>
          <p:cNvSpPr>
            <a:spLocks noGrp="1"/>
          </p:cNvSpPr>
          <p:nvPr>
            <p:ph type="sldNum" sz="quarter" idx="4"/>
          </p:nvPr>
        </p:nvSpPr>
        <p:spPr>
          <a:xfrm>
            <a:off x="9106168" y="6492875"/>
            <a:ext cx="2743200" cy="365125"/>
          </a:xfrm>
          <a:prstGeom prst="rect">
            <a:avLst/>
          </a:prstGeom>
        </p:spPr>
        <p:txBody>
          <a:bodyPr/>
          <a:lstStyle>
            <a:lvl1pPr algn="r">
              <a:defRPr sz="1000" b="1" i="0">
                <a:solidFill>
                  <a:schemeClr val="accent1"/>
                </a:solidFill>
                <a:latin typeface="GT America Condensed Regular" pitchFamily="2" charset="77"/>
                <a:ea typeface="GT America Condensed Regular" pitchFamily="2" charset="77"/>
                <a:cs typeface="GT America Condensed Regular" pitchFamily="2" charset="77"/>
              </a:defRPr>
            </a:lvl1pPr>
          </a:lstStyle>
          <a:p>
            <a:fld id="{3DB702B6-6156-2F42-85AB-A912E062E9D6}" type="slidenum">
              <a:rPr lang="en-US"/>
              <a:pPr/>
              <a:t>‹#›</a:t>
            </a:fld>
            <a:endParaRPr lang="en-US" dirty="0"/>
          </a:p>
        </p:txBody>
      </p:sp>
    </p:spTree>
    <p:extLst>
      <p:ext uri="{BB962C8B-B14F-4D97-AF65-F5344CB8AC3E}">
        <p14:creationId xmlns:p14="http://schemas.microsoft.com/office/powerpoint/2010/main" val="16334852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7_Mukautettu asettelu">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F43146D8-5CE8-007B-70B6-52306B71B1D5}"/>
              </a:ext>
            </a:extLst>
          </p:cNvPr>
          <p:cNvSpPr>
            <a:spLocks noGrp="1"/>
          </p:cNvSpPr>
          <p:nvPr>
            <p:ph type="dt" sz="half" idx="10"/>
          </p:nvPr>
        </p:nvSpPr>
        <p:spPr>
          <a:xfrm>
            <a:off x="342632" y="6492875"/>
            <a:ext cx="3238768" cy="365125"/>
          </a:xfrm>
          <a:prstGeom prst="rect">
            <a:avLst/>
          </a:prstGeom>
        </p:spPr>
        <p:txBody>
          <a:bodyPr/>
          <a:lstStyle/>
          <a:p>
            <a:fld id="{546ADC2E-E02E-4E55-913D-268A59CDFE8B}" type="datetime1">
              <a:rPr lang="en-US" noProof="0" smtClean="0"/>
              <a:t>10/24/2025</a:t>
            </a:fld>
            <a:endParaRPr lang="en-US" noProof="0" dirty="0"/>
          </a:p>
        </p:txBody>
      </p:sp>
      <p:sp>
        <p:nvSpPr>
          <p:cNvPr id="4" name="Alatunnisteen paikkamerkki 3">
            <a:extLst>
              <a:ext uri="{FF2B5EF4-FFF2-40B4-BE49-F238E27FC236}">
                <a16:creationId xmlns:a16="http://schemas.microsoft.com/office/drawing/2014/main" id="{0073FAEF-6A11-D054-2F5E-F140E82719A2}"/>
              </a:ext>
            </a:extLst>
          </p:cNvPr>
          <p:cNvSpPr>
            <a:spLocks noGrp="1"/>
          </p:cNvSpPr>
          <p:nvPr>
            <p:ph type="ftr" sz="quarter" idx="11"/>
          </p:nvPr>
        </p:nvSpPr>
        <p:spPr>
          <a:xfrm>
            <a:off x="4004019" y="6492875"/>
            <a:ext cx="4183962" cy="365125"/>
          </a:xfrm>
          <a:prstGeom prst="rect">
            <a:avLst/>
          </a:prstGeom>
        </p:spPr>
        <p:txBody>
          <a:bodyPr/>
          <a:lstStyle/>
          <a:p>
            <a:endParaRPr lang="en-US" noProof="0" dirty="0"/>
          </a:p>
        </p:txBody>
      </p:sp>
      <p:sp>
        <p:nvSpPr>
          <p:cNvPr id="6" name="Taulukko">
            <a:extLst>
              <a:ext uri="{FF2B5EF4-FFF2-40B4-BE49-F238E27FC236}">
                <a16:creationId xmlns:a16="http://schemas.microsoft.com/office/drawing/2014/main" id="{EE922B63-4232-99B4-F637-73F12AB2112B}"/>
              </a:ext>
            </a:extLst>
          </p:cNvPr>
          <p:cNvSpPr>
            <a:spLocks noGrp="1"/>
          </p:cNvSpPr>
          <p:nvPr>
            <p:ph sz="quarter" idx="13"/>
          </p:nvPr>
        </p:nvSpPr>
        <p:spPr>
          <a:xfrm>
            <a:off x="342632" y="1040328"/>
            <a:ext cx="5638800" cy="2388672"/>
          </a:xfrm>
        </p:spPr>
        <p:txBody>
          <a:bodyPr>
            <a:normAutofit/>
          </a:bodyPr>
          <a:lstStyle>
            <a:lvl1pPr marL="0" indent="0">
              <a:buNone/>
              <a:defRPr sz="1477">
                <a:solidFill>
                  <a:schemeClr val="tx1"/>
                </a:solidFill>
              </a:defRPr>
            </a:lvl1pPr>
          </a:lstStyle>
          <a:p>
            <a:pPr lvl="0"/>
            <a:r>
              <a:rPr lang="en-US" noProof="0"/>
              <a:t>Click to edit Master text styles</a:t>
            </a:r>
          </a:p>
        </p:txBody>
      </p:sp>
      <p:sp>
        <p:nvSpPr>
          <p:cNvPr id="8" name="Tekstin paikkamerkki 16">
            <a:extLst>
              <a:ext uri="{FF2B5EF4-FFF2-40B4-BE49-F238E27FC236}">
                <a16:creationId xmlns:a16="http://schemas.microsoft.com/office/drawing/2014/main" id="{232B3B77-602A-EEE5-BB28-147595C57998}"/>
              </a:ext>
            </a:extLst>
          </p:cNvPr>
          <p:cNvSpPr>
            <a:spLocks noGrp="1"/>
          </p:cNvSpPr>
          <p:nvPr>
            <p:ph type="body" sz="quarter" idx="17" hasCustomPrompt="1"/>
          </p:nvPr>
        </p:nvSpPr>
        <p:spPr>
          <a:xfrm>
            <a:off x="342901" y="288000"/>
            <a:ext cx="6926399" cy="480131"/>
          </a:xfrm>
        </p:spPr>
        <p:txBody>
          <a:bodyPr>
            <a:spAutoFit/>
          </a:bodyPr>
          <a:lstStyle>
            <a:lvl1pPr marL="0" indent="0">
              <a:buNone/>
              <a:defRPr b="1" i="0" spc="-150">
                <a:solidFill>
                  <a:schemeClr val="accent1"/>
                </a:solidFill>
                <a:latin typeface="GT America Regular" pitchFamily="2" charset="77"/>
                <a:ea typeface="GT America Regular" pitchFamily="2" charset="77"/>
                <a:cs typeface="GT America Regular" pitchFamily="2" charset="77"/>
              </a:defRPr>
            </a:lvl1pPr>
            <a:lvl2pPr marL="457200" indent="0">
              <a:buNone/>
              <a:defRPr b="1" i="0" spc="-150">
                <a:solidFill>
                  <a:schemeClr val="tx2"/>
                </a:solidFill>
                <a:latin typeface="GT America Regular" pitchFamily="2" charset="77"/>
                <a:ea typeface="GT America Regular" pitchFamily="2" charset="77"/>
                <a:cs typeface="GT America Regular" pitchFamily="2" charset="77"/>
              </a:defRPr>
            </a:lvl2pPr>
            <a:lvl3pPr marL="914400" indent="0">
              <a:buNone/>
              <a:defRPr b="1" i="0" spc="-150">
                <a:solidFill>
                  <a:schemeClr val="tx2"/>
                </a:solidFill>
                <a:latin typeface="GT America Regular" pitchFamily="2" charset="77"/>
                <a:ea typeface="GT America Regular" pitchFamily="2" charset="77"/>
                <a:cs typeface="GT America Regular" pitchFamily="2" charset="77"/>
              </a:defRPr>
            </a:lvl3pPr>
            <a:lvl4pPr marL="1371600" indent="0">
              <a:buNone/>
              <a:defRPr b="1" i="0" spc="-150">
                <a:solidFill>
                  <a:schemeClr val="tx2"/>
                </a:solidFill>
                <a:latin typeface="GT America Regular" pitchFamily="2" charset="77"/>
                <a:ea typeface="GT America Regular" pitchFamily="2" charset="77"/>
                <a:cs typeface="GT America Regular" pitchFamily="2" charset="77"/>
              </a:defRPr>
            </a:lvl4pPr>
            <a:lvl5pPr marL="1828800" indent="0">
              <a:buNone/>
              <a:defRPr b="1" i="0" spc="-150">
                <a:solidFill>
                  <a:schemeClr val="tx2"/>
                </a:solidFill>
                <a:latin typeface="GT America Regular" pitchFamily="2" charset="77"/>
                <a:ea typeface="GT America Regular" pitchFamily="2" charset="77"/>
                <a:cs typeface="GT America Regular" pitchFamily="2" charset="77"/>
              </a:defRPr>
            </a:lvl5pPr>
          </a:lstStyle>
          <a:p>
            <a:pPr lvl="0"/>
            <a:r>
              <a:rPr lang="en-US" noProof="0" dirty="0"/>
              <a:t>Click to add headline</a:t>
            </a:r>
          </a:p>
        </p:txBody>
      </p:sp>
      <p:sp>
        <p:nvSpPr>
          <p:cNvPr id="9" name="Taulukko">
            <a:extLst>
              <a:ext uri="{FF2B5EF4-FFF2-40B4-BE49-F238E27FC236}">
                <a16:creationId xmlns:a16="http://schemas.microsoft.com/office/drawing/2014/main" id="{29429F6C-86F3-66F8-E616-09DD01F4EDFF}"/>
              </a:ext>
            </a:extLst>
          </p:cNvPr>
          <p:cNvSpPr>
            <a:spLocks noGrp="1"/>
          </p:cNvSpPr>
          <p:nvPr>
            <p:ph sz="quarter" idx="18"/>
          </p:nvPr>
        </p:nvSpPr>
        <p:spPr>
          <a:xfrm>
            <a:off x="6087015" y="1040328"/>
            <a:ext cx="5638800" cy="2388672"/>
          </a:xfrm>
        </p:spPr>
        <p:txBody>
          <a:bodyPr>
            <a:normAutofit/>
          </a:bodyPr>
          <a:lstStyle>
            <a:lvl1pPr marL="0" indent="0">
              <a:buNone/>
              <a:defRPr sz="1477">
                <a:solidFill>
                  <a:schemeClr val="tx1"/>
                </a:solidFill>
              </a:defRPr>
            </a:lvl1pPr>
          </a:lstStyle>
          <a:p>
            <a:pPr lvl="0"/>
            <a:r>
              <a:rPr lang="en-US" noProof="0"/>
              <a:t>Click to edit Master text styles</a:t>
            </a:r>
          </a:p>
        </p:txBody>
      </p:sp>
      <p:sp>
        <p:nvSpPr>
          <p:cNvPr id="10" name="Taulukko">
            <a:extLst>
              <a:ext uri="{FF2B5EF4-FFF2-40B4-BE49-F238E27FC236}">
                <a16:creationId xmlns:a16="http://schemas.microsoft.com/office/drawing/2014/main" id="{9122A853-BF82-E146-D2DF-D2BCE7ABD073}"/>
              </a:ext>
            </a:extLst>
          </p:cNvPr>
          <p:cNvSpPr>
            <a:spLocks noGrp="1"/>
          </p:cNvSpPr>
          <p:nvPr>
            <p:ph sz="quarter" idx="19"/>
          </p:nvPr>
        </p:nvSpPr>
        <p:spPr>
          <a:xfrm>
            <a:off x="342632" y="3701197"/>
            <a:ext cx="5638800" cy="2388672"/>
          </a:xfrm>
        </p:spPr>
        <p:txBody>
          <a:bodyPr>
            <a:normAutofit/>
          </a:bodyPr>
          <a:lstStyle>
            <a:lvl1pPr marL="0" indent="0">
              <a:buNone/>
              <a:defRPr sz="1477">
                <a:solidFill>
                  <a:schemeClr val="tx1"/>
                </a:solidFill>
              </a:defRPr>
            </a:lvl1pPr>
          </a:lstStyle>
          <a:p>
            <a:pPr lvl="0"/>
            <a:r>
              <a:rPr lang="en-US" noProof="0"/>
              <a:t>Click to edit Master text styles</a:t>
            </a:r>
          </a:p>
        </p:txBody>
      </p:sp>
      <p:sp>
        <p:nvSpPr>
          <p:cNvPr id="11" name="Taulukko">
            <a:extLst>
              <a:ext uri="{FF2B5EF4-FFF2-40B4-BE49-F238E27FC236}">
                <a16:creationId xmlns:a16="http://schemas.microsoft.com/office/drawing/2014/main" id="{80C5CCE4-2F92-C4CE-ED08-DBBAF63C4EF9}"/>
              </a:ext>
            </a:extLst>
          </p:cNvPr>
          <p:cNvSpPr>
            <a:spLocks noGrp="1"/>
          </p:cNvSpPr>
          <p:nvPr>
            <p:ph sz="quarter" idx="20"/>
          </p:nvPr>
        </p:nvSpPr>
        <p:spPr>
          <a:xfrm>
            <a:off x="6087015" y="3701197"/>
            <a:ext cx="5638800" cy="2388672"/>
          </a:xfrm>
        </p:spPr>
        <p:txBody>
          <a:bodyPr>
            <a:normAutofit/>
          </a:bodyPr>
          <a:lstStyle>
            <a:lvl1pPr marL="0" indent="0">
              <a:buNone/>
              <a:defRPr sz="1477">
                <a:solidFill>
                  <a:schemeClr val="tx1"/>
                </a:solidFill>
              </a:defRPr>
            </a:lvl1pPr>
          </a:lstStyle>
          <a:p>
            <a:pPr lvl="0"/>
            <a:r>
              <a:rPr lang="en-US" noProof="0"/>
              <a:t>Click to edit Master text styles</a:t>
            </a:r>
          </a:p>
        </p:txBody>
      </p:sp>
      <p:sp>
        <p:nvSpPr>
          <p:cNvPr id="2" name="Slide Number Placeholder 5">
            <a:extLst>
              <a:ext uri="{FF2B5EF4-FFF2-40B4-BE49-F238E27FC236}">
                <a16:creationId xmlns:a16="http://schemas.microsoft.com/office/drawing/2014/main" id="{DB094B1A-89AD-9064-AAAE-9A28A1D6DAEF}"/>
              </a:ext>
            </a:extLst>
          </p:cNvPr>
          <p:cNvSpPr>
            <a:spLocks noGrp="1"/>
          </p:cNvSpPr>
          <p:nvPr>
            <p:ph type="sldNum" sz="quarter" idx="4"/>
          </p:nvPr>
        </p:nvSpPr>
        <p:spPr>
          <a:xfrm>
            <a:off x="9106168" y="6492875"/>
            <a:ext cx="2743200" cy="365125"/>
          </a:xfrm>
          <a:prstGeom prst="rect">
            <a:avLst/>
          </a:prstGeom>
        </p:spPr>
        <p:txBody>
          <a:bodyPr/>
          <a:lstStyle>
            <a:lvl1pPr algn="r">
              <a:defRPr sz="1000" b="1" i="0">
                <a:solidFill>
                  <a:schemeClr val="accent1"/>
                </a:solidFill>
                <a:latin typeface="GT America Condensed Regular" pitchFamily="2" charset="77"/>
                <a:ea typeface="GT America Condensed Regular" pitchFamily="2" charset="77"/>
                <a:cs typeface="GT America Condensed Regular" pitchFamily="2" charset="77"/>
              </a:defRPr>
            </a:lvl1pPr>
          </a:lstStyle>
          <a:p>
            <a:fld id="{3DB702B6-6156-2F42-85AB-A912E062E9D6}" type="slidenum">
              <a:rPr lang="en-US" noProof="0"/>
              <a:pPr/>
              <a:t>‹#›</a:t>
            </a:fld>
            <a:endParaRPr lang="en-US" noProof="0" dirty="0"/>
          </a:p>
        </p:txBody>
      </p:sp>
    </p:spTree>
    <p:extLst>
      <p:ext uri="{BB962C8B-B14F-4D97-AF65-F5344CB8AC3E}">
        <p14:creationId xmlns:p14="http://schemas.microsoft.com/office/powerpoint/2010/main" val="38258689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6" name="Tekstin paikkamerkki 16">
            <a:extLst>
              <a:ext uri="{FF2B5EF4-FFF2-40B4-BE49-F238E27FC236}">
                <a16:creationId xmlns:a16="http://schemas.microsoft.com/office/drawing/2014/main" id="{E951276F-3BB9-2194-5BA8-0E6FF03F9823}"/>
              </a:ext>
            </a:extLst>
          </p:cNvPr>
          <p:cNvSpPr>
            <a:spLocks noGrp="1"/>
          </p:cNvSpPr>
          <p:nvPr>
            <p:ph type="body" sz="quarter" idx="17" hasCustomPrompt="1"/>
          </p:nvPr>
        </p:nvSpPr>
        <p:spPr>
          <a:xfrm>
            <a:off x="342901" y="288000"/>
            <a:ext cx="6926399" cy="480131"/>
          </a:xfrm>
        </p:spPr>
        <p:txBody>
          <a:bodyPr>
            <a:spAutoFit/>
          </a:bodyPr>
          <a:lstStyle>
            <a:lvl1pPr marL="0" indent="0">
              <a:buNone/>
              <a:defRPr b="1" i="0" spc="-150">
                <a:solidFill>
                  <a:schemeClr val="accent1"/>
                </a:solidFill>
                <a:latin typeface="GT America Regular" pitchFamily="2" charset="77"/>
                <a:ea typeface="GT America Regular" pitchFamily="2" charset="77"/>
                <a:cs typeface="GT America Regular" pitchFamily="2" charset="77"/>
              </a:defRPr>
            </a:lvl1pPr>
            <a:lvl2pPr marL="457200" indent="0">
              <a:buNone/>
              <a:defRPr b="1" i="0" spc="-150">
                <a:solidFill>
                  <a:schemeClr val="tx2"/>
                </a:solidFill>
                <a:latin typeface="GT America Regular" pitchFamily="2" charset="77"/>
                <a:ea typeface="GT America Regular" pitchFamily="2" charset="77"/>
                <a:cs typeface="GT America Regular" pitchFamily="2" charset="77"/>
              </a:defRPr>
            </a:lvl2pPr>
            <a:lvl3pPr marL="914400" indent="0">
              <a:buNone/>
              <a:defRPr b="1" i="0" spc="-150">
                <a:solidFill>
                  <a:schemeClr val="tx2"/>
                </a:solidFill>
                <a:latin typeface="GT America Regular" pitchFamily="2" charset="77"/>
                <a:ea typeface="GT America Regular" pitchFamily="2" charset="77"/>
                <a:cs typeface="GT America Regular" pitchFamily="2" charset="77"/>
              </a:defRPr>
            </a:lvl3pPr>
            <a:lvl4pPr marL="1371600" indent="0">
              <a:buNone/>
              <a:defRPr b="1" i="0" spc="-150">
                <a:solidFill>
                  <a:schemeClr val="tx2"/>
                </a:solidFill>
                <a:latin typeface="GT America Regular" pitchFamily="2" charset="77"/>
                <a:ea typeface="GT America Regular" pitchFamily="2" charset="77"/>
                <a:cs typeface="GT America Regular" pitchFamily="2" charset="77"/>
              </a:defRPr>
            </a:lvl4pPr>
            <a:lvl5pPr marL="1828800" indent="0">
              <a:buNone/>
              <a:defRPr b="1" i="0" spc="-150">
                <a:solidFill>
                  <a:schemeClr val="tx2"/>
                </a:solidFill>
                <a:latin typeface="GT America Regular" pitchFamily="2" charset="77"/>
                <a:ea typeface="GT America Regular" pitchFamily="2" charset="77"/>
                <a:cs typeface="GT America Regular" pitchFamily="2" charset="77"/>
              </a:defRPr>
            </a:lvl5pPr>
          </a:lstStyle>
          <a:p>
            <a:pPr lvl="0"/>
            <a:r>
              <a:rPr lang="en-US" noProof="0"/>
              <a:t>Click to add headline</a:t>
            </a:r>
          </a:p>
        </p:txBody>
      </p:sp>
      <p:sp>
        <p:nvSpPr>
          <p:cNvPr id="2" name="Slide Number Placeholder 5">
            <a:extLst>
              <a:ext uri="{FF2B5EF4-FFF2-40B4-BE49-F238E27FC236}">
                <a16:creationId xmlns:a16="http://schemas.microsoft.com/office/drawing/2014/main" id="{9723C673-A586-DD8A-8867-E08FCEEB79AA}"/>
              </a:ext>
            </a:extLst>
          </p:cNvPr>
          <p:cNvSpPr>
            <a:spLocks noGrp="1"/>
          </p:cNvSpPr>
          <p:nvPr>
            <p:ph type="sldNum" sz="quarter" idx="4"/>
          </p:nvPr>
        </p:nvSpPr>
        <p:spPr>
          <a:xfrm>
            <a:off x="9106168" y="6492875"/>
            <a:ext cx="2743200" cy="365125"/>
          </a:xfrm>
          <a:prstGeom prst="rect">
            <a:avLst/>
          </a:prstGeom>
        </p:spPr>
        <p:txBody>
          <a:bodyPr/>
          <a:lstStyle>
            <a:lvl1pPr algn="r">
              <a:defRPr sz="1000" b="1" i="0">
                <a:solidFill>
                  <a:schemeClr val="accent1"/>
                </a:solidFill>
                <a:latin typeface="GT America Condensed Regular" pitchFamily="2" charset="77"/>
                <a:ea typeface="GT America Condensed Regular" pitchFamily="2" charset="77"/>
                <a:cs typeface="GT America Condensed Regular" pitchFamily="2" charset="77"/>
              </a:defRPr>
            </a:lvl1pPr>
          </a:lstStyle>
          <a:p>
            <a:fld id="{3DB702B6-6156-2F42-85AB-A912E062E9D6}" type="slidenum">
              <a:rPr lang="en-US"/>
              <a:pPr/>
              <a:t>‹#›</a:t>
            </a:fld>
            <a:endParaRPr lang="en-US" dirty="0"/>
          </a:p>
        </p:txBody>
      </p:sp>
    </p:spTree>
    <p:extLst>
      <p:ext uri="{BB962C8B-B14F-4D97-AF65-F5344CB8AC3E}">
        <p14:creationId xmlns:p14="http://schemas.microsoft.com/office/powerpoint/2010/main" val="2783302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3_Mukautettu asettelu">
    <p:spTree>
      <p:nvGrpSpPr>
        <p:cNvPr id="1" name=""/>
        <p:cNvGrpSpPr/>
        <p:nvPr/>
      </p:nvGrpSpPr>
      <p:grpSpPr>
        <a:xfrm>
          <a:off x="0" y="0"/>
          <a:ext cx="0" cy="0"/>
          <a:chOff x="0" y="0"/>
          <a:chExt cx="0" cy="0"/>
        </a:xfrm>
      </p:grpSpPr>
      <p:sp>
        <p:nvSpPr>
          <p:cNvPr id="9" name="Palkki">
            <a:extLst>
              <a:ext uri="{FF2B5EF4-FFF2-40B4-BE49-F238E27FC236}">
                <a16:creationId xmlns:a16="http://schemas.microsoft.com/office/drawing/2014/main" id="{EB3F97F6-C5D2-01C9-660A-BE705BCE46C7}"/>
              </a:ext>
            </a:extLst>
          </p:cNvPr>
          <p:cNvSpPr/>
          <p:nvPr userDrawn="1"/>
        </p:nvSpPr>
        <p:spPr>
          <a:xfrm>
            <a:off x="8156546" y="1402"/>
            <a:ext cx="4035455" cy="6856599"/>
          </a:xfrm>
          <a:prstGeom prst="rect">
            <a:avLst/>
          </a:prstGeom>
          <a:solidFill>
            <a:srgbClr val="D9D8FF">
              <a:alpha val="49804"/>
            </a:srgbClr>
          </a:solidFill>
          <a:ln w="6350" cap="flat" cmpd="sng" algn="ctr">
            <a:noFill/>
            <a:prstDash val="solid"/>
            <a:miter lim="800000"/>
          </a:ln>
          <a:effectLst/>
        </p:spPr>
        <p:txBody>
          <a:bodyPr rtlCol="0" anchor="ctr"/>
          <a:lstStyle/>
          <a:p>
            <a:pPr marL="0" marR="0" lvl="0" indent="0" algn="ctr" defTabSz="1125444" eaLnBrk="1" fontAlgn="auto" latinLnBrk="0" hangingPunct="1">
              <a:lnSpc>
                <a:spcPct val="100000"/>
              </a:lnSpc>
              <a:spcBef>
                <a:spcPts val="0"/>
              </a:spcBef>
              <a:spcAft>
                <a:spcPts val="0"/>
              </a:spcAft>
              <a:buClrTx/>
              <a:buSzTx/>
              <a:buFontTx/>
              <a:buNone/>
              <a:tabLst/>
              <a:defRPr/>
            </a:pPr>
            <a:endParaRPr kumimoji="0" lang="fi-FI" sz="2215" b="0" i="0" u="none" strike="noStrike" kern="0" cap="none" spc="0" normalizeH="0" baseline="0" noProof="0" dirty="0">
              <a:ln>
                <a:noFill/>
              </a:ln>
              <a:solidFill>
                <a:srgbClr val="3F3DFE"/>
              </a:solidFill>
              <a:effectLst/>
              <a:uLnTx/>
              <a:uFillTx/>
              <a:latin typeface="Inderes" pitchFamily="50" charset="0"/>
              <a:ea typeface="+mn-ea"/>
              <a:cs typeface="+mn-cs"/>
            </a:endParaRPr>
          </a:p>
        </p:txBody>
      </p:sp>
      <p:sp>
        <p:nvSpPr>
          <p:cNvPr id="14" name="Avainluvut_taulukko">
            <a:extLst>
              <a:ext uri="{FF2B5EF4-FFF2-40B4-BE49-F238E27FC236}">
                <a16:creationId xmlns:a16="http://schemas.microsoft.com/office/drawing/2014/main" id="{17F1F944-1258-E191-36A9-BEDA67D02DFD}"/>
              </a:ext>
            </a:extLst>
          </p:cNvPr>
          <p:cNvSpPr>
            <a:spLocks noGrp="1"/>
          </p:cNvSpPr>
          <p:nvPr>
            <p:ph type="tbl" sz="quarter" idx="16" hasCustomPrompt="1"/>
          </p:nvPr>
        </p:nvSpPr>
        <p:spPr>
          <a:xfrm>
            <a:off x="8541275" y="288000"/>
            <a:ext cx="3265996" cy="2205298"/>
          </a:xfrm>
        </p:spPr>
        <p:txBody>
          <a:bodyPr/>
          <a:lstStyle>
            <a:lvl1pPr marL="0" indent="0">
              <a:buNone/>
              <a:defRPr sz="1477">
                <a:latin typeface="+mn-lt"/>
              </a:defRPr>
            </a:lvl1pPr>
          </a:lstStyle>
          <a:p>
            <a:r>
              <a:rPr lang="en-GB" dirty="0"/>
              <a:t>taulukko</a:t>
            </a:r>
          </a:p>
        </p:txBody>
      </p:sp>
      <p:sp>
        <p:nvSpPr>
          <p:cNvPr id="17" name="Tekstin paikkamerkki 16">
            <a:extLst>
              <a:ext uri="{FF2B5EF4-FFF2-40B4-BE49-F238E27FC236}">
                <a16:creationId xmlns:a16="http://schemas.microsoft.com/office/drawing/2014/main" id="{73F66A7D-E8C1-7F45-DF6B-4C9771E4C320}"/>
              </a:ext>
            </a:extLst>
          </p:cNvPr>
          <p:cNvSpPr>
            <a:spLocks noGrp="1"/>
          </p:cNvSpPr>
          <p:nvPr>
            <p:ph type="body" sz="quarter" idx="17" hasCustomPrompt="1"/>
          </p:nvPr>
        </p:nvSpPr>
        <p:spPr>
          <a:xfrm>
            <a:off x="342901" y="288000"/>
            <a:ext cx="6926399" cy="452432"/>
          </a:xfrm>
        </p:spPr>
        <p:txBody>
          <a:bodyPr>
            <a:spAutoFit/>
          </a:bodyPr>
          <a:lstStyle>
            <a:lvl1pPr marL="0" indent="0">
              <a:buNone/>
              <a:defRPr sz="2600" b="1" i="0" spc="0">
                <a:solidFill>
                  <a:schemeClr val="accent1"/>
                </a:solidFill>
                <a:latin typeface="GT America Condensed Regular" pitchFamily="2" charset="0"/>
                <a:ea typeface="GT America Condensed Regular" pitchFamily="2" charset="0"/>
                <a:cs typeface="GT America Condensed Regular" pitchFamily="2" charset="0"/>
              </a:defRPr>
            </a:lvl1pPr>
            <a:lvl2pPr marL="457200" indent="0">
              <a:buNone/>
              <a:defRPr b="1" i="0" spc="-150">
                <a:solidFill>
                  <a:schemeClr val="tx2"/>
                </a:solidFill>
                <a:latin typeface="GT America Regular" pitchFamily="2" charset="77"/>
                <a:ea typeface="GT America Regular" pitchFamily="2" charset="77"/>
                <a:cs typeface="GT America Regular" pitchFamily="2" charset="77"/>
              </a:defRPr>
            </a:lvl2pPr>
            <a:lvl3pPr marL="914400" indent="0">
              <a:buNone/>
              <a:defRPr b="1" i="0" spc="-150">
                <a:solidFill>
                  <a:schemeClr val="tx2"/>
                </a:solidFill>
                <a:latin typeface="GT America Regular" pitchFamily="2" charset="77"/>
                <a:ea typeface="GT America Regular" pitchFamily="2" charset="77"/>
                <a:cs typeface="GT America Regular" pitchFamily="2" charset="77"/>
              </a:defRPr>
            </a:lvl3pPr>
            <a:lvl4pPr marL="1371600" indent="0">
              <a:buNone/>
              <a:defRPr b="1" i="0" spc="-150">
                <a:solidFill>
                  <a:schemeClr val="tx2"/>
                </a:solidFill>
                <a:latin typeface="GT America Regular" pitchFamily="2" charset="77"/>
                <a:ea typeface="GT America Regular" pitchFamily="2" charset="77"/>
                <a:cs typeface="GT America Regular" pitchFamily="2" charset="77"/>
              </a:defRPr>
            </a:lvl4pPr>
            <a:lvl5pPr marL="1828800" indent="0">
              <a:buNone/>
              <a:defRPr b="1" i="0" spc="-150">
                <a:solidFill>
                  <a:schemeClr val="tx2"/>
                </a:solidFill>
                <a:latin typeface="GT America Regular" pitchFamily="2" charset="77"/>
                <a:ea typeface="GT America Regular" pitchFamily="2" charset="77"/>
                <a:cs typeface="GT America Regular" pitchFamily="2" charset="77"/>
              </a:defRPr>
            </a:lvl5pPr>
          </a:lstStyle>
          <a:p>
            <a:pPr lvl="0"/>
            <a:r>
              <a:rPr lang="fi-FI" dirty="0" err="1"/>
              <a:t>Click</a:t>
            </a:r>
            <a:r>
              <a:rPr lang="fi-FI" dirty="0"/>
              <a:t> to </a:t>
            </a:r>
            <a:r>
              <a:rPr lang="fi-FI" dirty="0" err="1"/>
              <a:t>add</a:t>
            </a:r>
            <a:r>
              <a:rPr lang="fi-FI" dirty="0"/>
              <a:t> </a:t>
            </a:r>
            <a:r>
              <a:rPr lang="fi-FI" dirty="0" err="1"/>
              <a:t>headline</a:t>
            </a:r>
            <a:endParaRPr lang="fi-FI" dirty="0"/>
          </a:p>
        </p:txBody>
      </p:sp>
      <p:sp>
        <p:nvSpPr>
          <p:cNvPr id="7" name="Avainluvut_taulukko">
            <a:extLst>
              <a:ext uri="{FF2B5EF4-FFF2-40B4-BE49-F238E27FC236}">
                <a16:creationId xmlns:a16="http://schemas.microsoft.com/office/drawing/2014/main" id="{5A7EB4E6-2C40-4B57-B053-6A6AEF1A328A}"/>
              </a:ext>
            </a:extLst>
          </p:cNvPr>
          <p:cNvSpPr>
            <a:spLocks noGrp="1"/>
          </p:cNvSpPr>
          <p:nvPr>
            <p:ph type="tbl" sz="quarter" idx="18" hasCustomPrompt="1"/>
          </p:nvPr>
        </p:nvSpPr>
        <p:spPr>
          <a:xfrm>
            <a:off x="8541275" y="2593524"/>
            <a:ext cx="3265996" cy="1694133"/>
          </a:xfrm>
        </p:spPr>
        <p:txBody>
          <a:bodyPr/>
          <a:lstStyle>
            <a:lvl1pPr marL="0" indent="0">
              <a:buNone/>
              <a:defRPr sz="1477">
                <a:latin typeface="+mn-lt"/>
              </a:defRPr>
            </a:lvl1pPr>
          </a:lstStyle>
          <a:p>
            <a:r>
              <a:rPr lang="en-GB" dirty="0"/>
              <a:t>taulukko</a:t>
            </a:r>
          </a:p>
        </p:txBody>
      </p:sp>
      <p:sp>
        <p:nvSpPr>
          <p:cNvPr id="8" name="Avainluvut_taulukko">
            <a:extLst>
              <a:ext uri="{FF2B5EF4-FFF2-40B4-BE49-F238E27FC236}">
                <a16:creationId xmlns:a16="http://schemas.microsoft.com/office/drawing/2014/main" id="{EDFB7474-5CC1-8903-F6F4-444010505AA8}"/>
              </a:ext>
            </a:extLst>
          </p:cNvPr>
          <p:cNvSpPr>
            <a:spLocks noGrp="1"/>
          </p:cNvSpPr>
          <p:nvPr>
            <p:ph type="tbl" sz="quarter" idx="19" hasCustomPrompt="1"/>
          </p:nvPr>
        </p:nvSpPr>
        <p:spPr>
          <a:xfrm>
            <a:off x="8532216" y="4387884"/>
            <a:ext cx="3265996" cy="1875756"/>
          </a:xfrm>
        </p:spPr>
        <p:txBody>
          <a:bodyPr/>
          <a:lstStyle>
            <a:lvl1pPr marL="0" indent="0">
              <a:buNone/>
              <a:defRPr sz="1477">
                <a:latin typeface="+mn-lt"/>
              </a:defRPr>
            </a:lvl1pPr>
          </a:lstStyle>
          <a:p>
            <a:r>
              <a:rPr lang="en-GB" dirty="0"/>
              <a:t>taulukko</a:t>
            </a:r>
          </a:p>
        </p:txBody>
      </p:sp>
      <p:sp>
        <p:nvSpPr>
          <p:cNvPr id="10" name="Tekstin paikkamerkki 12">
            <a:extLst>
              <a:ext uri="{FF2B5EF4-FFF2-40B4-BE49-F238E27FC236}">
                <a16:creationId xmlns:a16="http://schemas.microsoft.com/office/drawing/2014/main" id="{A114522C-3F9D-E3D7-4F10-95AD5D7650AF}"/>
              </a:ext>
            </a:extLst>
          </p:cNvPr>
          <p:cNvSpPr>
            <a:spLocks noGrp="1"/>
          </p:cNvSpPr>
          <p:nvPr>
            <p:ph type="body" sz="quarter" idx="20" hasCustomPrompt="1"/>
          </p:nvPr>
        </p:nvSpPr>
        <p:spPr>
          <a:xfrm>
            <a:off x="342900" y="835037"/>
            <a:ext cx="7569200" cy="5623167"/>
          </a:xfrm>
        </p:spPr>
        <p:txBody>
          <a:bodyPr numCol="2" spcCol="180000">
            <a:noAutofit/>
          </a:bodyPr>
          <a:lstStyle>
            <a:lvl1pPr marL="0" indent="0">
              <a:lnSpc>
                <a:spcPct val="100000"/>
              </a:lnSpc>
              <a:spcBef>
                <a:spcPts val="300"/>
              </a:spcBef>
              <a:spcAft>
                <a:spcPts val="300"/>
              </a:spcAft>
              <a:buNone/>
              <a:defRPr sz="1100">
                <a:latin typeface="Inderes" panose="02000506030000020004" pitchFamily="2" charset="0"/>
              </a:defRPr>
            </a:lvl1pPr>
          </a:lstStyle>
          <a:p>
            <a:pPr lvl="0"/>
            <a:r>
              <a:rPr lang="fi-FI" dirty="0"/>
              <a:t>Muokkaa tekstin perustyylejä</a:t>
            </a:r>
          </a:p>
        </p:txBody>
      </p:sp>
      <p:sp>
        <p:nvSpPr>
          <p:cNvPr id="2" name="Slide Number Placeholder 5">
            <a:extLst>
              <a:ext uri="{FF2B5EF4-FFF2-40B4-BE49-F238E27FC236}">
                <a16:creationId xmlns:a16="http://schemas.microsoft.com/office/drawing/2014/main" id="{E34A1BEE-3E69-DBAB-81DF-C056775C10AB}"/>
              </a:ext>
            </a:extLst>
          </p:cNvPr>
          <p:cNvSpPr>
            <a:spLocks noGrp="1"/>
          </p:cNvSpPr>
          <p:nvPr>
            <p:ph type="sldNum" sz="quarter" idx="4"/>
          </p:nvPr>
        </p:nvSpPr>
        <p:spPr>
          <a:xfrm>
            <a:off x="9106168" y="6492875"/>
            <a:ext cx="2743200" cy="365125"/>
          </a:xfrm>
          <a:prstGeom prst="rect">
            <a:avLst/>
          </a:prstGeom>
        </p:spPr>
        <p:txBody>
          <a:bodyPr/>
          <a:lstStyle>
            <a:lvl1pPr algn="r">
              <a:defRPr sz="1000" b="1" i="0">
                <a:solidFill>
                  <a:schemeClr val="accent1"/>
                </a:solidFill>
                <a:latin typeface="GT America Condensed Regular" pitchFamily="2" charset="77"/>
                <a:ea typeface="GT America Condensed Regular" pitchFamily="2" charset="77"/>
                <a:cs typeface="GT America Condensed Regular" pitchFamily="2" charset="77"/>
              </a:defRPr>
            </a:lvl1pPr>
          </a:lstStyle>
          <a:p>
            <a:fld id="{3DB702B6-6156-2F42-85AB-A912E062E9D6}" type="slidenum">
              <a:rPr lang="en-US"/>
              <a:pPr/>
              <a:t>‹#›</a:t>
            </a:fld>
            <a:endParaRPr lang="en-US" dirty="0"/>
          </a:p>
        </p:txBody>
      </p:sp>
      <p:sp>
        <p:nvSpPr>
          <p:cNvPr id="5" name="Disclaimer">
            <a:extLst>
              <a:ext uri="{FF2B5EF4-FFF2-40B4-BE49-F238E27FC236}">
                <a16:creationId xmlns:a16="http://schemas.microsoft.com/office/drawing/2014/main" id="{6D232B1F-FF36-561A-3C25-C3030286F55E}"/>
              </a:ext>
            </a:extLst>
          </p:cNvPr>
          <p:cNvSpPr>
            <a:spLocks noGrp="1"/>
          </p:cNvSpPr>
          <p:nvPr>
            <p:ph type="body" sz="quarter" idx="30" hasCustomPrompt="1"/>
          </p:nvPr>
        </p:nvSpPr>
        <p:spPr>
          <a:xfrm>
            <a:off x="342632" y="6489700"/>
            <a:ext cx="7569200" cy="360363"/>
          </a:xfrm>
        </p:spPr>
        <p:txBody>
          <a:bodyPr anchor="ctr">
            <a:normAutofit/>
          </a:bodyPr>
          <a:lstStyle>
            <a:lvl1pPr marL="0" indent="0">
              <a:buNone/>
              <a:defRPr sz="700">
                <a:solidFill>
                  <a:schemeClr val="tx1">
                    <a:lumMod val="65000"/>
                    <a:lumOff val="35000"/>
                  </a:schemeClr>
                </a:solidFill>
                <a:latin typeface="Inderes" panose="02000506030000020004" pitchFamily="2" charset="0"/>
              </a:defRPr>
            </a:lvl1pPr>
          </a:lstStyle>
          <a:p>
            <a:pPr lvl="0"/>
            <a:r>
              <a:rPr lang="fi-FI" dirty="0" err="1"/>
              <a:t>Disclaimer</a:t>
            </a:r>
            <a:r>
              <a:rPr lang="fi-FI" dirty="0"/>
              <a:t>…</a:t>
            </a:r>
            <a:endParaRPr lang="en-US" dirty="0"/>
          </a:p>
        </p:txBody>
      </p:sp>
    </p:spTree>
    <p:extLst>
      <p:ext uri="{BB962C8B-B14F-4D97-AF65-F5344CB8AC3E}">
        <p14:creationId xmlns:p14="http://schemas.microsoft.com/office/powerpoint/2010/main" val="3126485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2_Mukautettu asettelu">
    <p:spTree>
      <p:nvGrpSpPr>
        <p:cNvPr id="1" name=""/>
        <p:cNvGrpSpPr/>
        <p:nvPr/>
      </p:nvGrpSpPr>
      <p:grpSpPr>
        <a:xfrm>
          <a:off x="0" y="0"/>
          <a:ext cx="0" cy="0"/>
          <a:chOff x="0" y="0"/>
          <a:chExt cx="0" cy="0"/>
        </a:xfrm>
      </p:grpSpPr>
      <p:sp>
        <p:nvSpPr>
          <p:cNvPr id="5" name="Suositushistoria_kuva">
            <a:extLst>
              <a:ext uri="{FF2B5EF4-FFF2-40B4-BE49-F238E27FC236}">
                <a16:creationId xmlns:a16="http://schemas.microsoft.com/office/drawing/2014/main" id="{B33A3E29-3F52-E893-71D1-76258A3B5E34}"/>
              </a:ext>
            </a:extLst>
          </p:cNvPr>
          <p:cNvSpPr>
            <a:spLocks noGrp="1"/>
          </p:cNvSpPr>
          <p:nvPr>
            <p:ph sz="quarter" idx="12" hasCustomPrompt="1"/>
          </p:nvPr>
        </p:nvSpPr>
        <p:spPr>
          <a:xfrm>
            <a:off x="8587897" y="439775"/>
            <a:ext cx="3278769" cy="5625530"/>
          </a:xfrm>
        </p:spPr>
        <p:txBody>
          <a:bodyPr/>
          <a:lstStyle>
            <a:lvl1pPr marL="0" indent="0">
              <a:buNone/>
              <a:defRPr sz="1231"/>
            </a:lvl1pPr>
            <a:lvl2pPr>
              <a:defRPr sz="1231"/>
            </a:lvl2pPr>
            <a:lvl3pPr>
              <a:defRPr sz="1231"/>
            </a:lvl3pPr>
            <a:lvl4pPr>
              <a:defRPr sz="1231"/>
            </a:lvl4pPr>
            <a:lvl5pPr>
              <a:defRPr sz="1231"/>
            </a:lvl5pPr>
          </a:lstStyle>
          <a:p>
            <a:pPr lvl="0"/>
            <a:r>
              <a:rPr lang="en-US" noProof="0" dirty="0"/>
              <a:t>Object</a:t>
            </a:r>
          </a:p>
        </p:txBody>
      </p:sp>
      <p:sp>
        <p:nvSpPr>
          <p:cNvPr id="6" name="Vastuuvapauslauseke_teksti">
            <a:extLst>
              <a:ext uri="{FF2B5EF4-FFF2-40B4-BE49-F238E27FC236}">
                <a16:creationId xmlns:a16="http://schemas.microsoft.com/office/drawing/2014/main" id="{7A5237C1-316D-3F46-17CF-CFBA2F5516B9}"/>
              </a:ext>
            </a:extLst>
          </p:cNvPr>
          <p:cNvSpPr>
            <a:spLocks noGrp="1"/>
          </p:cNvSpPr>
          <p:nvPr>
            <p:ph type="body" sz="quarter" idx="11" hasCustomPrompt="1"/>
          </p:nvPr>
        </p:nvSpPr>
        <p:spPr>
          <a:xfrm>
            <a:off x="325334" y="439775"/>
            <a:ext cx="3330059" cy="591577"/>
          </a:xfrm>
        </p:spPr>
        <p:txBody>
          <a:bodyPr/>
          <a:lstStyle>
            <a:lvl1pPr marL="0" indent="0">
              <a:buNone/>
              <a:defRPr sz="862">
                <a:solidFill>
                  <a:schemeClr val="tx1"/>
                </a:solidFill>
                <a:latin typeface="+mn-lt"/>
              </a:defRPr>
            </a:lvl1pPr>
          </a:lstStyle>
          <a:p>
            <a:pPr lvl="0"/>
            <a:r>
              <a:rPr lang="en-US" noProof="0" dirty="0"/>
              <a:t>Disclaimer text</a:t>
            </a:r>
          </a:p>
        </p:txBody>
      </p:sp>
      <p:sp>
        <p:nvSpPr>
          <p:cNvPr id="2" name="Slide Number Placeholder 5">
            <a:extLst>
              <a:ext uri="{FF2B5EF4-FFF2-40B4-BE49-F238E27FC236}">
                <a16:creationId xmlns:a16="http://schemas.microsoft.com/office/drawing/2014/main" id="{100F66AE-B2F5-9007-B17D-52A0AD4E3F08}"/>
              </a:ext>
            </a:extLst>
          </p:cNvPr>
          <p:cNvSpPr>
            <a:spLocks noGrp="1"/>
          </p:cNvSpPr>
          <p:nvPr>
            <p:ph type="sldNum" sz="quarter" idx="4"/>
          </p:nvPr>
        </p:nvSpPr>
        <p:spPr>
          <a:xfrm>
            <a:off x="9106168" y="6492875"/>
            <a:ext cx="2743200" cy="365125"/>
          </a:xfrm>
          <a:prstGeom prst="rect">
            <a:avLst/>
          </a:prstGeom>
        </p:spPr>
        <p:txBody>
          <a:bodyPr/>
          <a:lstStyle>
            <a:lvl1pPr algn="r">
              <a:defRPr sz="1000" b="1" i="0">
                <a:solidFill>
                  <a:schemeClr val="accent1"/>
                </a:solidFill>
                <a:latin typeface="GT America Condensed Regular" pitchFamily="2" charset="77"/>
                <a:ea typeface="GT America Condensed Regular" pitchFamily="2" charset="77"/>
                <a:cs typeface="GT America Condensed Regular" pitchFamily="2" charset="77"/>
              </a:defRPr>
            </a:lvl1pPr>
          </a:lstStyle>
          <a:p>
            <a:fld id="{3DB702B6-6156-2F42-85AB-A912E062E9D6}" type="slidenum">
              <a:rPr lang="en-US" noProof="0"/>
              <a:pPr/>
              <a:t>‹#›</a:t>
            </a:fld>
            <a:endParaRPr lang="en-US" noProof="0" dirty="0"/>
          </a:p>
        </p:txBody>
      </p:sp>
    </p:spTree>
    <p:extLst>
      <p:ext uri="{BB962C8B-B14F-4D97-AF65-F5344CB8AC3E}">
        <p14:creationId xmlns:p14="http://schemas.microsoft.com/office/powerpoint/2010/main" val="34605519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4_Mukautettu asettelu">
    <p:bg>
      <p:bgPr>
        <a:solidFill>
          <a:schemeClr val="accent1"/>
        </a:solidFill>
        <a:effectLst/>
      </p:bgPr>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6DEBC887-8428-C4E0-ECB3-F5CFEED5A1C2}"/>
              </a:ext>
            </a:extLst>
          </p:cNvPr>
          <p:cNvPicPr>
            <a:picLocks noChangeAspect="1"/>
          </p:cNvPicPr>
          <p:nvPr userDrawn="1"/>
        </p:nvPicPr>
        <p:blipFill>
          <a:blip r:embed="rId2"/>
          <a:stretch>
            <a:fillRect/>
          </a:stretch>
        </p:blipFill>
        <p:spPr>
          <a:xfrm>
            <a:off x="11078171" y="6114555"/>
            <a:ext cx="920527" cy="478674"/>
          </a:xfrm>
          <a:prstGeom prst="rect">
            <a:avLst/>
          </a:prstGeom>
        </p:spPr>
      </p:pic>
      <p:sp>
        <p:nvSpPr>
          <p:cNvPr id="4" name="Teksti_etusivu">
            <a:extLst>
              <a:ext uri="{FF2B5EF4-FFF2-40B4-BE49-F238E27FC236}">
                <a16:creationId xmlns:a16="http://schemas.microsoft.com/office/drawing/2014/main" id="{9CD7C9D0-18AE-9B06-4229-D1E2E87BDA3B}"/>
              </a:ext>
            </a:extLst>
          </p:cNvPr>
          <p:cNvSpPr txBox="1">
            <a:spLocks noChangeAspect="1"/>
          </p:cNvSpPr>
          <p:nvPr userDrawn="1"/>
        </p:nvSpPr>
        <p:spPr>
          <a:xfrm>
            <a:off x="6280896" y="1839762"/>
            <a:ext cx="5551002" cy="4753467"/>
          </a:xfrm>
          <a:prstGeom prst="rect">
            <a:avLst/>
          </a:prstGeom>
          <a:noFill/>
          <a:ln w="9525" cmpd="sng">
            <a:noFill/>
          </a:ln>
          <a:effectLst/>
        </p:spPr>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514329">
              <a:spcBef>
                <a:spcPts val="225"/>
              </a:spcBef>
              <a:spcAft>
                <a:spcPts val="225"/>
              </a:spcAft>
              <a:defRPr/>
            </a:pPr>
            <a:r>
              <a:rPr lang="fi-FI" kern="1000" spc="-30" dirty="0">
                <a:solidFill>
                  <a:schemeClr val="bg1"/>
                </a:solidFill>
                <a:latin typeface="GT America Regular" pitchFamily="2" charset="77"/>
                <a:ea typeface="GT America Regular" pitchFamily="2" charset="77"/>
                <a:cs typeface="GT America Regular" pitchFamily="2" charset="77"/>
              </a:rPr>
              <a:t>Inderesin yhdistää sijoittajat ja pörssiyhtiöt. Asiakkainamme on yli 400 pörssiyhtiötä, jotka haluavat palvella omistajiaan ja sijoittajayhteisöä tarjoamalla parempaa sijoittajaviestintää. Sijoittajayhteisöömme kuuluu yli 70 000 aktiivista osakesijoittamisesta kiinnostunutta jäsentä.</a:t>
            </a:r>
          </a:p>
          <a:p>
            <a:pPr defTabSz="514329">
              <a:spcBef>
                <a:spcPts val="225"/>
              </a:spcBef>
              <a:spcAft>
                <a:spcPts val="225"/>
              </a:spcAft>
              <a:defRPr/>
            </a:pPr>
            <a:r>
              <a:rPr lang="fi-FI" kern="1000" spc="-30" dirty="0">
                <a:solidFill>
                  <a:schemeClr val="bg1"/>
                </a:solidFill>
                <a:latin typeface="GT America Regular" pitchFamily="2" charset="77"/>
                <a:ea typeface="GT America Regular" pitchFamily="2" charset="77"/>
                <a:cs typeface="GT America Regular" pitchFamily="2" charset="77"/>
              </a:rPr>
              <a:t>Inderesin yhteiskunnallisena tavoitteena on demokratisoida sijoittajatieto. Uskomme sijoittajien yhtäläisiin mahdollisuuksiin saada tietoa, jonka avulla säästää ja sijoittaa tulevaisuuteensa.</a:t>
            </a:r>
          </a:p>
          <a:p>
            <a:pPr defTabSz="514329">
              <a:spcBef>
                <a:spcPts val="225"/>
              </a:spcBef>
              <a:spcAft>
                <a:spcPts val="225"/>
              </a:spcAft>
              <a:defRPr/>
            </a:pPr>
            <a:r>
              <a:rPr lang="fi-FI" kern="1000" spc="-30" dirty="0">
                <a:solidFill>
                  <a:schemeClr val="bg1"/>
                </a:solidFill>
                <a:latin typeface="GT America Regular" pitchFamily="2" charset="77"/>
                <a:ea typeface="GT America Regular" pitchFamily="2" charset="77"/>
                <a:cs typeface="GT America Regular" pitchFamily="2" charset="77"/>
              </a:rPr>
              <a:t>Pörssiyhtiöille tuotamme ratkaisuja, joiden avulla toteuttaa tehokasta ja avointa sijoittajaviestintää. Inderesin tuotetarjooma kattaa kaikki keskeiset pörssiyhtiön sijoittajaviestinnän tarvitsemat ratkaisut. Päätuotteitamme ovat osakeanalyysi, IR-tapahtumat, IR-ohjelmistot ja yhtiökokoukset.</a:t>
            </a:r>
          </a:p>
          <a:p>
            <a:pPr defTabSz="514329">
              <a:spcBef>
                <a:spcPts val="225"/>
              </a:spcBef>
              <a:spcAft>
                <a:spcPts val="225"/>
              </a:spcAft>
              <a:defRPr/>
            </a:pPr>
            <a:r>
              <a:rPr lang="fi-FI" kern="1000" spc="-30" dirty="0">
                <a:solidFill>
                  <a:schemeClr val="bg1"/>
                </a:solidFill>
                <a:latin typeface="GT America Regular" pitchFamily="2" charset="77"/>
                <a:ea typeface="GT America Regular" pitchFamily="2" charset="77"/>
                <a:cs typeface="GT America Regular" pitchFamily="2" charset="77"/>
              </a:rPr>
              <a:t>Sijoittajayhteisölle tarjoamme palveluita, joiden avulla yhteisön jäsenet voivat kehittyä paremmiksi sijoittajiksi, verkostoitua muiden sijoittajien kanssa sekä saada ajantasaista tietoa sijoituspäätösten tueksi.</a:t>
            </a:r>
          </a:p>
          <a:p>
            <a:pPr defTabSz="514329">
              <a:spcBef>
                <a:spcPts val="225"/>
              </a:spcBef>
              <a:spcAft>
                <a:spcPts val="225"/>
              </a:spcAft>
              <a:defRPr/>
            </a:pPr>
            <a:endParaRPr lang="fi-FI" kern="1000" spc="-30" dirty="0">
              <a:solidFill>
                <a:schemeClr val="bg1"/>
              </a:solidFill>
              <a:latin typeface="GT America Regular" pitchFamily="2" charset="77"/>
              <a:ea typeface="GT America Regular" pitchFamily="2" charset="77"/>
              <a:cs typeface="GT America Regular" pitchFamily="2" charset="77"/>
            </a:endParaRPr>
          </a:p>
          <a:p>
            <a:pPr defTabSz="514329">
              <a:spcBef>
                <a:spcPts val="225"/>
              </a:spcBef>
              <a:spcAft>
                <a:spcPts val="225"/>
              </a:spcAft>
              <a:defRPr/>
            </a:pPr>
            <a:r>
              <a:rPr lang="fi-FI" kern="1000" spc="-30" dirty="0">
                <a:solidFill>
                  <a:schemeClr val="bg1"/>
                </a:solidFill>
                <a:latin typeface="GT America Regular" pitchFamily="2" charset="77"/>
                <a:ea typeface="GT America Regular" pitchFamily="2" charset="77"/>
                <a:cs typeface="GT America Regular" pitchFamily="2" charset="77"/>
              </a:rPr>
              <a:t>Inderes on listattu Nasdaq First North -markkinapaikalle ja se toimii Suomessa, Ruotsissa, Tanskassa ja Norjassa.</a:t>
            </a:r>
          </a:p>
          <a:p>
            <a:pPr defTabSz="514329">
              <a:spcBef>
                <a:spcPts val="225"/>
              </a:spcBef>
              <a:spcAft>
                <a:spcPts val="225"/>
              </a:spcAft>
              <a:defRPr/>
            </a:pPr>
            <a:endParaRPr lang="fi-FI" sz="1200" kern="1000" spc="-30" dirty="0">
              <a:solidFill>
                <a:schemeClr val="bg1"/>
              </a:solidFill>
              <a:latin typeface="GT America Regular" pitchFamily="2" charset="77"/>
              <a:ea typeface="GT America Regular" pitchFamily="2" charset="77"/>
              <a:cs typeface="GT America Regular" pitchFamily="2" charset="77"/>
            </a:endParaRPr>
          </a:p>
          <a:p>
            <a:pPr defTabSz="514329">
              <a:spcBef>
                <a:spcPts val="225"/>
              </a:spcBef>
              <a:spcAft>
                <a:spcPts val="225"/>
              </a:spcAft>
              <a:defRPr/>
            </a:pPr>
            <a:r>
              <a:rPr lang="fi-FI" sz="1000" b="1" kern="1000" spc="-30" dirty="0">
                <a:solidFill>
                  <a:schemeClr val="bg1"/>
                </a:solidFill>
                <a:latin typeface="GT America Regular" pitchFamily="2" charset="77"/>
                <a:ea typeface="GT America Regular" pitchFamily="2" charset="77"/>
                <a:cs typeface="GT America Regular" pitchFamily="2" charset="77"/>
              </a:rPr>
              <a:t>Inderes Oyj</a:t>
            </a:r>
          </a:p>
          <a:p>
            <a:pPr defTabSz="514329">
              <a:spcBef>
                <a:spcPts val="225"/>
              </a:spcBef>
              <a:spcAft>
                <a:spcPts val="225"/>
              </a:spcAft>
              <a:defRPr/>
            </a:pPr>
            <a:r>
              <a:rPr lang="fi-FI" sz="1000" kern="1000" spc="-30" dirty="0">
                <a:solidFill>
                  <a:schemeClr val="bg1"/>
                </a:solidFill>
                <a:latin typeface="GT America Regular" pitchFamily="2" charset="77"/>
                <a:ea typeface="GT America Regular" pitchFamily="2" charset="77"/>
                <a:cs typeface="GT America Regular" pitchFamily="2" charset="77"/>
              </a:rPr>
              <a:t>Itämerentori 2</a:t>
            </a:r>
          </a:p>
          <a:p>
            <a:pPr defTabSz="514329">
              <a:spcBef>
                <a:spcPts val="225"/>
              </a:spcBef>
              <a:spcAft>
                <a:spcPts val="225"/>
              </a:spcAft>
              <a:defRPr/>
            </a:pPr>
            <a:r>
              <a:rPr lang="fi-FI" sz="1000" kern="1000" spc="-30" dirty="0">
                <a:solidFill>
                  <a:schemeClr val="bg1"/>
                </a:solidFill>
                <a:latin typeface="GT America Regular" pitchFamily="2" charset="77"/>
                <a:ea typeface="GT America Regular" pitchFamily="2" charset="77"/>
                <a:cs typeface="GT America Regular" pitchFamily="2" charset="77"/>
              </a:rPr>
              <a:t>00180 Helsinki</a:t>
            </a:r>
          </a:p>
          <a:p>
            <a:pPr defTabSz="514329">
              <a:spcBef>
                <a:spcPts val="225"/>
              </a:spcBef>
              <a:spcAft>
                <a:spcPts val="225"/>
              </a:spcAft>
              <a:defRPr/>
            </a:pPr>
            <a:r>
              <a:rPr lang="fi-FI" sz="1000" kern="1000" spc="-30" dirty="0">
                <a:solidFill>
                  <a:schemeClr val="bg1"/>
                </a:solidFill>
                <a:latin typeface="GT America Regular" pitchFamily="2" charset="77"/>
                <a:ea typeface="GT America Regular" pitchFamily="2" charset="77"/>
                <a:cs typeface="GT America Regular" pitchFamily="2" charset="77"/>
              </a:rPr>
              <a:t>+358 10 219 4690</a:t>
            </a:r>
          </a:p>
          <a:p>
            <a:pPr defTabSz="514329">
              <a:spcBef>
                <a:spcPts val="225"/>
              </a:spcBef>
              <a:spcAft>
                <a:spcPts val="225"/>
              </a:spcAft>
              <a:defRPr/>
            </a:pPr>
            <a:endParaRPr lang="fi-FI" sz="1000" kern="1000" spc="-30" dirty="0">
              <a:solidFill>
                <a:schemeClr val="bg1"/>
              </a:solidFill>
              <a:latin typeface="GT America Regular" pitchFamily="2" charset="77"/>
              <a:ea typeface="GT America Regular" pitchFamily="2" charset="77"/>
              <a:cs typeface="GT America Regular" pitchFamily="2" charset="77"/>
            </a:endParaRPr>
          </a:p>
          <a:p>
            <a:pPr defTabSz="514329">
              <a:spcBef>
                <a:spcPts val="225"/>
              </a:spcBef>
              <a:spcAft>
                <a:spcPts val="225"/>
              </a:spcAft>
              <a:defRPr/>
            </a:pPr>
            <a:r>
              <a:rPr lang="fi-FI" sz="1000" kern="1000" spc="-30" dirty="0">
                <a:solidFill>
                  <a:schemeClr val="bg1"/>
                </a:solidFill>
                <a:latin typeface="GT America Regular" pitchFamily="2" charset="77"/>
                <a:ea typeface="GT America Regular" pitchFamily="2" charset="77"/>
                <a:cs typeface="GT America Regular" pitchFamily="2" charset="77"/>
              </a:rPr>
              <a:t>Palkittua analyysia osoitteessa </a:t>
            </a:r>
            <a:r>
              <a:rPr lang="fi-FI" sz="1000" b="1" kern="1000" spc="-30" dirty="0">
                <a:solidFill>
                  <a:schemeClr val="bg1"/>
                </a:solidFill>
                <a:latin typeface="GT America Regular" pitchFamily="2" charset="77"/>
                <a:ea typeface="GT America Regular" pitchFamily="2" charset="77"/>
                <a:cs typeface="GT America Regular" pitchFamily="2" charset="77"/>
              </a:rPr>
              <a:t>inderes.fi </a:t>
            </a:r>
          </a:p>
        </p:txBody>
      </p:sp>
      <p:sp>
        <p:nvSpPr>
          <p:cNvPr id="7" name="Tekstiruutu 6">
            <a:extLst>
              <a:ext uri="{FF2B5EF4-FFF2-40B4-BE49-F238E27FC236}">
                <a16:creationId xmlns:a16="http://schemas.microsoft.com/office/drawing/2014/main" id="{DBBFBF51-777E-2241-FBC2-1061846DD291}"/>
              </a:ext>
            </a:extLst>
          </p:cNvPr>
          <p:cNvSpPr txBox="1"/>
          <p:nvPr userDrawn="1"/>
        </p:nvSpPr>
        <p:spPr>
          <a:xfrm>
            <a:off x="6280896" y="342000"/>
            <a:ext cx="5551002" cy="1323439"/>
          </a:xfrm>
          <a:prstGeom prst="rect">
            <a:avLst/>
          </a:prstGeom>
          <a:noFill/>
        </p:spPr>
        <p:txBody>
          <a:bodyPr wrap="square" lIns="0" rtlCol="0">
            <a:spAutoFit/>
          </a:bodyPr>
          <a:lstStyle/>
          <a:p>
            <a:r>
              <a:rPr lang="fi-FI" sz="4000" b="1" i="0" dirty="0">
                <a:solidFill>
                  <a:schemeClr val="bg1"/>
                </a:solidFill>
                <a:latin typeface="GT America Condensed Black" pitchFamily="2" charset="77"/>
                <a:ea typeface="GT America Condensed Black" pitchFamily="2" charset="77"/>
                <a:cs typeface="GT America Condensed Black" pitchFamily="2" charset="77"/>
              </a:rPr>
              <a:t>TIETO ON SIJOITTAJAN PERUSOIKEUS</a:t>
            </a:r>
          </a:p>
        </p:txBody>
      </p:sp>
      <p:pic>
        <p:nvPicPr>
          <p:cNvPr id="9" name="Kuva 8" descr="Kuva, joka sisältää kohteen animaatio, Animaatio, kuvakaappaus, PC-peli&#10;&#10;Kuvaus luotu automaattisesti">
            <a:extLst>
              <a:ext uri="{FF2B5EF4-FFF2-40B4-BE49-F238E27FC236}">
                <a16:creationId xmlns:a16="http://schemas.microsoft.com/office/drawing/2014/main" id="{6D21B666-B34A-AE96-0B1A-2499E27DDF51}"/>
              </a:ext>
            </a:extLst>
          </p:cNvPr>
          <p:cNvPicPr>
            <a:picLocks noChangeAspect="1"/>
          </p:cNvPicPr>
          <p:nvPr userDrawn="1"/>
        </p:nvPicPr>
        <p:blipFill rotWithShape="1">
          <a:blip r:embed="rId3"/>
          <a:srcRect l="25845" r="5019"/>
          <a:stretch/>
        </p:blipFill>
        <p:spPr>
          <a:xfrm>
            <a:off x="0" y="0"/>
            <a:ext cx="6096000" cy="6858000"/>
          </a:xfrm>
          <a:prstGeom prst="rect">
            <a:avLst/>
          </a:prstGeom>
        </p:spPr>
      </p:pic>
    </p:spTree>
    <p:extLst>
      <p:ext uri="{BB962C8B-B14F-4D97-AF65-F5344CB8AC3E}">
        <p14:creationId xmlns:p14="http://schemas.microsoft.com/office/powerpoint/2010/main" val="4626259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B0A8924-51CA-4DBE-553F-2E866B1D032D}"/>
              </a:ext>
            </a:extLst>
          </p:cNvPr>
          <p:cNvSpPr>
            <a:spLocks noGrp="1"/>
          </p:cNvSpPr>
          <p:nvPr>
            <p:ph type="sldNum" sz="quarter" idx="10"/>
          </p:nvPr>
        </p:nvSpPr>
        <p:spPr/>
        <p:txBody>
          <a:bodyPr/>
          <a:lstStyle/>
          <a:p>
            <a:fld id="{3DB702B6-6156-2F42-85AB-A912E062E9D6}" type="slidenum">
              <a:rPr lang="en-US" noProof="0" smtClean="0"/>
              <a:pPr/>
              <a:t>‹#›</a:t>
            </a:fld>
            <a:endParaRPr lang="en-US" noProof="0" dirty="0"/>
          </a:p>
        </p:txBody>
      </p:sp>
      <p:sp>
        <p:nvSpPr>
          <p:cNvPr id="4" name="Tekstin paikkamerkki 16">
            <a:extLst>
              <a:ext uri="{FF2B5EF4-FFF2-40B4-BE49-F238E27FC236}">
                <a16:creationId xmlns:a16="http://schemas.microsoft.com/office/drawing/2014/main" id="{F8F88A23-9FAD-F946-F169-EDAF563D4B9A}"/>
              </a:ext>
            </a:extLst>
          </p:cNvPr>
          <p:cNvSpPr>
            <a:spLocks noGrp="1"/>
          </p:cNvSpPr>
          <p:nvPr>
            <p:ph type="body" sz="quarter" idx="17" hasCustomPrompt="1"/>
          </p:nvPr>
        </p:nvSpPr>
        <p:spPr>
          <a:xfrm>
            <a:off x="342901" y="288000"/>
            <a:ext cx="6926399" cy="480131"/>
          </a:xfrm>
        </p:spPr>
        <p:txBody>
          <a:bodyPr lIns="0">
            <a:spAutoFit/>
          </a:bodyPr>
          <a:lstStyle>
            <a:lvl1pPr marL="0" indent="0">
              <a:buNone/>
              <a:defRPr b="1" i="0" spc="-150">
                <a:solidFill>
                  <a:schemeClr val="accent1"/>
                </a:solidFill>
                <a:latin typeface="GT America Regular" pitchFamily="2" charset="77"/>
                <a:ea typeface="GT America Regular" pitchFamily="2" charset="77"/>
                <a:cs typeface="GT America Regular" pitchFamily="2" charset="77"/>
              </a:defRPr>
            </a:lvl1pPr>
            <a:lvl2pPr marL="457200" indent="0">
              <a:buNone/>
              <a:defRPr b="1" i="0" spc="-150">
                <a:solidFill>
                  <a:schemeClr val="tx2"/>
                </a:solidFill>
                <a:latin typeface="GT America Regular" pitchFamily="2" charset="77"/>
                <a:ea typeface="GT America Regular" pitchFamily="2" charset="77"/>
                <a:cs typeface="GT America Regular" pitchFamily="2" charset="77"/>
              </a:defRPr>
            </a:lvl2pPr>
            <a:lvl3pPr marL="914400" indent="0">
              <a:buNone/>
              <a:defRPr b="1" i="0" spc="-150">
                <a:solidFill>
                  <a:schemeClr val="tx2"/>
                </a:solidFill>
                <a:latin typeface="GT America Regular" pitchFamily="2" charset="77"/>
                <a:ea typeface="GT America Regular" pitchFamily="2" charset="77"/>
                <a:cs typeface="GT America Regular" pitchFamily="2" charset="77"/>
              </a:defRPr>
            </a:lvl3pPr>
            <a:lvl4pPr marL="1371600" indent="0">
              <a:buNone/>
              <a:defRPr b="1" i="0" spc="-150">
                <a:solidFill>
                  <a:schemeClr val="tx2"/>
                </a:solidFill>
                <a:latin typeface="GT America Regular" pitchFamily="2" charset="77"/>
                <a:ea typeface="GT America Regular" pitchFamily="2" charset="77"/>
                <a:cs typeface="GT America Regular" pitchFamily="2" charset="77"/>
              </a:defRPr>
            </a:lvl4pPr>
            <a:lvl5pPr marL="1828800" indent="0">
              <a:buNone/>
              <a:defRPr b="1" i="0" spc="-150">
                <a:solidFill>
                  <a:schemeClr val="tx2"/>
                </a:solidFill>
                <a:latin typeface="GT America Regular" pitchFamily="2" charset="77"/>
                <a:ea typeface="GT America Regular" pitchFamily="2" charset="77"/>
                <a:cs typeface="GT America Regular" pitchFamily="2" charset="77"/>
              </a:defRPr>
            </a:lvl5pPr>
          </a:lstStyle>
          <a:p>
            <a:pPr lvl="0"/>
            <a:r>
              <a:rPr lang="en-US" noProof="0" dirty="0"/>
              <a:t>Company in brief</a:t>
            </a:r>
          </a:p>
        </p:txBody>
      </p:sp>
      <p:sp>
        <p:nvSpPr>
          <p:cNvPr id="5" name="Text Placeholder 11">
            <a:extLst>
              <a:ext uri="{FF2B5EF4-FFF2-40B4-BE49-F238E27FC236}">
                <a16:creationId xmlns:a16="http://schemas.microsoft.com/office/drawing/2014/main" id="{6A40E2D9-DE24-119A-085E-224ED6948B8F}"/>
              </a:ext>
            </a:extLst>
          </p:cNvPr>
          <p:cNvSpPr>
            <a:spLocks noGrp="1"/>
          </p:cNvSpPr>
          <p:nvPr>
            <p:ph type="body" sz="quarter" idx="18" hasCustomPrompt="1"/>
          </p:nvPr>
        </p:nvSpPr>
        <p:spPr>
          <a:xfrm>
            <a:off x="342633" y="2312644"/>
            <a:ext cx="3805238" cy="341632"/>
          </a:xfrm>
        </p:spPr>
        <p:txBody>
          <a:bodyPr wrap="square">
            <a:spAutoFit/>
          </a:bodyPr>
          <a:lstStyle>
            <a:lvl1pPr marL="0" indent="0">
              <a:buNone/>
              <a:defRPr sz="1800" b="1" i="0">
                <a:solidFill>
                  <a:schemeClr val="accent1"/>
                </a:solidFill>
                <a:latin typeface="GT America Condensed Regular" pitchFamily="2" charset="77"/>
                <a:ea typeface="GT America Condensed Regular" pitchFamily="2" charset="77"/>
                <a:cs typeface="GT America Condensed Regular" pitchFamily="2" charset="77"/>
              </a:defRPr>
            </a:lvl1pPr>
            <a:lvl2pPr marL="457200" indent="0">
              <a:buNone/>
              <a:defRPr sz="2000">
                <a:solidFill>
                  <a:schemeClr val="accent1"/>
                </a:solidFill>
              </a:defRPr>
            </a:lvl2pPr>
            <a:lvl3pPr marL="914400" indent="0">
              <a:buNone/>
              <a:defRPr sz="2000">
                <a:solidFill>
                  <a:schemeClr val="accent1"/>
                </a:solidFill>
              </a:defRPr>
            </a:lvl3pPr>
            <a:lvl4pPr marL="1371600" indent="0">
              <a:buNone/>
              <a:defRPr sz="2000">
                <a:solidFill>
                  <a:schemeClr val="accent1"/>
                </a:solidFill>
              </a:defRPr>
            </a:lvl4pPr>
            <a:lvl5pPr marL="1828800" indent="0">
              <a:buNone/>
              <a:defRPr sz="2000">
                <a:solidFill>
                  <a:schemeClr val="accent1"/>
                </a:solidFill>
              </a:defRPr>
            </a:lvl5pPr>
          </a:lstStyle>
          <a:p>
            <a:pPr lvl="0"/>
            <a:r>
              <a:rPr lang="en-US" noProof="0" dirty="0"/>
              <a:t>ADD TEXT</a:t>
            </a:r>
          </a:p>
        </p:txBody>
      </p:sp>
      <p:sp>
        <p:nvSpPr>
          <p:cNvPr id="6" name="Text Placeholder 11">
            <a:extLst>
              <a:ext uri="{FF2B5EF4-FFF2-40B4-BE49-F238E27FC236}">
                <a16:creationId xmlns:a16="http://schemas.microsoft.com/office/drawing/2014/main" id="{61C901B0-39FD-5A87-1328-EB805E64BF53}"/>
              </a:ext>
            </a:extLst>
          </p:cNvPr>
          <p:cNvSpPr>
            <a:spLocks noGrp="1"/>
          </p:cNvSpPr>
          <p:nvPr>
            <p:ph type="body" sz="quarter" idx="19" hasCustomPrompt="1"/>
          </p:nvPr>
        </p:nvSpPr>
        <p:spPr>
          <a:xfrm>
            <a:off x="342633" y="3021715"/>
            <a:ext cx="3805238" cy="341632"/>
          </a:xfrm>
        </p:spPr>
        <p:txBody>
          <a:bodyPr wrap="square">
            <a:spAutoFit/>
          </a:bodyPr>
          <a:lstStyle>
            <a:lvl1pPr marL="0" indent="0">
              <a:buNone/>
              <a:defRPr sz="1800" b="1" i="0">
                <a:solidFill>
                  <a:schemeClr val="accent1"/>
                </a:solidFill>
                <a:latin typeface="GT America Condensed Regular" pitchFamily="2" charset="77"/>
                <a:ea typeface="GT America Condensed Regular" pitchFamily="2" charset="77"/>
                <a:cs typeface="GT America Condensed Regular" pitchFamily="2" charset="77"/>
              </a:defRPr>
            </a:lvl1pPr>
            <a:lvl2pPr marL="457200" indent="0">
              <a:buNone/>
              <a:defRPr sz="2000">
                <a:solidFill>
                  <a:schemeClr val="accent1"/>
                </a:solidFill>
              </a:defRPr>
            </a:lvl2pPr>
            <a:lvl3pPr marL="914400" indent="0">
              <a:buNone/>
              <a:defRPr sz="2000">
                <a:solidFill>
                  <a:schemeClr val="accent1"/>
                </a:solidFill>
              </a:defRPr>
            </a:lvl3pPr>
            <a:lvl4pPr marL="1371600" indent="0">
              <a:buNone/>
              <a:defRPr sz="2000">
                <a:solidFill>
                  <a:schemeClr val="accent1"/>
                </a:solidFill>
              </a:defRPr>
            </a:lvl4pPr>
            <a:lvl5pPr marL="1828800" indent="0">
              <a:buNone/>
              <a:defRPr sz="2000">
                <a:solidFill>
                  <a:schemeClr val="accent1"/>
                </a:solidFill>
              </a:defRPr>
            </a:lvl5pPr>
          </a:lstStyle>
          <a:p>
            <a:pPr lvl="0"/>
            <a:r>
              <a:rPr lang="en-US" noProof="0" dirty="0"/>
              <a:t>ADD TEXT</a:t>
            </a:r>
          </a:p>
        </p:txBody>
      </p:sp>
      <p:sp>
        <p:nvSpPr>
          <p:cNvPr id="7" name="Text Placeholder 11">
            <a:extLst>
              <a:ext uri="{FF2B5EF4-FFF2-40B4-BE49-F238E27FC236}">
                <a16:creationId xmlns:a16="http://schemas.microsoft.com/office/drawing/2014/main" id="{E598469A-828E-6916-7323-A012A9AB35F7}"/>
              </a:ext>
            </a:extLst>
          </p:cNvPr>
          <p:cNvSpPr>
            <a:spLocks noGrp="1"/>
          </p:cNvSpPr>
          <p:nvPr>
            <p:ph type="body" sz="quarter" idx="20" hasCustomPrompt="1"/>
          </p:nvPr>
        </p:nvSpPr>
        <p:spPr>
          <a:xfrm>
            <a:off x="342633" y="3730786"/>
            <a:ext cx="3805238" cy="341632"/>
          </a:xfrm>
        </p:spPr>
        <p:txBody>
          <a:bodyPr wrap="square">
            <a:spAutoFit/>
          </a:bodyPr>
          <a:lstStyle>
            <a:lvl1pPr marL="0" indent="0">
              <a:buNone/>
              <a:defRPr sz="1800" b="1" i="0">
                <a:solidFill>
                  <a:schemeClr val="accent1"/>
                </a:solidFill>
                <a:latin typeface="GT America Condensed Regular" pitchFamily="2" charset="77"/>
                <a:ea typeface="GT America Condensed Regular" pitchFamily="2" charset="77"/>
                <a:cs typeface="GT America Condensed Regular" pitchFamily="2" charset="77"/>
              </a:defRPr>
            </a:lvl1pPr>
            <a:lvl2pPr marL="457200" indent="0">
              <a:buNone/>
              <a:defRPr sz="2000">
                <a:solidFill>
                  <a:schemeClr val="accent1"/>
                </a:solidFill>
              </a:defRPr>
            </a:lvl2pPr>
            <a:lvl3pPr marL="914400" indent="0">
              <a:buNone/>
              <a:defRPr sz="2000">
                <a:solidFill>
                  <a:schemeClr val="accent1"/>
                </a:solidFill>
              </a:defRPr>
            </a:lvl3pPr>
            <a:lvl4pPr marL="1371600" indent="0">
              <a:buNone/>
              <a:defRPr sz="2000">
                <a:solidFill>
                  <a:schemeClr val="accent1"/>
                </a:solidFill>
              </a:defRPr>
            </a:lvl4pPr>
            <a:lvl5pPr marL="1828800" indent="0">
              <a:buNone/>
              <a:defRPr sz="2000">
                <a:solidFill>
                  <a:schemeClr val="accent1"/>
                </a:solidFill>
              </a:defRPr>
            </a:lvl5pPr>
          </a:lstStyle>
          <a:p>
            <a:pPr lvl="0"/>
            <a:r>
              <a:rPr lang="en-US" noProof="0" dirty="0"/>
              <a:t>ADD TEXT</a:t>
            </a:r>
          </a:p>
        </p:txBody>
      </p:sp>
      <p:sp>
        <p:nvSpPr>
          <p:cNvPr id="8" name="Text Placeholder 11">
            <a:extLst>
              <a:ext uri="{FF2B5EF4-FFF2-40B4-BE49-F238E27FC236}">
                <a16:creationId xmlns:a16="http://schemas.microsoft.com/office/drawing/2014/main" id="{8BEB2E51-0730-D605-2994-70D87AEAC1C4}"/>
              </a:ext>
            </a:extLst>
          </p:cNvPr>
          <p:cNvSpPr>
            <a:spLocks noGrp="1"/>
          </p:cNvSpPr>
          <p:nvPr>
            <p:ph type="body" sz="quarter" idx="21" hasCustomPrompt="1"/>
          </p:nvPr>
        </p:nvSpPr>
        <p:spPr>
          <a:xfrm>
            <a:off x="342633" y="4439857"/>
            <a:ext cx="3805238" cy="341632"/>
          </a:xfrm>
        </p:spPr>
        <p:txBody>
          <a:bodyPr wrap="square">
            <a:spAutoFit/>
          </a:bodyPr>
          <a:lstStyle>
            <a:lvl1pPr marL="0" indent="0">
              <a:buNone/>
              <a:defRPr sz="1800" b="1" i="0">
                <a:solidFill>
                  <a:schemeClr val="accent1"/>
                </a:solidFill>
                <a:latin typeface="GT America Condensed Regular" pitchFamily="2" charset="77"/>
                <a:ea typeface="GT America Condensed Regular" pitchFamily="2" charset="77"/>
                <a:cs typeface="GT America Condensed Regular" pitchFamily="2" charset="77"/>
              </a:defRPr>
            </a:lvl1pPr>
            <a:lvl2pPr marL="457200" indent="0">
              <a:buNone/>
              <a:defRPr sz="2000">
                <a:solidFill>
                  <a:schemeClr val="accent1"/>
                </a:solidFill>
              </a:defRPr>
            </a:lvl2pPr>
            <a:lvl3pPr marL="914400" indent="0">
              <a:buNone/>
              <a:defRPr sz="2000">
                <a:solidFill>
                  <a:schemeClr val="accent1"/>
                </a:solidFill>
              </a:defRPr>
            </a:lvl3pPr>
            <a:lvl4pPr marL="1371600" indent="0">
              <a:buNone/>
              <a:defRPr sz="2000">
                <a:solidFill>
                  <a:schemeClr val="accent1"/>
                </a:solidFill>
              </a:defRPr>
            </a:lvl4pPr>
            <a:lvl5pPr marL="1828800" indent="0">
              <a:buNone/>
              <a:defRPr sz="2000">
                <a:solidFill>
                  <a:schemeClr val="accent1"/>
                </a:solidFill>
              </a:defRPr>
            </a:lvl5pPr>
          </a:lstStyle>
          <a:p>
            <a:pPr lvl="0"/>
            <a:r>
              <a:rPr lang="en-US" noProof="0" dirty="0"/>
              <a:t>ADD TEXT</a:t>
            </a:r>
          </a:p>
        </p:txBody>
      </p:sp>
      <p:sp>
        <p:nvSpPr>
          <p:cNvPr id="9" name="Text Placeholder 11">
            <a:extLst>
              <a:ext uri="{FF2B5EF4-FFF2-40B4-BE49-F238E27FC236}">
                <a16:creationId xmlns:a16="http://schemas.microsoft.com/office/drawing/2014/main" id="{AB47868F-73E8-9BFD-845C-F0FDD696D1A0}"/>
              </a:ext>
            </a:extLst>
          </p:cNvPr>
          <p:cNvSpPr>
            <a:spLocks noGrp="1"/>
          </p:cNvSpPr>
          <p:nvPr>
            <p:ph type="body" sz="quarter" idx="22" hasCustomPrompt="1"/>
          </p:nvPr>
        </p:nvSpPr>
        <p:spPr>
          <a:xfrm>
            <a:off x="342633" y="5148928"/>
            <a:ext cx="3805238" cy="341632"/>
          </a:xfrm>
        </p:spPr>
        <p:txBody>
          <a:bodyPr wrap="square">
            <a:spAutoFit/>
          </a:bodyPr>
          <a:lstStyle>
            <a:lvl1pPr marL="0" indent="0">
              <a:buNone/>
              <a:defRPr sz="1800" b="1" i="0">
                <a:solidFill>
                  <a:schemeClr val="accent1"/>
                </a:solidFill>
                <a:latin typeface="GT America Condensed Regular" pitchFamily="2" charset="77"/>
                <a:ea typeface="GT America Condensed Regular" pitchFamily="2" charset="77"/>
                <a:cs typeface="GT America Condensed Regular" pitchFamily="2" charset="77"/>
              </a:defRPr>
            </a:lvl1pPr>
            <a:lvl2pPr marL="457200" indent="0">
              <a:buNone/>
              <a:defRPr sz="2000">
                <a:solidFill>
                  <a:schemeClr val="accent1"/>
                </a:solidFill>
              </a:defRPr>
            </a:lvl2pPr>
            <a:lvl3pPr marL="914400" indent="0">
              <a:buNone/>
              <a:defRPr sz="2000">
                <a:solidFill>
                  <a:schemeClr val="accent1"/>
                </a:solidFill>
              </a:defRPr>
            </a:lvl3pPr>
            <a:lvl4pPr marL="1371600" indent="0">
              <a:buNone/>
              <a:defRPr sz="2000">
                <a:solidFill>
                  <a:schemeClr val="accent1"/>
                </a:solidFill>
              </a:defRPr>
            </a:lvl4pPr>
            <a:lvl5pPr marL="1828800" indent="0">
              <a:buNone/>
              <a:defRPr sz="2000">
                <a:solidFill>
                  <a:schemeClr val="accent1"/>
                </a:solidFill>
              </a:defRPr>
            </a:lvl5pPr>
          </a:lstStyle>
          <a:p>
            <a:pPr lvl="0"/>
            <a:r>
              <a:rPr lang="en-US" noProof="0" dirty="0"/>
              <a:t>ADD TEXT</a:t>
            </a:r>
          </a:p>
        </p:txBody>
      </p:sp>
      <p:sp>
        <p:nvSpPr>
          <p:cNvPr id="10" name="Text Placeholder 11">
            <a:extLst>
              <a:ext uri="{FF2B5EF4-FFF2-40B4-BE49-F238E27FC236}">
                <a16:creationId xmlns:a16="http://schemas.microsoft.com/office/drawing/2014/main" id="{F3E4FEC6-A2E5-B64C-2EDD-E787DC72089D}"/>
              </a:ext>
            </a:extLst>
          </p:cNvPr>
          <p:cNvSpPr>
            <a:spLocks noGrp="1"/>
          </p:cNvSpPr>
          <p:nvPr>
            <p:ph type="body" sz="quarter" idx="23" hasCustomPrompt="1"/>
          </p:nvPr>
        </p:nvSpPr>
        <p:spPr>
          <a:xfrm>
            <a:off x="342633" y="5858001"/>
            <a:ext cx="3805238" cy="341632"/>
          </a:xfrm>
        </p:spPr>
        <p:txBody>
          <a:bodyPr wrap="square">
            <a:spAutoFit/>
          </a:bodyPr>
          <a:lstStyle>
            <a:lvl1pPr marL="0" indent="0">
              <a:buNone/>
              <a:defRPr sz="1800" b="1" i="0">
                <a:solidFill>
                  <a:schemeClr val="accent1"/>
                </a:solidFill>
                <a:latin typeface="GT America Condensed Regular" pitchFamily="2" charset="77"/>
                <a:ea typeface="GT America Condensed Regular" pitchFamily="2" charset="77"/>
                <a:cs typeface="GT America Condensed Regular" pitchFamily="2" charset="77"/>
              </a:defRPr>
            </a:lvl1pPr>
            <a:lvl2pPr marL="457200" indent="0">
              <a:buNone/>
              <a:defRPr sz="2000">
                <a:solidFill>
                  <a:schemeClr val="accent1"/>
                </a:solidFill>
              </a:defRPr>
            </a:lvl2pPr>
            <a:lvl3pPr marL="914400" indent="0">
              <a:buNone/>
              <a:defRPr sz="2000">
                <a:solidFill>
                  <a:schemeClr val="accent1"/>
                </a:solidFill>
              </a:defRPr>
            </a:lvl3pPr>
            <a:lvl4pPr marL="1371600" indent="0">
              <a:buNone/>
              <a:defRPr sz="2000">
                <a:solidFill>
                  <a:schemeClr val="accent1"/>
                </a:solidFill>
              </a:defRPr>
            </a:lvl4pPr>
            <a:lvl5pPr marL="1828800" indent="0">
              <a:buNone/>
              <a:defRPr sz="2000">
                <a:solidFill>
                  <a:schemeClr val="accent1"/>
                </a:solidFill>
              </a:defRPr>
            </a:lvl5pPr>
          </a:lstStyle>
          <a:p>
            <a:pPr lvl="0"/>
            <a:r>
              <a:rPr lang="en-US" noProof="0" dirty="0"/>
              <a:t>ADD TEXT</a:t>
            </a:r>
          </a:p>
        </p:txBody>
      </p:sp>
      <p:sp>
        <p:nvSpPr>
          <p:cNvPr id="11" name="Text Placeholder 18">
            <a:extLst>
              <a:ext uri="{FF2B5EF4-FFF2-40B4-BE49-F238E27FC236}">
                <a16:creationId xmlns:a16="http://schemas.microsoft.com/office/drawing/2014/main" id="{EBE99DE6-883A-C61A-04CA-3EB9CDA39A0B}"/>
              </a:ext>
            </a:extLst>
          </p:cNvPr>
          <p:cNvSpPr>
            <a:spLocks noGrp="1"/>
          </p:cNvSpPr>
          <p:nvPr>
            <p:ph type="body" sz="quarter" idx="24"/>
          </p:nvPr>
        </p:nvSpPr>
        <p:spPr>
          <a:xfrm>
            <a:off x="342633" y="2679986"/>
            <a:ext cx="3805238" cy="258532"/>
          </a:xfrm>
        </p:spPr>
        <p:txBody>
          <a:bodyPr wrap="square">
            <a:spAutoFit/>
          </a:bodyPr>
          <a:lstStyle>
            <a:lvl1pPr marL="0" indent="0">
              <a:buNone/>
              <a:defRPr sz="1200">
                <a:solidFill>
                  <a:schemeClr val="accent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Click to edit Master text styles</a:t>
            </a:r>
          </a:p>
        </p:txBody>
      </p:sp>
      <p:sp>
        <p:nvSpPr>
          <p:cNvPr id="12" name="Text Placeholder 18">
            <a:extLst>
              <a:ext uri="{FF2B5EF4-FFF2-40B4-BE49-F238E27FC236}">
                <a16:creationId xmlns:a16="http://schemas.microsoft.com/office/drawing/2014/main" id="{EEA6EF49-6C95-B1D1-D3F3-BBDF14DAEF5D}"/>
              </a:ext>
            </a:extLst>
          </p:cNvPr>
          <p:cNvSpPr>
            <a:spLocks noGrp="1"/>
          </p:cNvSpPr>
          <p:nvPr>
            <p:ph type="body" sz="quarter" idx="25"/>
          </p:nvPr>
        </p:nvSpPr>
        <p:spPr>
          <a:xfrm>
            <a:off x="342633" y="3390349"/>
            <a:ext cx="3805238" cy="258532"/>
          </a:xfrm>
        </p:spPr>
        <p:txBody>
          <a:bodyPr wrap="square">
            <a:spAutoFit/>
          </a:bodyPr>
          <a:lstStyle>
            <a:lvl1pPr marL="0" indent="0">
              <a:buNone/>
              <a:defRPr sz="1200">
                <a:solidFill>
                  <a:schemeClr val="accent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Click to edit Master text styles</a:t>
            </a:r>
          </a:p>
        </p:txBody>
      </p:sp>
      <p:sp>
        <p:nvSpPr>
          <p:cNvPr id="13" name="Text Placeholder 18">
            <a:extLst>
              <a:ext uri="{FF2B5EF4-FFF2-40B4-BE49-F238E27FC236}">
                <a16:creationId xmlns:a16="http://schemas.microsoft.com/office/drawing/2014/main" id="{DBF84116-958C-1B4F-FA5C-044321CE9F1A}"/>
              </a:ext>
            </a:extLst>
          </p:cNvPr>
          <p:cNvSpPr>
            <a:spLocks noGrp="1"/>
          </p:cNvSpPr>
          <p:nvPr>
            <p:ph type="body" sz="quarter" idx="26"/>
          </p:nvPr>
        </p:nvSpPr>
        <p:spPr>
          <a:xfrm>
            <a:off x="342633" y="4100712"/>
            <a:ext cx="3805238" cy="258532"/>
          </a:xfrm>
        </p:spPr>
        <p:txBody>
          <a:bodyPr wrap="square">
            <a:spAutoFit/>
          </a:bodyPr>
          <a:lstStyle>
            <a:lvl1pPr marL="0" indent="0">
              <a:buNone/>
              <a:defRPr sz="1200">
                <a:solidFill>
                  <a:schemeClr val="accent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Click to edit Master text styles</a:t>
            </a:r>
          </a:p>
        </p:txBody>
      </p:sp>
      <p:sp>
        <p:nvSpPr>
          <p:cNvPr id="14" name="Text Placeholder 18">
            <a:extLst>
              <a:ext uri="{FF2B5EF4-FFF2-40B4-BE49-F238E27FC236}">
                <a16:creationId xmlns:a16="http://schemas.microsoft.com/office/drawing/2014/main" id="{DEBC85FD-FE7F-4E97-D583-32A965ECBE8F}"/>
              </a:ext>
            </a:extLst>
          </p:cNvPr>
          <p:cNvSpPr>
            <a:spLocks noGrp="1"/>
          </p:cNvSpPr>
          <p:nvPr>
            <p:ph type="body" sz="quarter" idx="27"/>
          </p:nvPr>
        </p:nvSpPr>
        <p:spPr>
          <a:xfrm>
            <a:off x="342633" y="4811075"/>
            <a:ext cx="3805238" cy="258532"/>
          </a:xfrm>
        </p:spPr>
        <p:txBody>
          <a:bodyPr wrap="square">
            <a:spAutoFit/>
          </a:bodyPr>
          <a:lstStyle>
            <a:lvl1pPr marL="0" indent="0">
              <a:buNone/>
              <a:defRPr sz="1200">
                <a:solidFill>
                  <a:schemeClr val="accent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Click to edit Master text styles</a:t>
            </a:r>
          </a:p>
        </p:txBody>
      </p:sp>
      <p:sp>
        <p:nvSpPr>
          <p:cNvPr id="15" name="Text Placeholder 18">
            <a:extLst>
              <a:ext uri="{FF2B5EF4-FFF2-40B4-BE49-F238E27FC236}">
                <a16:creationId xmlns:a16="http://schemas.microsoft.com/office/drawing/2014/main" id="{ABC03297-2D85-B4E9-37BD-400EE4E7B87F}"/>
              </a:ext>
            </a:extLst>
          </p:cNvPr>
          <p:cNvSpPr>
            <a:spLocks noGrp="1"/>
          </p:cNvSpPr>
          <p:nvPr>
            <p:ph type="body" sz="quarter" idx="28"/>
          </p:nvPr>
        </p:nvSpPr>
        <p:spPr>
          <a:xfrm>
            <a:off x="342633" y="5521438"/>
            <a:ext cx="3805238" cy="258532"/>
          </a:xfrm>
        </p:spPr>
        <p:txBody>
          <a:bodyPr wrap="square">
            <a:spAutoFit/>
          </a:bodyPr>
          <a:lstStyle>
            <a:lvl1pPr marL="0" indent="0">
              <a:buNone/>
              <a:defRPr sz="1200">
                <a:solidFill>
                  <a:schemeClr val="accent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Click to edit Master text styles</a:t>
            </a:r>
          </a:p>
        </p:txBody>
      </p:sp>
      <p:sp>
        <p:nvSpPr>
          <p:cNvPr id="16" name="Text Placeholder 18">
            <a:extLst>
              <a:ext uri="{FF2B5EF4-FFF2-40B4-BE49-F238E27FC236}">
                <a16:creationId xmlns:a16="http://schemas.microsoft.com/office/drawing/2014/main" id="{1249B5BC-4B2C-AAC5-C504-58BA02D2A0E0}"/>
              </a:ext>
            </a:extLst>
          </p:cNvPr>
          <p:cNvSpPr>
            <a:spLocks noGrp="1"/>
          </p:cNvSpPr>
          <p:nvPr>
            <p:ph type="body" sz="quarter" idx="29"/>
          </p:nvPr>
        </p:nvSpPr>
        <p:spPr>
          <a:xfrm>
            <a:off x="342633" y="6231799"/>
            <a:ext cx="3805238" cy="258532"/>
          </a:xfrm>
        </p:spPr>
        <p:txBody>
          <a:bodyPr wrap="square">
            <a:spAutoFit/>
          </a:bodyPr>
          <a:lstStyle>
            <a:lvl1pPr marL="0" indent="0">
              <a:buNone/>
              <a:defRPr sz="1200">
                <a:solidFill>
                  <a:schemeClr val="accent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a:t>Click to edit Master text styles</a:t>
            </a:r>
          </a:p>
        </p:txBody>
      </p:sp>
      <p:sp>
        <p:nvSpPr>
          <p:cNvPr id="17" name="Text Placeholder 31">
            <a:extLst>
              <a:ext uri="{FF2B5EF4-FFF2-40B4-BE49-F238E27FC236}">
                <a16:creationId xmlns:a16="http://schemas.microsoft.com/office/drawing/2014/main" id="{60F55BE8-93EA-4AC1-5DC5-342B50289DD5}"/>
              </a:ext>
            </a:extLst>
          </p:cNvPr>
          <p:cNvSpPr>
            <a:spLocks noGrp="1"/>
          </p:cNvSpPr>
          <p:nvPr>
            <p:ph type="body" sz="quarter" idx="30" hasCustomPrompt="1"/>
          </p:nvPr>
        </p:nvSpPr>
        <p:spPr>
          <a:xfrm>
            <a:off x="342900" y="845256"/>
            <a:ext cx="3805238" cy="1353432"/>
          </a:xfrm>
        </p:spPr>
        <p:txBody>
          <a:bodyPr>
            <a:normAutofit/>
          </a:bodyPr>
          <a:lstStyle>
            <a:lvl1pPr marL="0" indent="0">
              <a:buNone/>
              <a:defRPr sz="16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noProof="0" dirty="0"/>
              <a:t>Insert text about company in short</a:t>
            </a:r>
          </a:p>
        </p:txBody>
      </p:sp>
      <p:sp>
        <p:nvSpPr>
          <p:cNvPr id="18" name="Chart Placeholder 33">
            <a:extLst>
              <a:ext uri="{FF2B5EF4-FFF2-40B4-BE49-F238E27FC236}">
                <a16:creationId xmlns:a16="http://schemas.microsoft.com/office/drawing/2014/main" id="{1D24F779-8677-3347-710A-969A50237C01}"/>
              </a:ext>
            </a:extLst>
          </p:cNvPr>
          <p:cNvSpPr>
            <a:spLocks noGrp="1"/>
          </p:cNvSpPr>
          <p:nvPr>
            <p:ph type="chart" sz="quarter" idx="31" hasCustomPrompt="1"/>
          </p:nvPr>
        </p:nvSpPr>
        <p:spPr>
          <a:xfrm>
            <a:off x="4265613" y="3363346"/>
            <a:ext cx="7575550" cy="3126353"/>
          </a:xfrm>
        </p:spPr>
        <p:txBody>
          <a:bodyPr/>
          <a:lstStyle>
            <a:lvl1pPr marL="0" indent="0">
              <a:buNone/>
              <a:defRPr>
                <a:solidFill>
                  <a:schemeClr val="accent1"/>
                </a:solidFill>
              </a:defRPr>
            </a:lvl1pPr>
          </a:lstStyle>
          <a:p>
            <a:r>
              <a:rPr lang="en-US" noProof="0" dirty="0"/>
              <a:t>Insert chart</a:t>
            </a:r>
          </a:p>
        </p:txBody>
      </p:sp>
    </p:spTree>
    <p:extLst>
      <p:ext uri="{BB962C8B-B14F-4D97-AF65-F5344CB8AC3E}">
        <p14:creationId xmlns:p14="http://schemas.microsoft.com/office/powerpoint/2010/main" val="16089033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9_Mukautettu asettelu">
    <p:bg>
      <p:bgPr>
        <a:solidFill>
          <a:schemeClr val="accent1"/>
        </a:solidFill>
        <a:effectLst/>
      </p:bgPr>
    </p:bg>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6DEBC887-8428-C4E0-ECB3-F5CFEED5A1C2}"/>
              </a:ext>
            </a:extLst>
          </p:cNvPr>
          <p:cNvPicPr>
            <a:picLocks noChangeAspect="1"/>
          </p:cNvPicPr>
          <p:nvPr userDrawn="1"/>
        </p:nvPicPr>
        <p:blipFill>
          <a:blip r:embed="rId2"/>
          <a:stretch>
            <a:fillRect/>
          </a:stretch>
        </p:blipFill>
        <p:spPr>
          <a:xfrm>
            <a:off x="11078171" y="6114555"/>
            <a:ext cx="920527" cy="478674"/>
          </a:xfrm>
          <a:prstGeom prst="rect">
            <a:avLst/>
          </a:prstGeom>
        </p:spPr>
      </p:pic>
      <p:sp>
        <p:nvSpPr>
          <p:cNvPr id="4" name="Teksti_etusivu">
            <a:extLst>
              <a:ext uri="{FF2B5EF4-FFF2-40B4-BE49-F238E27FC236}">
                <a16:creationId xmlns:a16="http://schemas.microsoft.com/office/drawing/2014/main" id="{9CD7C9D0-18AE-9B06-4229-D1E2E87BDA3B}"/>
              </a:ext>
            </a:extLst>
          </p:cNvPr>
          <p:cNvSpPr txBox="1">
            <a:spLocks noChangeAspect="1"/>
          </p:cNvSpPr>
          <p:nvPr userDrawn="1"/>
        </p:nvSpPr>
        <p:spPr>
          <a:xfrm>
            <a:off x="6280896" y="1839763"/>
            <a:ext cx="5551002" cy="2709492"/>
          </a:xfrm>
          <a:prstGeom prst="rect">
            <a:avLst/>
          </a:prstGeom>
          <a:noFill/>
          <a:ln w="9525" cmpd="sng">
            <a:noFill/>
          </a:ln>
          <a:effectLst/>
        </p:spPr>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514329">
              <a:spcBef>
                <a:spcPts val="225"/>
              </a:spcBef>
              <a:spcAft>
                <a:spcPts val="225"/>
              </a:spcAft>
              <a:defRPr/>
            </a:pPr>
            <a:r>
              <a:rPr lang="en-US" kern="1000" spc="-30" noProof="0" dirty="0">
                <a:solidFill>
                  <a:schemeClr val="bg1"/>
                </a:solidFill>
                <a:latin typeface="GT America Regular" pitchFamily="2" charset="77"/>
                <a:ea typeface="GT America Regular" pitchFamily="2" charset="77"/>
                <a:cs typeface="GT America Regular" pitchFamily="2" charset="77"/>
              </a:rPr>
              <a:t>Inderes connects investors and listed companies. </a:t>
            </a:r>
          </a:p>
          <a:p>
            <a:pPr defTabSz="514329">
              <a:spcBef>
                <a:spcPts val="225"/>
              </a:spcBef>
              <a:spcAft>
                <a:spcPts val="225"/>
              </a:spcAft>
              <a:defRPr/>
            </a:pPr>
            <a:endParaRPr lang="en-US" kern="1000" spc="-30" noProof="0" dirty="0">
              <a:solidFill>
                <a:schemeClr val="bg1"/>
              </a:solidFill>
              <a:latin typeface="GT America Regular" pitchFamily="2" charset="77"/>
              <a:ea typeface="GT America Regular" pitchFamily="2" charset="77"/>
              <a:cs typeface="GT America Regular" pitchFamily="2" charset="77"/>
            </a:endParaRPr>
          </a:p>
          <a:p>
            <a:pPr defTabSz="514329">
              <a:spcBef>
                <a:spcPts val="225"/>
              </a:spcBef>
              <a:spcAft>
                <a:spcPts val="225"/>
              </a:spcAft>
              <a:defRPr/>
            </a:pPr>
            <a:r>
              <a:rPr lang="en-US" kern="1000" spc="-30" noProof="0" dirty="0">
                <a:solidFill>
                  <a:schemeClr val="bg1"/>
                </a:solidFill>
                <a:latin typeface="GT America Regular" pitchFamily="2" charset="77"/>
                <a:ea typeface="GT America Regular" pitchFamily="2" charset="77"/>
                <a:cs typeface="GT America Regular" pitchFamily="2" charset="77"/>
              </a:rPr>
              <a:t>We serve over 400 Nordic listed companies that want to better serve investors. The Inderes community is home to over 70,000 active investors.</a:t>
            </a:r>
          </a:p>
          <a:p>
            <a:pPr defTabSz="514329">
              <a:spcBef>
                <a:spcPts val="225"/>
              </a:spcBef>
              <a:spcAft>
                <a:spcPts val="225"/>
              </a:spcAft>
              <a:defRPr/>
            </a:pPr>
            <a:r>
              <a:rPr lang="en-US" kern="1000" spc="-30" noProof="0" dirty="0">
                <a:solidFill>
                  <a:schemeClr val="bg1"/>
                </a:solidFill>
                <a:latin typeface="GT America Regular" pitchFamily="2" charset="77"/>
                <a:ea typeface="GT America Regular" pitchFamily="2" charset="77"/>
                <a:cs typeface="GT America Regular" pitchFamily="2" charset="77"/>
              </a:rPr>
              <a:t> </a:t>
            </a:r>
          </a:p>
          <a:p>
            <a:pPr defTabSz="514329">
              <a:spcBef>
                <a:spcPts val="225"/>
              </a:spcBef>
              <a:spcAft>
                <a:spcPts val="225"/>
              </a:spcAft>
              <a:defRPr/>
            </a:pPr>
            <a:r>
              <a:rPr lang="en-US" kern="1000" spc="-30" noProof="0" dirty="0">
                <a:solidFill>
                  <a:schemeClr val="bg1"/>
                </a:solidFill>
                <a:latin typeface="GT America Regular" pitchFamily="2" charset="77"/>
                <a:ea typeface="GT America Regular" pitchFamily="2" charset="77"/>
                <a:cs typeface="GT America Regular" pitchFamily="2" charset="77"/>
              </a:rPr>
              <a:t>We provide listed companies with solutions that enable seamless and effective investor relations. The Inderes service is built on four cornerstones for high-quality investor relations: Equity Research, Events, IR Software, and Annual General Meetings (AGM).</a:t>
            </a:r>
          </a:p>
          <a:p>
            <a:pPr defTabSz="514329">
              <a:spcBef>
                <a:spcPts val="225"/>
              </a:spcBef>
              <a:spcAft>
                <a:spcPts val="225"/>
              </a:spcAft>
              <a:defRPr/>
            </a:pPr>
            <a:r>
              <a:rPr lang="en-US" kern="1000" spc="-30" noProof="0" dirty="0">
                <a:solidFill>
                  <a:schemeClr val="bg1"/>
                </a:solidFill>
                <a:latin typeface="GT America Regular" pitchFamily="2" charset="77"/>
                <a:ea typeface="GT America Regular" pitchFamily="2" charset="77"/>
                <a:cs typeface="GT America Regular" pitchFamily="2" charset="77"/>
              </a:rPr>
              <a:t> </a:t>
            </a:r>
          </a:p>
          <a:p>
            <a:pPr defTabSz="514329">
              <a:spcBef>
                <a:spcPts val="225"/>
              </a:spcBef>
              <a:spcAft>
                <a:spcPts val="225"/>
              </a:spcAft>
              <a:defRPr/>
            </a:pPr>
            <a:r>
              <a:rPr lang="en-US" kern="1000" spc="-30" noProof="0" dirty="0">
                <a:solidFill>
                  <a:schemeClr val="bg1"/>
                </a:solidFill>
                <a:latin typeface="GT America Regular" pitchFamily="2" charset="77"/>
                <a:ea typeface="GT America Regular" pitchFamily="2" charset="77"/>
                <a:cs typeface="GT America Regular" pitchFamily="2" charset="77"/>
              </a:rPr>
              <a:t>Inderes operates in Finland, Sweden, Norway, and Denmark and is listed on the Nasdaq First North Growth Market.</a:t>
            </a:r>
          </a:p>
          <a:p>
            <a:pPr defTabSz="514329">
              <a:spcBef>
                <a:spcPts val="225"/>
              </a:spcBef>
              <a:spcAft>
                <a:spcPts val="225"/>
              </a:spcAft>
              <a:defRPr/>
            </a:pPr>
            <a:r>
              <a:rPr lang="en-US" kern="1000" spc="-30" noProof="0" dirty="0">
                <a:solidFill>
                  <a:schemeClr val="bg1"/>
                </a:solidFill>
                <a:latin typeface="GT America Regular" pitchFamily="2" charset="77"/>
                <a:ea typeface="GT America Regular" pitchFamily="2" charset="77"/>
                <a:cs typeface="GT America Regular" pitchFamily="2" charset="77"/>
              </a:rPr>
              <a:t> </a:t>
            </a:r>
          </a:p>
          <a:p>
            <a:pPr defTabSz="514329">
              <a:spcBef>
                <a:spcPts val="225"/>
              </a:spcBef>
              <a:spcAft>
                <a:spcPts val="225"/>
              </a:spcAft>
              <a:defRPr/>
            </a:pPr>
            <a:r>
              <a:rPr lang="en-US" kern="1000" spc="-30" noProof="0" dirty="0">
                <a:solidFill>
                  <a:schemeClr val="bg1"/>
                </a:solidFill>
                <a:latin typeface="GT America Regular" pitchFamily="2" charset="77"/>
                <a:ea typeface="GT America Regular" pitchFamily="2" charset="77"/>
                <a:cs typeface="GT America Regular" pitchFamily="2" charset="77"/>
              </a:rPr>
              <a:t>Inderes was created by investors, for investors.</a:t>
            </a:r>
            <a:endParaRPr lang="en-US" sz="1000" b="1" kern="1000" spc="-30" noProof="0" dirty="0">
              <a:solidFill>
                <a:schemeClr val="bg1"/>
              </a:solidFill>
              <a:latin typeface="GT America Regular" pitchFamily="2" charset="77"/>
              <a:ea typeface="GT America Regular" pitchFamily="2" charset="77"/>
              <a:cs typeface="GT America Regular" pitchFamily="2" charset="77"/>
            </a:endParaRPr>
          </a:p>
        </p:txBody>
      </p:sp>
      <p:sp>
        <p:nvSpPr>
          <p:cNvPr id="7" name="Tekstiruutu 6">
            <a:extLst>
              <a:ext uri="{FF2B5EF4-FFF2-40B4-BE49-F238E27FC236}">
                <a16:creationId xmlns:a16="http://schemas.microsoft.com/office/drawing/2014/main" id="{DBBFBF51-777E-2241-FBC2-1061846DD291}"/>
              </a:ext>
            </a:extLst>
          </p:cNvPr>
          <p:cNvSpPr txBox="1"/>
          <p:nvPr userDrawn="1"/>
        </p:nvSpPr>
        <p:spPr>
          <a:xfrm>
            <a:off x="6280896" y="342000"/>
            <a:ext cx="5911104" cy="1323439"/>
          </a:xfrm>
          <a:prstGeom prst="rect">
            <a:avLst/>
          </a:prstGeom>
          <a:noFill/>
        </p:spPr>
        <p:txBody>
          <a:bodyPr wrap="square" lIns="0" rtlCol="0">
            <a:spAutoFit/>
          </a:bodyPr>
          <a:lstStyle/>
          <a:p>
            <a:r>
              <a:rPr lang="fi-FI" sz="4000" b="1" i="0" dirty="0">
                <a:solidFill>
                  <a:schemeClr val="bg1"/>
                </a:solidFill>
                <a:latin typeface="GT America Condensed Black" pitchFamily="2" charset="77"/>
                <a:ea typeface="GT America Condensed Black" pitchFamily="2" charset="77"/>
                <a:cs typeface="GT America Condensed Black" pitchFamily="2" charset="77"/>
              </a:rPr>
              <a:t>CONNECTING INVESTORS AND COMPANIES.</a:t>
            </a:r>
          </a:p>
        </p:txBody>
      </p:sp>
      <p:pic>
        <p:nvPicPr>
          <p:cNvPr id="9" name="Kuva 8">
            <a:extLst>
              <a:ext uri="{FF2B5EF4-FFF2-40B4-BE49-F238E27FC236}">
                <a16:creationId xmlns:a16="http://schemas.microsoft.com/office/drawing/2014/main" id="{6D21B666-B34A-AE96-0B1A-2499E27DDF51}"/>
              </a:ext>
            </a:extLst>
          </p:cNvPr>
          <p:cNvPicPr>
            <a:picLocks noChangeAspect="1"/>
          </p:cNvPicPr>
          <p:nvPr userDrawn="1"/>
        </p:nvPicPr>
        <p:blipFill>
          <a:blip r:embed="rId3"/>
          <a:srcRect l="15432" r="15432"/>
          <a:stretch/>
        </p:blipFill>
        <p:spPr>
          <a:xfrm>
            <a:off x="0" y="0"/>
            <a:ext cx="6096000" cy="6858000"/>
          </a:xfrm>
          <a:prstGeom prst="rect">
            <a:avLst/>
          </a:prstGeom>
        </p:spPr>
      </p:pic>
      <p:sp>
        <p:nvSpPr>
          <p:cNvPr id="3" name="Teksti_etusivu">
            <a:extLst>
              <a:ext uri="{FF2B5EF4-FFF2-40B4-BE49-F238E27FC236}">
                <a16:creationId xmlns:a16="http://schemas.microsoft.com/office/drawing/2014/main" id="{0AEC51EF-A2BD-3AD9-3AEC-82FC97D2C7B5}"/>
              </a:ext>
            </a:extLst>
          </p:cNvPr>
          <p:cNvSpPr txBox="1">
            <a:spLocks noChangeAspect="1"/>
          </p:cNvSpPr>
          <p:nvPr userDrawn="1"/>
        </p:nvSpPr>
        <p:spPr>
          <a:xfrm>
            <a:off x="6280896" y="4654551"/>
            <a:ext cx="1383554" cy="1231900"/>
          </a:xfrm>
          <a:prstGeom prst="rect">
            <a:avLst/>
          </a:prstGeom>
          <a:noFill/>
          <a:ln w="9525" cmpd="sng">
            <a:noFill/>
          </a:ln>
          <a:effectLst/>
        </p:spPr>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514329">
              <a:spcBef>
                <a:spcPts val="225"/>
              </a:spcBef>
              <a:spcAft>
                <a:spcPts val="225"/>
              </a:spcAft>
              <a:defRPr/>
            </a:pPr>
            <a:r>
              <a:rPr lang="en-US" sz="1000" b="1" kern="1000" spc="-30" noProof="0" dirty="0">
                <a:solidFill>
                  <a:schemeClr val="bg1"/>
                </a:solidFill>
                <a:latin typeface="GT America Regular" pitchFamily="2" charset="77"/>
                <a:ea typeface="GT America Regular" pitchFamily="2" charset="77"/>
                <a:cs typeface="GT America Regular" pitchFamily="2" charset="77"/>
              </a:rPr>
              <a:t>Inderes Ab</a:t>
            </a:r>
          </a:p>
          <a:p>
            <a:pPr defTabSz="514329">
              <a:spcBef>
                <a:spcPts val="225"/>
              </a:spcBef>
              <a:spcAft>
                <a:spcPts val="225"/>
              </a:spcAft>
              <a:defRPr/>
            </a:pPr>
            <a:r>
              <a:rPr lang="en-US" sz="1000" kern="1000" spc="-30" noProof="0" dirty="0">
                <a:solidFill>
                  <a:schemeClr val="bg1"/>
                </a:solidFill>
                <a:latin typeface="GT America Regular" pitchFamily="2" charset="77"/>
                <a:ea typeface="GT America Regular" pitchFamily="2" charset="77"/>
                <a:cs typeface="GT America Regular" pitchFamily="2" charset="77"/>
              </a:rPr>
              <a:t>Vattugatan 17, 5tr</a:t>
            </a:r>
          </a:p>
          <a:p>
            <a:pPr defTabSz="514329">
              <a:spcBef>
                <a:spcPts val="225"/>
              </a:spcBef>
              <a:spcAft>
                <a:spcPts val="225"/>
              </a:spcAft>
              <a:defRPr/>
            </a:pPr>
            <a:r>
              <a:rPr lang="en-US" sz="1000" kern="1000" spc="-30" noProof="0" dirty="0">
                <a:solidFill>
                  <a:schemeClr val="bg1"/>
                </a:solidFill>
                <a:latin typeface="GT America Regular" pitchFamily="2" charset="77"/>
                <a:ea typeface="GT America Regular" pitchFamily="2" charset="77"/>
                <a:cs typeface="GT America Regular" pitchFamily="2" charset="77"/>
              </a:rPr>
              <a:t>Stockholm</a:t>
            </a:r>
          </a:p>
          <a:p>
            <a:pPr defTabSz="514329">
              <a:spcBef>
                <a:spcPts val="225"/>
              </a:spcBef>
              <a:spcAft>
                <a:spcPts val="225"/>
              </a:spcAft>
              <a:defRPr/>
            </a:pPr>
            <a:r>
              <a:rPr lang="en-US" sz="1000" kern="1000" spc="-30" noProof="0" dirty="0">
                <a:solidFill>
                  <a:schemeClr val="bg1"/>
                </a:solidFill>
                <a:latin typeface="GT America Regular" pitchFamily="2" charset="77"/>
                <a:ea typeface="GT America Regular" pitchFamily="2" charset="77"/>
                <a:cs typeface="GT America Regular" pitchFamily="2" charset="77"/>
              </a:rPr>
              <a:t>+46 8 411 43 80</a:t>
            </a:r>
          </a:p>
          <a:p>
            <a:pPr defTabSz="514329">
              <a:spcBef>
                <a:spcPts val="225"/>
              </a:spcBef>
              <a:spcAft>
                <a:spcPts val="225"/>
              </a:spcAft>
              <a:defRPr/>
            </a:pPr>
            <a:endParaRPr lang="en-US" sz="1000" kern="1000" spc="-30" noProof="0" dirty="0">
              <a:solidFill>
                <a:schemeClr val="bg1"/>
              </a:solidFill>
              <a:latin typeface="GT America Regular" pitchFamily="2" charset="77"/>
              <a:ea typeface="GT America Regular" pitchFamily="2" charset="77"/>
              <a:cs typeface="GT America Regular" pitchFamily="2" charset="77"/>
            </a:endParaRPr>
          </a:p>
          <a:p>
            <a:pPr defTabSz="514329">
              <a:spcBef>
                <a:spcPts val="225"/>
              </a:spcBef>
              <a:spcAft>
                <a:spcPts val="225"/>
              </a:spcAft>
              <a:defRPr/>
            </a:pPr>
            <a:r>
              <a:rPr lang="en-US" sz="1000" b="1" kern="1000" spc="-30" noProof="0" dirty="0">
                <a:solidFill>
                  <a:schemeClr val="bg1"/>
                </a:solidFill>
                <a:latin typeface="GT America Regular" pitchFamily="2" charset="77"/>
                <a:ea typeface="GT America Regular" pitchFamily="2" charset="77"/>
                <a:cs typeface="GT America Regular" pitchFamily="2" charset="77"/>
              </a:rPr>
              <a:t>inderes.se </a:t>
            </a:r>
          </a:p>
        </p:txBody>
      </p:sp>
      <p:sp>
        <p:nvSpPr>
          <p:cNvPr id="8" name="Teksti_etusivu">
            <a:extLst>
              <a:ext uri="{FF2B5EF4-FFF2-40B4-BE49-F238E27FC236}">
                <a16:creationId xmlns:a16="http://schemas.microsoft.com/office/drawing/2014/main" id="{45702586-45AD-3928-3B33-917F0E399013}"/>
              </a:ext>
            </a:extLst>
          </p:cNvPr>
          <p:cNvSpPr txBox="1">
            <a:spLocks noChangeAspect="1"/>
          </p:cNvSpPr>
          <p:nvPr userDrawn="1"/>
        </p:nvSpPr>
        <p:spPr>
          <a:xfrm>
            <a:off x="7849346" y="4654551"/>
            <a:ext cx="2323354" cy="1279815"/>
          </a:xfrm>
          <a:prstGeom prst="rect">
            <a:avLst/>
          </a:prstGeom>
          <a:noFill/>
          <a:ln w="9525" cmpd="sng">
            <a:noFill/>
          </a:ln>
          <a:effectLst/>
        </p:spPr>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514329">
              <a:spcBef>
                <a:spcPts val="225"/>
              </a:spcBef>
              <a:spcAft>
                <a:spcPts val="225"/>
              </a:spcAft>
              <a:defRPr/>
            </a:pPr>
            <a:r>
              <a:rPr lang="fi-FI" sz="1000" b="1" kern="1000" spc="-30" dirty="0">
                <a:solidFill>
                  <a:schemeClr val="bg1"/>
                </a:solidFill>
                <a:latin typeface="GT America Regular" pitchFamily="2" charset="77"/>
                <a:ea typeface="GT America Regular" pitchFamily="2" charset="77"/>
                <a:cs typeface="GT America Regular" pitchFamily="2" charset="77"/>
              </a:rPr>
              <a:t>Inderes Oyj</a:t>
            </a:r>
          </a:p>
          <a:p>
            <a:pPr defTabSz="514329">
              <a:spcBef>
                <a:spcPts val="225"/>
              </a:spcBef>
              <a:spcAft>
                <a:spcPts val="225"/>
              </a:spcAft>
              <a:defRPr/>
            </a:pPr>
            <a:r>
              <a:rPr lang="fi-FI" sz="1000" kern="1000" spc="-30" dirty="0">
                <a:solidFill>
                  <a:schemeClr val="bg1"/>
                </a:solidFill>
                <a:latin typeface="GT America Regular" pitchFamily="2" charset="77"/>
                <a:ea typeface="GT America Regular" pitchFamily="2" charset="77"/>
                <a:cs typeface="GT America Regular" pitchFamily="2" charset="77"/>
              </a:rPr>
              <a:t>Porkkalankatu 5</a:t>
            </a:r>
          </a:p>
          <a:p>
            <a:pPr defTabSz="514329">
              <a:spcBef>
                <a:spcPts val="225"/>
              </a:spcBef>
              <a:spcAft>
                <a:spcPts val="225"/>
              </a:spcAft>
              <a:defRPr/>
            </a:pPr>
            <a:r>
              <a:rPr lang="fi-FI" sz="1000" kern="1000" spc="-30" dirty="0">
                <a:solidFill>
                  <a:schemeClr val="bg1"/>
                </a:solidFill>
                <a:latin typeface="GT America Regular" pitchFamily="2" charset="77"/>
                <a:ea typeface="GT America Regular" pitchFamily="2" charset="77"/>
                <a:cs typeface="GT America Regular" pitchFamily="2" charset="77"/>
              </a:rPr>
              <a:t>00180 Helsinki</a:t>
            </a:r>
          </a:p>
          <a:p>
            <a:pPr defTabSz="514329">
              <a:spcBef>
                <a:spcPts val="225"/>
              </a:spcBef>
              <a:spcAft>
                <a:spcPts val="225"/>
              </a:spcAft>
              <a:defRPr/>
            </a:pPr>
            <a:r>
              <a:rPr lang="fi-FI" sz="1000" kern="1000" spc="-30" dirty="0">
                <a:solidFill>
                  <a:schemeClr val="bg1"/>
                </a:solidFill>
                <a:latin typeface="GT America Regular" pitchFamily="2" charset="77"/>
                <a:ea typeface="GT America Regular" pitchFamily="2" charset="77"/>
                <a:cs typeface="GT America Regular" pitchFamily="2" charset="77"/>
              </a:rPr>
              <a:t>+358 10 219 4690</a:t>
            </a:r>
          </a:p>
          <a:p>
            <a:pPr defTabSz="514329">
              <a:spcBef>
                <a:spcPts val="225"/>
              </a:spcBef>
              <a:spcAft>
                <a:spcPts val="225"/>
              </a:spcAft>
              <a:defRPr/>
            </a:pPr>
            <a:endParaRPr lang="fi-FI" sz="1000" kern="1000" spc="-30" dirty="0">
              <a:solidFill>
                <a:schemeClr val="bg1"/>
              </a:solidFill>
              <a:latin typeface="GT America Regular" pitchFamily="2" charset="77"/>
              <a:ea typeface="GT America Regular" pitchFamily="2" charset="77"/>
              <a:cs typeface="GT America Regular" pitchFamily="2" charset="77"/>
            </a:endParaRPr>
          </a:p>
          <a:p>
            <a:pPr defTabSz="514329">
              <a:spcBef>
                <a:spcPts val="225"/>
              </a:spcBef>
              <a:spcAft>
                <a:spcPts val="225"/>
              </a:spcAft>
              <a:defRPr/>
            </a:pPr>
            <a:r>
              <a:rPr lang="fi-FI" sz="1000" b="1" kern="1000" spc="-30" dirty="0">
                <a:solidFill>
                  <a:schemeClr val="bg1"/>
                </a:solidFill>
                <a:latin typeface="GT America Regular" pitchFamily="2" charset="77"/>
                <a:ea typeface="GT America Regular" pitchFamily="2" charset="77"/>
                <a:cs typeface="GT America Regular" pitchFamily="2" charset="77"/>
              </a:rPr>
              <a:t>inderes.fi </a:t>
            </a:r>
          </a:p>
        </p:txBody>
      </p:sp>
    </p:spTree>
    <p:extLst>
      <p:ext uri="{BB962C8B-B14F-4D97-AF65-F5344CB8AC3E}">
        <p14:creationId xmlns:p14="http://schemas.microsoft.com/office/powerpoint/2010/main" val="6749531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4_Tyhjä">
    <p:bg>
      <p:bgPr>
        <a:solidFill>
          <a:schemeClr val="accent1"/>
        </a:solidFill>
        <a:effectLst/>
      </p:bgPr>
    </p:bg>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3C1C43C-720D-9278-1DC3-BA77C2292C6A}"/>
              </a:ext>
            </a:extLst>
          </p:cNvPr>
          <p:cNvSpPr>
            <a:spLocks noGrp="1"/>
          </p:cNvSpPr>
          <p:nvPr>
            <p:ph type="dt" sz="half" idx="10"/>
          </p:nvPr>
        </p:nvSpPr>
        <p:spPr>
          <a:xfrm>
            <a:off x="342632" y="6492875"/>
            <a:ext cx="3238768" cy="365125"/>
          </a:xfrm>
          <a:prstGeom prst="rect">
            <a:avLst/>
          </a:prstGeom>
        </p:spPr>
        <p:txBody>
          <a:bodyPr/>
          <a:lstStyle/>
          <a:p>
            <a:fld id="{62B6A8E9-164E-4AD7-BEDC-35F04FB3C026}" type="datetime1">
              <a:rPr lang="fi-FI" smtClean="0"/>
              <a:t>24.10.2025</a:t>
            </a:fld>
            <a:endParaRPr lang="fi-FI" dirty="0"/>
          </a:p>
        </p:txBody>
      </p:sp>
      <p:sp>
        <p:nvSpPr>
          <p:cNvPr id="3" name="Alatunnisteen paikkamerkki 2">
            <a:extLst>
              <a:ext uri="{FF2B5EF4-FFF2-40B4-BE49-F238E27FC236}">
                <a16:creationId xmlns:a16="http://schemas.microsoft.com/office/drawing/2014/main" id="{978852D7-6074-6336-B61A-AA77A5EEFBDA}"/>
              </a:ext>
            </a:extLst>
          </p:cNvPr>
          <p:cNvSpPr>
            <a:spLocks noGrp="1"/>
          </p:cNvSpPr>
          <p:nvPr>
            <p:ph type="ftr" sz="quarter" idx="11"/>
          </p:nvPr>
        </p:nvSpPr>
        <p:spPr>
          <a:xfrm>
            <a:off x="4004019" y="6492875"/>
            <a:ext cx="4183962" cy="365125"/>
          </a:xfrm>
          <a:prstGeom prst="rect">
            <a:avLst/>
          </a:prstGeom>
        </p:spPr>
        <p:txBody>
          <a:bodyPr/>
          <a:lstStyle/>
          <a:p>
            <a:endParaRPr lang="fi-FI" dirty="0"/>
          </a:p>
        </p:txBody>
      </p:sp>
      <p:sp>
        <p:nvSpPr>
          <p:cNvPr id="4" name="Slide Number Placeholder 5">
            <a:extLst>
              <a:ext uri="{FF2B5EF4-FFF2-40B4-BE49-F238E27FC236}">
                <a16:creationId xmlns:a16="http://schemas.microsoft.com/office/drawing/2014/main" id="{8B746885-D800-9030-9644-E9C0EF7E44E1}"/>
              </a:ext>
            </a:extLst>
          </p:cNvPr>
          <p:cNvSpPr>
            <a:spLocks noGrp="1"/>
          </p:cNvSpPr>
          <p:nvPr>
            <p:ph type="sldNum" sz="quarter" idx="4"/>
          </p:nvPr>
        </p:nvSpPr>
        <p:spPr>
          <a:xfrm>
            <a:off x="9106168" y="6492875"/>
            <a:ext cx="2743200" cy="365125"/>
          </a:xfrm>
          <a:prstGeom prst="rect">
            <a:avLst/>
          </a:prstGeom>
        </p:spPr>
        <p:txBody>
          <a:bodyPr/>
          <a:lstStyle>
            <a:lvl1pPr algn="r">
              <a:defRPr sz="1000" b="1" i="0">
                <a:solidFill>
                  <a:schemeClr val="bg1"/>
                </a:solidFill>
                <a:latin typeface="GT America Condensed Regular" pitchFamily="2" charset="77"/>
                <a:ea typeface="GT America Condensed Regular" pitchFamily="2" charset="77"/>
                <a:cs typeface="GT America Condensed Regular" pitchFamily="2" charset="77"/>
              </a:defRPr>
            </a:lvl1pPr>
          </a:lstStyle>
          <a:p>
            <a:fld id="{3DB702B6-6156-2F42-85AB-A912E062E9D6}" type="slidenum">
              <a:rPr lang="en-US" smtClean="0"/>
              <a:pPr/>
              <a:t>‹#›</a:t>
            </a:fld>
            <a:endParaRPr lang="en-US" dirty="0"/>
          </a:p>
        </p:txBody>
      </p:sp>
    </p:spTree>
    <p:extLst>
      <p:ext uri="{BB962C8B-B14F-4D97-AF65-F5344CB8AC3E}">
        <p14:creationId xmlns:p14="http://schemas.microsoft.com/office/powerpoint/2010/main" val="31351837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Tyhjä">
    <p:bg>
      <p:bgPr>
        <a:solidFill>
          <a:srgbClr val="D3FCB3"/>
        </a:solidFill>
        <a:effectLst/>
      </p:bgPr>
    </p:bg>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3C1C43C-720D-9278-1DC3-BA77C2292C6A}"/>
              </a:ext>
            </a:extLst>
          </p:cNvPr>
          <p:cNvSpPr>
            <a:spLocks noGrp="1"/>
          </p:cNvSpPr>
          <p:nvPr>
            <p:ph type="dt" sz="half" idx="10"/>
          </p:nvPr>
        </p:nvSpPr>
        <p:spPr>
          <a:xfrm>
            <a:off x="342632" y="6492875"/>
            <a:ext cx="3238768" cy="365125"/>
          </a:xfrm>
          <a:prstGeom prst="rect">
            <a:avLst/>
          </a:prstGeom>
        </p:spPr>
        <p:txBody>
          <a:bodyPr/>
          <a:lstStyle/>
          <a:p>
            <a:fld id="{545E705E-C4E0-40DD-8B61-0A9C8B0E4848}" type="datetime1">
              <a:rPr lang="fi-FI" smtClean="0"/>
              <a:t>24.10.2025</a:t>
            </a:fld>
            <a:endParaRPr lang="fi-FI" dirty="0"/>
          </a:p>
        </p:txBody>
      </p:sp>
      <p:sp>
        <p:nvSpPr>
          <p:cNvPr id="3" name="Alatunnisteen paikkamerkki 2">
            <a:extLst>
              <a:ext uri="{FF2B5EF4-FFF2-40B4-BE49-F238E27FC236}">
                <a16:creationId xmlns:a16="http://schemas.microsoft.com/office/drawing/2014/main" id="{978852D7-6074-6336-B61A-AA77A5EEFBDA}"/>
              </a:ext>
            </a:extLst>
          </p:cNvPr>
          <p:cNvSpPr>
            <a:spLocks noGrp="1"/>
          </p:cNvSpPr>
          <p:nvPr>
            <p:ph type="ftr" sz="quarter" idx="11"/>
          </p:nvPr>
        </p:nvSpPr>
        <p:spPr>
          <a:xfrm>
            <a:off x="4004019" y="6492875"/>
            <a:ext cx="4183962" cy="365125"/>
          </a:xfrm>
          <a:prstGeom prst="rect">
            <a:avLst/>
          </a:prstGeom>
        </p:spPr>
        <p:txBody>
          <a:bodyPr/>
          <a:lstStyle/>
          <a:p>
            <a:endParaRPr lang="fi-FI" dirty="0"/>
          </a:p>
        </p:txBody>
      </p:sp>
      <p:sp>
        <p:nvSpPr>
          <p:cNvPr id="6" name="Tekstin paikkamerkki 5">
            <a:extLst>
              <a:ext uri="{FF2B5EF4-FFF2-40B4-BE49-F238E27FC236}">
                <a16:creationId xmlns:a16="http://schemas.microsoft.com/office/drawing/2014/main" id="{6884EB9A-070D-C642-086E-3ED928550971}"/>
              </a:ext>
            </a:extLst>
          </p:cNvPr>
          <p:cNvSpPr>
            <a:spLocks noGrp="1"/>
          </p:cNvSpPr>
          <p:nvPr>
            <p:ph type="body" sz="quarter" idx="12" hasCustomPrompt="1"/>
          </p:nvPr>
        </p:nvSpPr>
        <p:spPr>
          <a:xfrm>
            <a:off x="342632" y="378645"/>
            <a:ext cx="11506736" cy="6022155"/>
          </a:xfrm>
        </p:spPr>
        <p:txBody>
          <a:bodyPr>
            <a:normAutofit/>
          </a:bodyPr>
          <a:lstStyle>
            <a:lvl1pPr marL="0" indent="0">
              <a:buNone/>
              <a:defRPr sz="9000" b="1" i="0">
                <a:solidFill>
                  <a:schemeClr val="accent1"/>
                </a:solidFill>
                <a:latin typeface="GT America Regular" pitchFamily="2" charset="77"/>
                <a:ea typeface="GT America Regular" pitchFamily="2" charset="77"/>
                <a:cs typeface="GT America Regular" pitchFamily="2" charset="77"/>
              </a:defRPr>
            </a:lvl1pPr>
            <a:lvl2pPr marL="457200" indent="0">
              <a:buNone/>
              <a:defRPr b="1" i="0">
                <a:latin typeface="GT America Regular" pitchFamily="2" charset="77"/>
                <a:ea typeface="GT America Regular" pitchFamily="2" charset="77"/>
                <a:cs typeface="GT America Regular" pitchFamily="2" charset="77"/>
              </a:defRPr>
            </a:lvl2pPr>
            <a:lvl3pPr marL="914400" indent="0">
              <a:buNone/>
              <a:defRPr b="1" i="0">
                <a:latin typeface="GT America Regular" pitchFamily="2" charset="77"/>
                <a:ea typeface="GT America Regular" pitchFamily="2" charset="77"/>
                <a:cs typeface="GT America Regular" pitchFamily="2" charset="77"/>
              </a:defRPr>
            </a:lvl3pPr>
            <a:lvl4pPr marL="1371600" indent="0">
              <a:buNone/>
              <a:defRPr b="1" i="0">
                <a:latin typeface="GT America Regular" pitchFamily="2" charset="77"/>
                <a:ea typeface="GT America Regular" pitchFamily="2" charset="77"/>
                <a:cs typeface="GT America Regular" pitchFamily="2" charset="77"/>
              </a:defRPr>
            </a:lvl4pPr>
            <a:lvl5pPr marL="1828800" indent="0">
              <a:buNone/>
              <a:defRPr b="1" i="0">
                <a:latin typeface="GT America Regular" pitchFamily="2" charset="77"/>
                <a:ea typeface="GT America Regular" pitchFamily="2" charset="77"/>
                <a:cs typeface="GT America Regular" pitchFamily="2" charset="77"/>
              </a:defRPr>
            </a:lvl5pPr>
          </a:lstStyle>
          <a:p>
            <a:pPr lvl="0"/>
            <a:r>
              <a:rPr lang="en-US" noProof="0"/>
              <a:t>TEXT</a:t>
            </a:r>
          </a:p>
        </p:txBody>
      </p:sp>
      <p:sp>
        <p:nvSpPr>
          <p:cNvPr id="4" name="Slide Number Placeholder 5">
            <a:extLst>
              <a:ext uri="{FF2B5EF4-FFF2-40B4-BE49-F238E27FC236}">
                <a16:creationId xmlns:a16="http://schemas.microsoft.com/office/drawing/2014/main" id="{712C54F1-071E-6E03-E1EC-DCFF81CEAA7D}"/>
              </a:ext>
            </a:extLst>
          </p:cNvPr>
          <p:cNvSpPr>
            <a:spLocks noGrp="1"/>
          </p:cNvSpPr>
          <p:nvPr>
            <p:ph type="sldNum" sz="quarter" idx="4"/>
          </p:nvPr>
        </p:nvSpPr>
        <p:spPr>
          <a:xfrm>
            <a:off x="9106168" y="6492875"/>
            <a:ext cx="2743200" cy="365125"/>
          </a:xfrm>
          <a:prstGeom prst="rect">
            <a:avLst/>
          </a:prstGeom>
        </p:spPr>
        <p:txBody>
          <a:bodyPr/>
          <a:lstStyle>
            <a:lvl1pPr algn="r">
              <a:defRPr sz="1000" b="1" i="0">
                <a:solidFill>
                  <a:schemeClr val="accent1"/>
                </a:solidFill>
                <a:latin typeface="GT America Condensed Regular" pitchFamily="2" charset="77"/>
                <a:ea typeface="GT America Condensed Regular" pitchFamily="2" charset="77"/>
                <a:cs typeface="GT America Condensed Regular" pitchFamily="2" charset="77"/>
              </a:defRPr>
            </a:lvl1pPr>
          </a:lstStyle>
          <a:p>
            <a:fld id="{3DB702B6-6156-2F42-85AB-A912E062E9D6}" type="slidenum">
              <a:rPr lang="en-US"/>
              <a:pPr/>
              <a:t>‹#›</a:t>
            </a:fld>
            <a:endParaRPr lang="en-US" dirty="0"/>
          </a:p>
        </p:txBody>
      </p:sp>
    </p:spTree>
    <p:extLst>
      <p:ext uri="{BB962C8B-B14F-4D97-AF65-F5344CB8AC3E}">
        <p14:creationId xmlns:p14="http://schemas.microsoft.com/office/powerpoint/2010/main" val="61052692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Mukautettu asettelu">
    <p:spTree>
      <p:nvGrpSpPr>
        <p:cNvPr id="1" name=""/>
        <p:cNvGrpSpPr/>
        <p:nvPr/>
      </p:nvGrpSpPr>
      <p:grpSpPr>
        <a:xfrm>
          <a:off x="0" y="0"/>
          <a:ext cx="0" cy="0"/>
          <a:chOff x="0" y="0"/>
          <a:chExt cx="0" cy="0"/>
        </a:xfrm>
      </p:grpSpPr>
      <p:sp>
        <p:nvSpPr>
          <p:cNvPr id="8" name="Kuvan paikkamerkki 7">
            <a:extLst>
              <a:ext uri="{FF2B5EF4-FFF2-40B4-BE49-F238E27FC236}">
                <a16:creationId xmlns:a16="http://schemas.microsoft.com/office/drawing/2014/main" id="{01B6410B-8E4A-9DE0-5986-DB273D96C5A2}"/>
              </a:ext>
            </a:extLst>
          </p:cNvPr>
          <p:cNvSpPr>
            <a:spLocks noGrp="1"/>
          </p:cNvSpPr>
          <p:nvPr>
            <p:ph type="pic" sz="quarter" idx="12" hasCustomPrompt="1"/>
          </p:nvPr>
        </p:nvSpPr>
        <p:spPr>
          <a:xfrm>
            <a:off x="0" y="0"/>
            <a:ext cx="12192000" cy="6858000"/>
          </a:xfrm>
        </p:spPr>
        <p:txBody>
          <a:bodyPr/>
          <a:lstStyle/>
          <a:p>
            <a:r>
              <a:rPr lang="en-US" noProof="0"/>
              <a:t>Click icon to add image</a:t>
            </a:r>
          </a:p>
        </p:txBody>
      </p:sp>
      <p:sp>
        <p:nvSpPr>
          <p:cNvPr id="3" name="Päivämäärän paikkamerkki 2">
            <a:extLst>
              <a:ext uri="{FF2B5EF4-FFF2-40B4-BE49-F238E27FC236}">
                <a16:creationId xmlns:a16="http://schemas.microsoft.com/office/drawing/2014/main" id="{FCF2CF67-2744-AC90-AD3A-263F5400F458}"/>
              </a:ext>
            </a:extLst>
          </p:cNvPr>
          <p:cNvSpPr>
            <a:spLocks noGrp="1"/>
          </p:cNvSpPr>
          <p:nvPr>
            <p:ph type="dt" sz="half" idx="10"/>
          </p:nvPr>
        </p:nvSpPr>
        <p:spPr>
          <a:xfrm>
            <a:off x="342632" y="6492875"/>
            <a:ext cx="3238768" cy="365125"/>
          </a:xfrm>
          <a:prstGeom prst="rect">
            <a:avLst/>
          </a:prstGeom>
        </p:spPr>
        <p:txBody>
          <a:bodyPr/>
          <a:lstStyle/>
          <a:p>
            <a:fld id="{7E9FD19D-0E8A-4C0A-AD5F-617E1388A062}" type="datetime1">
              <a:rPr lang="fi-FI" smtClean="0"/>
              <a:t>24.10.2025</a:t>
            </a:fld>
            <a:endParaRPr lang="fi-FI" dirty="0"/>
          </a:p>
        </p:txBody>
      </p:sp>
      <p:sp>
        <p:nvSpPr>
          <p:cNvPr id="4" name="Alatunnisteen paikkamerkki 3">
            <a:extLst>
              <a:ext uri="{FF2B5EF4-FFF2-40B4-BE49-F238E27FC236}">
                <a16:creationId xmlns:a16="http://schemas.microsoft.com/office/drawing/2014/main" id="{0769553F-2FC3-7162-E546-C23A82297EEF}"/>
              </a:ext>
            </a:extLst>
          </p:cNvPr>
          <p:cNvSpPr>
            <a:spLocks noGrp="1"/>
          </p:cNvSpPr>
          <p:nvPr>
            <p:ph type="ftr" sz="quarter" idx="11"/>
          </p:nvPr>
        </p:nvSpPr>
        <p:spPr>
          <a:xfrm>
            <a:off x="4004019" y="6492875"/>
            <a:ext cx="4183962" cy="365125"/>
          </a:xfrm>
          <a:prstGeom prst="rect">
            <a:avLst/>
          </a:prstGeom>
        </p:spPr>
        <p:txBody>
          <a:bodyPr/>
          <a:lstStyle/>
          <a:p>
            <a:endParaRPr lang="fi-FI" dirty="0"/>
          </a:p>
        </p:txBody>
      </p:sp>
      <p:sp>
        <p:nvSpPr>
          <p:cNvPr id="2" name="Slide Number Placeholder 5">
            <a:extLst>
              <a:ext uri="{FF2B5EF4-FFF2-40B4-BE49-F238E27FC236}">
                <a16:creationId xmlns:a16="http://schemas.microsoft.com/office/drawing/2014/main" id="{BC8E1760-C298-DB6A-FF89-A0C4F4BC9846}"/>
              </a:ext>
            </a:extLst>
          </p:cNvPr>
          <p:cNvSpPr>
            <a:spLocks noGrp="1"/>
          </p:cNvSpPr>
          <p:nvPr>
            <p:ph type="sldNum" sz="quarter" idx="4"/>
          </p:nvPr>
        </p:nvSpPr>
        <p:spPr>
          <a:xfrm>
            <a:off x="9106168" y="6492875"/>
            <a:ext cx="2743200" cy="365125"/>
          </a:xfrm>
          <a:prstGeom prst="rect">
            <a:avLst/>
          </a:prstGeom>
        </p:spPr>
        <p:txBody>
          <a:bodyPr/>
          <a:lstStyle>
            <a:lvl1pPr algn="r">
              <a:defRPr sz="1000" b="1" i="0">
                <a:solidFill>
                  <a:schemeClr val="accent1"/>
                </a:solidFill>
                <a:latin typeface="GT America Condensed Regular" pitchFamily="2" charset="77"/>
                <a:ea typeface="GT America Condensed Regular" pitchFamily="2" charset="77"/>
                <a:cs typeface="GT America Condensed Regular" pitchFamily="2" charset="77"/>
              </a:defRPr>
            </a:lvl1pPr>
          </a:lstStyle>
          <a:p>
            <a:fld id="{3DB702B6-6156-2F42-85AB-A912E062E9D6}" type="slidenum">
              <a:rPr lang="en-US"/>
              <a:pPr/>
              <a:t>‹#›</a:t>
            </a:fld>
            <a:endParaRPr lang="en-US" dirty="0"/>
          </a:p>
        </p:txBody>
      </p:sp>
    </p:spTree>
    <p:extLst>
      <p:ext uri="{BB962C8B-B14F-4D97-AF65-F5344CB8AC3E}">
        <p14:creationId xmlns:p14="http://schemas.microsoft.com/office/powerpoint/2010/main" val="4157006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0" name="Tekstin paikkamerkki 16">
            <a:extLst>
              <a:ext uri="{FF2B5EF4-FFF2-40B4-BE49-F238E27FC236}">
                <a16:creationId xmlns:a16="http://schemas.microsoft.com/office/drawing/2014/main" id="{5FB39A9E-C88B-7C96-2003-5CC9EC60D0DE}"/>
              </a:ext>
            </a:extLst>
          </p:cNvPr>
          <p:cNvSpPr>
            <a:spLocks noGrp="1"/>
          </p:cNvSpPr>
          <p:nvPr>
            <p:ph type="body" sz="quarter" idx="17" hasCustomPrompt="1"/>
          </p:nvPr>
        </p:nvSpPr>
        <p:spPr>
          <a:xfrm>
            <a:off x="342901" y="288000"/>
            <a:ext cx="6926399" cy="480131"/>
          </a:xfrm>
        </p:spPr>
        <p:txBody>
          <a:bodyPr>
            <a:spAutoFit/>
          </a:bodyPr>
          <a:lstStyle>
            <a:lvl1pPr marL="0" indent="0">
              <a:buNone/>
              <a:defRPr b="1" i="0" spc="-150">
                <a:solidFill>
                  <a:schemeClr val="accent1"/>
                </a:solidFill>
                <a:latin typeface="GT America Regular" pitchFamily="2" charset="77"/>
                <a:ea typeface="GT America Regular" pitchFamily="2" charset="77"/>
                <a:cs typeface="GT America Regular" pitchFamily="2" charset="77"/>
              </a:defRPr>
            </a:lvl1pPr>
            <a:lvl2pPr marL="457200" indent="0">
              <a:buNone/>
              <a:defRPr b="1" i="0" spc="-150">
                <a:solidFill>
                  <a:schemeClr val="tx2"/>
                </a:solidFill>
                <a:latin typeface="GT America Regular" pitchFamily="2" charset="77"/>
                <a:ea typeface="GT America Regular" pitchFamily="2" charset="77"/>
                <a:cs typeface="GT America Regular" pitchFamily="2" charset="77"/>
              </a:defRPr>
            </a:lvl2pPr>
            <a:lvl3pPr marL="914400" indent="0">
              <a:buNone/>
              <a:defRPr b="1" i="0" spc="-150">
                <a:solidFill>
                  <a:schemeClr val="tx2"/>
                </a:solidFill>
                <a:latin typeface="GT America Regular" pitchFamily="2" charset="77"/>
                <a:ea typeface="GT America Regular" pitchFamily="2" charset="77"/>
                <a:cs typeface="GT America Regular" pitchFamily="2" charset="77"/>
              </a:defRPr>
            </a:lvl3pPr>
            <a:lvl4pPr marL="1371600" indent="0">
              <a:buNone/>
              <a:defRPr b="1" i="0" spc="-150">
                <a:solidFill>
                  <a:schemeClr val="tx2"/>
                </a:solidFill>
                <a:latin typeface="GT America Regular" pitchFamily="2" charset="77"/>
                <a:ea typeface="GT America Regular" pitchFamily="2" charset="77"/>
                <a:cs typeface="GT America Regular" pitchFamily="2" charset="77"/>
              </a:defRPr>
            </a:lvl4pPr>
            <a:lvl5pPr marL="1828800" indent="0">
              <a:buNone/>
              <a:defRPr b="1" i="0" spc="-150">
                <a:solidFill>
                  <a:schemeClr val="tx2"/>
                </a:solidFill>
                <a:latin typeface="GT America Regular" pitchFamily="2" charset="77"/>
                <a:ea typeface="GT America Regular" pitchFamily="2" charset="77"/>
                <a:cs typeface="GT America Regular" pitchFamily="2" charset="77"/>
              </a:defRPr>
            </a:lvl5pPr>
          </a:lstStyle>
          <a:p>
            <a:pPr lvl="0"/>
            <a:r>
              <a:rPr lang="fi-FI" noProof="0" dirty="0" err="1"/>
              <a:t>Click</a:t>
            </a:r>
            <a:r>
              <a:rPr lang="fi-FI" noProof="0" dirty="0"/>
              <a:t> to </a:t>
            </a:r>
            <a:r>
              <a:rPr lang="fi-FI" noProof="0" dirty="0" err="1"/>
              <a:t>add</a:t>
            </a:r>
            <a:r>
              <a:rPr lang="fi-FI" noProof="0" dirty="0"/>
              <a:t> </a:t>
            </a:r>
            <a:r>
              <a:rPr lang="fi-FI" noProof="0" dirty="0" err="1"/>
              <a:t>headline</a:t>
            </a:r>
            <a:endParaRPr lang="fi-FI" noProof="0" dirty="0"/>
          </a:p>
        </p:txBody>
      </p:sp>
      <p:cxnSp>
        <p:nvCxnSpPr>
          <p:cNvPr id="31" name="Straight Arrow Connector 30">
            <a:extLst>
              <a:ext uri="{FF2B5EF4-FFF2-40B4-BE49-F238E27FC236}">
                <a16:creationId xmlns:a16="http://schemas.microsoft.com/office/drawing/2014/main" id="{AFE5F02A-E67D-F30F-08B7-EF036D8382BA}"/>
              </a:ext>
            </a:extLst>
          </p:cNvPr>
          <p:cNvCxnSpPr>
            <a:cxnSpLocks/>
          </p:cNvCxnSpPr>
          <p:nvPr userDrawn="1"/>
        </p:nvCxnSpPr>
        <p:spPr>
          <a:xfrm>
            <a:off x="2303970" y="1663664"/>
            <a:ext cx="6743048" cy="0"/>
          </a:xfrm>
          <a:prstGeom prst="straightConnector1">
            <a:avLst/>
          </a:prstGeom>
          <a:ln w="25400">
            <a:gradFill>
              <a:gsLst>
                <a:gs pos="60000">
                  <a:schemeClr val="accent3">
                    <a:lumMod val="90000"/>
                  </a:schemeClr>
                </a:gs>
                <a:gs pos="0">
                  <a:schemeClr val="accent3"/>
                </a:gs>
                <a:gs pos="100000">
                  <a:schemeClr val="accent4">
                    <a:lumMod val="75000"/>
                  </a:schemeClr>
                </a:gs>
              </a:gsLst>
              <a:lin ang="2700000" scaled="0"/>
            </a:gra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ADA3369-5FC4-1B85-EEC1-61BA4E2C45A4}"/>
              </a:ext>
            </a:extLst>
          </p:cNvPr>
          <p:cNvCxnSpPr>
            <a:cxnSpLocks/>
          </p:cNvCxnSpPr>
          <p:nvPr userDrawn="1"/>
        </p:nvCxnSpPr>
        <p:spPr>
          <a:xfrm>
            <a:off x="2303970" y="2911438"/>
            <a:ext cx="6743048" cy="0"/>
          </a:xfrm>
          <a:prstGeom prst="straightConnector1">
            <a:avLst/>
          </a:prstGeom>
          <a:ln w="25400">
            <a:gradFill>
              <a:gsLst>
                <a:gs pos="60000">
                  <a:schemeClr val="accent3">
                    <a:lumMod val="90000"/>
                  </a:schemeClr>
                </a:gs>
                <a:gs pos="0">
                  <a:schemeClr val="accent3"/>
                </a:gs>
                <a:gs pos="100000">
                  <a:schemeClr val="accent4">
                    <a:lumMod val="75000"/>
                  </a:schemeClr>
                </a:gs>
              </a:gsLst>
              <a:lin ang="2700000" scaled="0"/>
            </a:gra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549AD886-07E2-7EA5-F428-2416E13C0645}"/>
              </a:ext>
            </a:extLst>
          </p:cNvPr>
          <p:cNvCxnSpPr>
            <a:cxnSpLocks/>
          </p:cNvCxnSpPr>
          <p:nvPr userDrawn="1"/>
        </p:nvCxnSpPr>
        <p:spPr>
          <a:xfrm>
            <a:off x="2303970" y="3535325"/>
            <a:ext cx="6743048" cy="0"/>
          </a:xfrm>
          <a:prstGeom prst="straightConnector1">
            <a:avLst/>
          </a:prstGeom>
          <a:ln w="25400">
            <a:gradFill>
              <a:gsLst>
                <a:gs pos="60000">
                  <a:schemeClr val="accent3">
                    <a:lumMod val="90000"/>
                  </a:schemeClr>
                </a:gs>
                <a:gs pos="0">
                  <a:schemeClr val="accent3"/>
                </a:gs>
                <a:gs pos="100000">
                  <a:schemeClr val="accent4">
                    <a:lumMod val="75000"/>
                  </a:schemeClr>
                </a:gs>
              </a:gsLst>
              <a:lin ang="2700000" scaled="0"/>
            </a:gra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ED48E3BE-12C0-712E-943C-450C0B231870}"/>
              </a:ext>
            </a:extLst>
          </p:cNvPr>
          <p:cNvCxnSpPr>
            <a:cxnSpLocks/>
          </p:cNvCxnSpPr>
          <p:nvPr userDrawn="1"/>
        </p:nvCxnSpPr>
        <p:spPr>
          <a:xfrm>
            <a:off x="2303970" y="4159212"/>
            <a:ext cx="6743048" cy="0"/>
          </a:xfrm>
          <a:prstGeom prst="straightConnector1">
            <a:avLst/>
          </a:prstGeom>
          <a:ln w="25400">
            <a:gradFill>
              <a:gsLst>
                <a:gs pos="60000">
                  <a:schemeClr val="accent3">
                    <a:lumMod val="90000"/>
                  </a:schemeClr>
                </a:gs>
                <a:gs pos="0">
                  <a:schemeClr val="accent3"/>
                </a:gs>
                <a:gs pos="100000">
                  <a:schemeClr val="accent4">
                    <a:lumMod val="75000"/>
                  </a:schemeClr>
                </a:gs>
              </a:gsLst>
              <a:lin ang="2700000" scaled="0"/>
            </a:gra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46DACD0-499F-F522-6C9D-67B09D7C89B2}"/>
              </a:ext>
            </a:extLst>
          </p:cNvPr>
          <p:cNvCxnSpPr>
            <a:cxnSpLocks/>
          </p:cNvCxnSpPr>
          <p:nvPr userDrawn="1"/>
        </p:nvCxnSpPr>
        <p:spPr>
          <a:xfrm>
            <a:off x="2303970" y="4783099"/>
            <a:ext cx="6743048" cy="0"/>
          </a:xfrm>
          <a:prstGeom prst="straightConnector1">
            <a:avLst/>
          </a:prstGeom>
          <a:ln w="25400">
            <a:gradFill>
              <a:gsLst>
                <a:gs pos="60000">
                  <a:schemeClr val="accent3">
                    <a:lumMod val="90000"/>
                  </a:schemeClr>
                </a:gs>
                <a:gs pos="0">
                  <a:schemeClr val="accent3"/>
                </a:gs>
                <a:gs pos="100000">
                  <a:schemeClr val="accent4">
                    <a:lumMod val="75000"/>
                  </a:schemeClr>
                </a:gs>
              </a:gsLst>
              <a:lin ang="2700000" scaled="0"/>
            </a:gra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194523D-FC75-E9FE-BBE0-7AE9E08D9F3D}"/>
              </a:ext>
            </a:extLst>
          </p:cNvPr>
          <p:cNvCxnSpPr>
            <a:cxnSpLocks/>
          </p:cNvCxnSpPr>
          <p:nvPr userDrawn="1"/>
        </p:nvCxnSpPr>
        <p:spPr>
          <a:xfrm>
            <a:off x="2303970" y="5406986"/>
            <a:ext cx="6743048" cy="0"/>
          </a:xfrm>
          <a:prstGeom prst="straightConnector1">
            <a:avLst/>
          </a:prstGeom>
          <a:ln w="25400">
            <a:gradFill>
              <a:gsLst>
                <a:gs pos="60000">
                  <a:schemeClr val="accent3">
                    <a:lumMod val="90000"/>
                  </a:schemeClr>
                </a:gs>
                <a:gs pos="0">
                  <a:schemeClr val="accent3"/>
                </a:gs>
                <a:gs pos="100000">
                  <a:schemeClr val="accent4">
                    <a:lumMod val="75000"/>
                  </a:schemeClr>
                </a:gs>
              </a:gsLst>
              <a:lin ang="2700000" scaled="0"/>
            </a:gra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277E928-25FD-0BD5-719A-E5476900845F}"/>
              </a:ext>
            </a:extLst>
          </p:cNvPr>
          <p:cNvCxnSpPr>
            <a:cxnSpLocks/>
          </p:cNvCxnSpPr>
          <p:nvPr userDrawn="1"/>
        </p:nvCxnSpPr>
        <p:spPr>
          <a:xfrm>
            <a:off x="2303970" y="6030876"/>
            <a:ext cx="6743048" cy="0"/>
          </a:xfrm>
          <a:prstGeom prst="straightConnector1">
            <a:avLst/>
          </a:prstGeom>
          <a:ln w="25400">
            <a:gradFill>
              <a:gsLst>
                <a:gs pos="60000">
                  <a:schemeClr val="accent3">
                    <a:lumMod val="90000"/>
                  </a:schemeClr>
                </a:gs>
                <a:gs pos="0">
                  <a:schemeClr val="accent3"/>
                </a:gs>
                <a:gs pos="100000">
                  <a:schemeClr val="accent4">
                    <a:lumMod val="75000"/>
                  </a:schemeClr>
                </a:gs>
              </a:gsLst>
              <a:lin ang="2700000" scaled="0"/>
            </a:gra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65293D6D-DDE8-A310-29AE-09C7F8868DF2}"/>
              </a:ext>
            </a:extLst>
          </p:cNvPr>
          <p:cNvSpPr>
            <a:spLocks noChangeAspect="1"/>
          </p:cNvSpPr>
          <p:nvPr userDrawn="1"/>
        </p:nvSpPr>
        <p:spPr>
          <a:xfrm>
            <a:off x="342899" y="1788603"/>
            <a:ext cx="360000" cy="36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600" b="1" i="0" noProof="0" dirty="0">
                <a:solidFill>
                  <a:schemeClr val="bg1"/>
                </a:solidFill>
                <a:latin typeface="GT America Condensed Regular" pitchFamily="2" charset="77"/>
                <a:ea typeface="GT America Condensed Regular" pitchFamily="2" charset="77"/>
                <a:cs typeface="GT America Condensed Regular" pitchFamily="2" charset="77"/>
              </a:rPr>
              <a:t>1</a:t>
            </a:r>
          </a:p>
        </p:txBody>
      </p:sp>
      <p:cxnSp>
        <p:nvCxnSpPr>
          <p:cNvPr id="39" name="Straight Arrow Connector 38">
            <a:extLst>
              <a:ext uri="{FF2B5EF4-FFF2-40B4-BE49-F238E27FC236}">
                <a16:creationId xmlns:a16="http://schemas.microsoft.com/office/drawing/2014/main" id="{EF4A8D1B-90B8-CE96-2AA8-2E27F8994FFE}"/>
              </a:ext>
            </a:extLst>
          </p:cNvPr>
          <p:cNvCxnSpPr>
            <a:cxnSpLocks/>
          </p:cNvCxnSpPr>
          <p:nvPr userDrawn="1"/>
        </p:nvCxnSpPr>
        <p:spPr>
          <a:xfrm>
            <a:off x="2303970" y="2287551"/>
            <a:ext cx="6743048" cy="0"/>
          </a:xfrm>
          <a:prstGeom prst="straightConnector1">
            <a:avLst/>
          </a:prstGeom>
          <a:ln w="25400">
            <a:gradFill>
              <a:gsLst>
                <a:gs pos="60000">
                  <a:schemeClr val="accent3">
                    <a:lumMod val="90000"/>
                  </a:schemeClr>
                </a:gs>
                <a:gs pos="0">
                  <a:schemeClr val="accent3"/>
                </a:gs>
                <a:gs pos="100000">
                  <a:schemeClr val="accent4">
                    <a:lumMod val="75000"/>
                  </a:schemeClr>
                </a:gs>
              </a:gsLst>
              <a:lin ang="2700000" scaled="0"/>
            </a:gra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0" name="Left Bracket 39">
            <a:extLst>
              <a:ext uri="{FF2B5EF4-FFF2-40B4-BE49-F238E27FC236}">
                <a16:creationId xmlns:a16="http://schemas.microsoft.com/office/drawing/2014/main" id="{ADCDBB9E-1344-9EE6-5EDA-C5B68B02A7AC}"/>
              </a:ext>
            </a:extLst>
          </p:cNvPr>
          <p:cNvSpPr/>
          <p:nvPr userDrawn="1"/>
        </p:nvSpPr>
        <p:spPr>
          <a:xfrm>
            <a:off x="832523" y="5158220"/>
            <a:ext cx="214313" cy="1131628"/>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noProof="0" dirty="0"/>
          </a:p>
        </p:txBody>
      </p:sp>
      <p:sp>
        <p:nvSpPr>
          <p:cNvPr id="41" name="Oval 40">
            <a:extLst>
              <a:ext uri="{FF2B5EF4-FFF2-40B4-BE49-F238E27FC236}">
                <a16:creationId xmlns:a16="http://schemas.microsoft.com/office/drawing/2014/main" id="{F0BE0B9F-239D-9C52-D2C4-6129ECBC6F95}"/>
              </a:ext>
            </a:extLst>
          </p:cNvPr>
          <p:cNvSpPr>
            <a:spLocks noChangeAspect="1"/>
          </p:cNvSpPr>
          <p:nvPr userDrawn="1"/>
        </p:nvSpPr>
        <p:spPr>
          <a:xfrm>
            <a:off x="342899" y="3039264"/>
            <a:ext cx="360000" cy="36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600" b="1" i="0" noProof="0" dirty="0">
                <a:solidFill>
                  <a:schemeClr val="bg1"/>
                </a:solidFill>
                <a:latin typeface="GT America Condensed Regular" pitchFamily="2" charset="77"/>
                <a:ea typeface="GT America Condensed Regular" pitchFamily="2" charset="77"/>
                <a:cs typeface="GT America Condensed Regular" pitchFamily="2" charset="77"/>
              </a:rPr>
              <a:t>2</a:t>
            </a:r>
          </a:p>
        </p:txBody>
      </p:sp>
      <p:sp>
        <p:nvSpPr>
          <p:cNvPr id="42" name="Oval 41">
            <a:extLst>
              <a:ext uri="{FF2B5EF4-FFF2-40B4-BE49-F238E27FC236}">
                <a16:creationId xmlns:a16="http://schemas.microsoft.com/office/drawing/2014/main" id="{CA4A852A-F59D-5F8E-0F6C-AAD3632890D0}"/>
              </a:ext>
            </a:extLst>
          </p:cNvPr>
          <p:cNvSpPr>
            <a:spLocks noChangeAspect="1"/>
          </p:cNvSpPr>
          <p:nvPr userDrawn="1"/>
        </p:nvSpPr>
        <p:spPr>
          <a:xfrm>
            <a:off x="342899" y="4289925"/>
            <a:ext cx="360000" cy="36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600" b="1" i="0" noProof="0" dirty="0">
                <a:solidFill>
                  <a:schemeClr val="bg1"/>
                </a:solidFill>
                <a:latin typeface="GT America Condensed Regular" pitchFamily="2" charset="77"/>
                <a:ea typeface="GT America Condensed Regular" pitchFamily="2" charset="77"/>
                <a:cs typeface="GT America Condensed Regular" pitchFamily="2" charset="77"/>
              </a:rPr>
              <a:t>3</a:t>
            </a:r>
          </a:p>
        </p:txBody>
      </p:sp>
      <p:sp>
        <p:nvSpPr>
          <p:cNvPr id="43" name="Oval 42">
            <a:extLst>
              <a:ext uri="{FF2B5EF4-FFF2-40B4-BE49-F238E27FC236}">
                <a16:creationId xmlns:a16="http://schemas.microsoft.com/office/drawing/2014/main" id="{3BF70C70-0903-6F69-4B58-FC01B413DE84}"/>
              </a:ext>
            </a:extLst>
          </p:cNvPr>
          <p:cNvSpPr>
            <a:spLocks noChangeAspect="1"/>
          </p:cNvSpPr>
          <p:nvPr userDrawn="1"/>
        </p:nvSpPr>
        <p:spPr>
          <a:xfrm>
            <a:off x="342899" y="5540587"/>
            <a:ext cx="360000" cy="36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1600" b="1" i="0" noProof="0" dirty="0">
                <a:solidFill>
                  <a:schemeClr val="bg1"/>
                </a:solidFill>
                <a:latin typeface="GT America Condensed Regular" pitchFamily="2" charset="77"/>
                <a:ea typeface="GT America Condensed Regular" pitchFamily="2" charset="77"/>
                <a:cs typeface="GT America Condensed Regular" pitchFamily="2" charset="77"/>
              </a:rPr>
              <a:t>4</a:t>
            </a:r>
          </a:p>
        </p:txBody>
      </p:sp>
      <p:sp>
        <p:nvSpPr>
          <p:cNvPr id="44" name="Left Bracket 43">
            <a:extLst>
              <a:ext uri="{FF2B5EF4-FFF2-40B4-BE49-F238E27FC236}">
                <a16:creationId xmlns:a16="http://schemas.microsoft.com/office/drawing/2014/main" id="{A74FDBFF-5F34-7271-63A0-17A1462B4B74}"/>
              </a:ext>
            </a:extLst>
          </p:cNvPr>
          <p:cNvSpPr/>
          <p:nvPr userDrawn="1"/>
        </p:nvSpPr>
        <p:spPr>
          <a:xfrm>
            <a:off x="832521" y="3909595"/>
            <a:ext cx="214313" cy="1131628"/>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noProof="0" dirty="0"/>
          </a:p>
        </p:txBody>
      </p:sp>
      <p:sp>
        <p:nvSpPr>
          <p:cNvPr id="45" name="Left Bracket 44">
            <a:extLst>
              <a:ext uri="{FF2B5EF4-FFF2-40B4-BE49-F238E27FC236}">
                <a16:creationId xmlns:a16="http://schemas.microsoft.com/office/drawing/2014/main" id="{154BAAEA-C01A-6149-7BC1-BEC167283110}"/>
              </a:ext>
            </a:extLst>
          </p:cNvPr>
          <p:cNvSpPr/>
          <p:nvPr userDrawn="1"/>
        </p:nvSpPr>
        <p:spPr>
          <a:xfrm>
            <a:off x="832521" y="2611384"/>
            <a:ext cx="214313" cy="1226908"/>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noProof="0" dirty="0"/>
          </a:p>
        </p:txBody>
      </p:sp>
      <p:sp>
        <p:nvSpPr>
          <p:cNvPr id="46" name="Left Bracket 45">
            <a:extLst>
              <a:ext uri="{FF2B5EF4-FFF2-40B4-BE49-F238E27FC236}">
                <a16:creationId xmlns:a16="http://schemas.microsoft.com/office/drawing/2014/main" id="{5CF15AE7-B956-254D-A0C0-626DDAA5A8AC}"/>
              </a:ext>
            </a:extLst>
          </p:cNvPr>
          <p:cNvSpPr/>
          <p:nvPr userDrawn="1"/>
        </p:nvSpPr>
        <p:spPr>
          <a:xfrm>
            <a:off x="832521" y="1404825"/>
            <a:ext cx="214313" cy="1131628"/>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noProof="0" dirty="0"/>
          </a:p>
        </p:txBody>
      </p:sp>
      <p:sp>
        <p:nvSpPr>
          <p:cNvPr id="47" name="Text Placeholder 74">
            <a:extLst>
              <a:ext uri="{FF2B5EF4-FFF2-40B4-BE49-F238E27FC236}">
                <a16:creationId xmlns:a16="http://schemas.microsoft.com/office/drawing/2014/main" id="{E1BF5865-C0FE-66AA-F292-A0BE3DCB5CD5}"/>
              </a:ext>
            </a:extLst>
          </p:cNvPr>
          <p:cNvSpPr>
            <a:spLocks noGrp="1"/>
          </p:cNvSpPr>
          <p:nvPr>
            <p:ph type="body" sz="quarter" idx="25" hasCustomPrompt="1"/>
          </p:nvPr>
        </p:nvSpPr>
        <p:spPr>
          <a:xfrm>
            <a:off x="9159585" y="5775097"/>
            <a:ext cx="2689515" cy="531358"/>
          </a:xfrm>
        </p:spPr>
        <p:txBody>
          <a:bodyPr>
            <a:normAutofit/>
          </a:bodyPr>
          <a:lstStyle>
            <a:lvl1pPr marL="0" indent="0">
              <a:buNone/>
              <a:defRPr sz="1000">
                <a:solidFill>
                  <a:schemeClr val="tx1"/>
                </a:solidFill>
              </a:defRPr>
            </a:lvl1pPr>
          </a:lstStyle>
          <a:p>
            <a:pPr lvl="0"/>
            <a:r>
              <a:rPr lang="fi-FI" noProof="0" dirty="0" err="1"/>
              <a:t>Insert</a:t>
            </a:r>
            <a:r>
              <a:rPr lang="fi-FI" noProof="0" dirty="0"/>
              <a:t> </a:t>
            </a:r>
            <a:r>
              <a:rPr lang="fi-FI" noProof="0" dirty="0" err="1"/>
              <a:t>text</a:t>
            </a:r>
            <a:r>
              <a:rPr lang="fi-FI" noProof="0" dirty="0"/>
              <a:t> </a:t>
            </a:r>
            <a:r>
              <a:rPr lang="fi-FI" noProof="0" dirty="0" err="1"/>
              <a:t>here</a:t>
            </a:r>
            <a:endParaRPr lang="fi-FI" noProof="0" dirty="0"/>
          </a:p>
        </p:txBody>
      </p:sp>
      <p:sp>
        <p:nvSpPr>
          <p:cNvPr id="48" name="Text Placeholder 74">
            <a:extLst>
              <a:ext uri="{FF2B5EF4-FFF2-40B4-BE49-F238E27FC236}">
                <a16:creationId xmlns:a16="http://schemas.microsoft.com/office/drawing/2014/main" id="{AF5B702F-386C-6FE3-DB33-34EB3F17D9DA}"/>
              </a:ext>
            </a:extLst>
          </p:cNvPr>
          <p:cNvSpPr>
            <a:spLocks noGrp="1"/>
          </p:cNvSpPr>
          <p:nvPr>
            <p:ph type="body" sz="quarter" idx="26" hasCustomPrompt="1"/>
          </p:nvPr>
        </p:nvSpPr>
        <p:spPr>
          <a:xfrm>
            <a:off x="9159585" y="5149538"/>
            <a:ext cx="2689515" cy="531358"/>
          </a:xfrm>
        </p:spPr>
        <p:txBody>
          <a:bodyPr>
            <a:normAutofit/>
          </a:bodyPr>
          <a:lstStyle>
            <a:lvl1pPr marL="0" indent="0">
              <a:buNone/>
              <a:defRPr sz="1000">
                <a:solidFill>
                  <a:schemeClr val="tx1"/>
                </a:solidFill>
              </a:defRPr>
            </a:lvl1pPr>
          </a:lstStyle>
          <a:p>
            <a:pPr lvl="0"/>
            <a:r>
              <a:rPr lang="fi-FI" noProof="0" dirty="0" err="1"/>
              <a:t>Insert</a:t>
            </a:r>
            <a:r>
              <a:rPr lang="fi-FI" noProof="0" dirty="0"/>
              <a:t> </a:t>
            </a:r>
            <a:r>
              <a:rPr lang="fi-FI" noProof="0" dirty="0" err="1"/>
              <a:t>text</a:t>
            </a:r>
            <a:r>
              <a:rPr lang="fi-FI" noProof="0" dirty="0"/>
              <a:t> </a:t>
            </a:r>
            <a:r>
              <a:rPr lang="fi-FI" noProof="0" dirty="0" err="1"/>
              <a:t>here</a:t>
            </a:r>
            <a:endParaRPr lang="fi-FI" noProof="0" dirty="0"/>
          </a:p>
        </p:txBody>
      </p:sp>
      <p:sp>
        <p:nvSpPr>
          <p:cNvPr id="49" name="Text Placeholder 74">
            <a:extLst>
              <a:ext uri="{FF2B5EF4-FFF2-40B4-BE49-F238E27FC236}">
                <a16:creationId xmlns:a16="http://schemas.microsoft.com/office/drawing/2014/main" id="{6276F4CF-3A8B-24FB-90B3-1F7C0201090E}"/>
              </a:ext>
            </a:extLst>
          </p:cNvPr>
          <p:cNvSpPr>
            <a:spLocks noGrp="1"/>
          </p:cNvSpPr>
          <p:nvPr>
            <p:ph type="body" sz="quarter" idx="27" hasCustomPrompt="1"/>
          </p:nvPr>
        </p:nvSpPr>
        <p:spPr>
          <a:xfrm>
            <a:off x="9159585" y="4523981"/>
            <a:ext cx="2689515" cy="531358"/>
          </a:xfrm>
        </p:spPr>
        <p:txBody>
          <a:bodyPr>
            <a:normAutofit/>
          </a:bodyPr>
          <a:lstStyle>
            <a:lvl1pPr marL="0" indent="0">
              <a:buNone/>
              <a:defRPr sz="1000">
                <a:solidFill>
                  <a:schemeClr val="tx1"/>
                </a:solidFill>
              </a:defRPr>
            </a:lvl1pPr>
          </a:lstStyle>
          <a:p>
            <a:pPr lvl="0"/>
            <a:r>
              <a:rPr lang="fi-FI" noProof="0" dirty="0" err="1"/>
              <a:t>Insert</a:t>
            </a:r>
            <a:r>
              <a:rPr lang="fi-FI" noProof="0" dirty="0"/>
              <a:t> </a:t>
            </a:r>
            <a:r>
              <a:rPr lang="fi-FI" noProof="0" dirty="0" err="1"/>
              <a:t>text</a:t>
            </a:r>
            <a:r>
              <a:rPr lang="fi-FI" noProof="0" dirty="0"/>
              <a:t> </a:t>
            </a:r>
            <a:r>
              <a:rPr lang="fi-FI" noProof="0" dirty="0" err="1"/>
              <a:t>here</a:t>
            </a:r>
            <a:endParaRPr lang="fi-FI" noProof="0" dirty="0"/>
          </a:p>
        </p:txBody>
      </p:sp>
      <p:sp>
        <p:nvSpPr>
          <p:cNvPr id="50" name="Text Placeholder 74">
            <a:extLst>
              <a:ext uri="{FF2B5EF4-FFF2-40B4-BE49-F238E27FC236}">
                <a16:creationId xmlns:a16="http://schemas.microsoft.com/office/drawing/2014/main" id="{B8F4FA47-9E70-4A8D-7737-AF8CAA25E499}"/>
              </a:ext>
            </a:extLst>
          </p:cNvPr>
          <p:cNvSpPr>
            <a:spLocks noGrp="1"/>
          </p:cNvSpPr>
          <p:nvPr>
            <p:ph type="body" sz="quarter" idx="28" hasCustomPrompt="1"/>
          </p:nvPr>
        </p:nvSpPr>
        <p:spPr>
          <a:xfrm>
            <a:off x="9159585" y="1396196"/>
            <a:ext cx="2689515" cy="531358"/>
          </a:xfrm>
        </p:spPr>
        <p:txBody>
          <a:bodyPr>
            <a:normAutofit/>
          </a:bodyPr>
          <a:lstStyle>
            <a:lvl1pPr marL="0" indent="0">
              <a:buNone/>
              <a:defRPr sz="1000">
                <a:solidFill>
                  <a:schemeClr val="tx1"/>
                </a:solidFill>
              </a:defRPr>
            </a:lvl1pPr>
          </a:lstStyle>
          <a:p>
            <a:pPr lvl="0"/>
            <a:r>
              <a:rPr lang="fi-FI" noProof="0" dirty="0" err="1"/>
              <a:t>Insert</a:t>
            </a:r>
            <a:r>
              <a:rPr lang="fi-FI" noProof="0" dirty="0"/>
              <a:t> </a:t>
            </a:r>
            <a:r>
              <a:rPr lang="fi-FI" noProof="0" dirty="0" err="1"/>
              <a:t>text</a:t>
            </a:r>
            <a:r>
              <a:rPr lang="fi-FI" noProof="0" dirty="0"/>
              <a:t> </a:t>
            </a:r>
            <a:r>
              <a:rPr lang="fi-FI" noProof="0" dirty="0" err="1"/>
              <a:t>here</a:t>
            </a:r>
            <a:endParaRPr lang="fi-FI" noProof="0" dirty="0"/>
          </a:p>
        </p:txBody>
      </p:sp>
      <p:sp>
        <p:nvSpPr>
          <p:cNvPr id="51" name="Text Placeholder 74">
            <a:extLst>
              <a:ext uri="{FF2B5EF4-FFF2-40B4-BE49-F238E27FC236}">
                <a16:creationId xmlns:a16="http://schemas.microsoft.com/office/drawing/2014/main" id="{49109B7E-EF16-0A03-D40F-CD5A786B46B3}"/>
              </a:ext>
            </a:extLst>
          </p:cNvPr>
          <p:cNvSpPr>
            <a:spLocks noGrp="1"/>
          </p:cNvSpPr>
          <p:nvPr>
            <p:ph type="body" sz="quarter" idx="29" hasCustomPrompt="1"/>
          </p:nvPr>
        </p:nvSpPr>
        <p:spPr>
          <a:xfrm>
            <a:off x="9159585" y="2021753"/>
            <a:ext cx="2689515" cy="531358"/>
          </a:xfrm>
        </p:spPr>
        <p:txBody>
          <a:bodyPr>
            <a:normAutofit/>
          </a:bodyPr>
          <a:lstStyle>
            <a:lvl1pPr marL="0" indent="0">
              <a:buNone/>
              <a:defRPr sz="1000">
                <a:solidFill>
                  <a:schemeClr val="tx1"/>
                </a:solidFill>
              </a:defRPr>
            </a:lvl1pPr>
          </a:lstStyle>
          <a:p>
            <a:pPr lvl="0"/>
            <a:r>
              <a:rPr lang="fi-FI" noProof="0" dirty="0" err="1"/>
              <a:t>Insert</a:t>
            </a:r>
            <a:r>
              <a:rPr lang="fi-FI" noProof="0" dirty="0"/>
              <a:t> </a:t>
            </a:r>
            <a:r>
              <a:rPr lang="fi-FI" noProof="0" dirty="0" err="1"/>
              <a:t>text</a:t>
            </a:r>
            <a:r>
              <a:rPr lang="fi-FI" noProof="0" dirty="0"/>
              <a:t> </a:t>
            </a:r>
            <a:r>
              <a:rPr lang="fi-FI" noProof="0" dirty="0" err="1"/>
              <a:t>here</a:t>
            </a:r>
            <a:endParaRPr lang="fi-FI" noProof="0" dirty="0"/>
          </a:p>
        </p:txBody>
      </p:sp>
      <p:sp>
        <p:nvSpPr>
          <p:cNvPr id="52" name="Text Placeholder 74">
            <a:extLst>
              <a:ext uri="{FF2B5EF4-FFF2-40B4-BE49-F238E27FC236}">
                <a16:creationId xmlns:a16="http://schemas.microsoft.com/office/drawing/2014/main" id="{7CD06F76-40D0-031F-13EC-AAD04AB13B21}"/>
              </a:ext>
            </a:extLst>
          </p:cNvPr>
          <p:cNvSpPr>
            <a:spLocks noGrp="1"/>
          </p:cNvSpPr>
          <p:nvPr>
            <p:ph type="body" sz="quarter" idx="30" hasCustomPrompt="1"/>
          </p:nvPr>
        </p:nvSpPr>
        <p:spPr>
          <a:xfrm>
            <a:off x="9159585" y="2647310"/>
            <a:ext cx="2689515" cy="531358"/>
          </a:xfrm>
        </p:spPr>
        <p:txBody>
          <a:bodyPr>
            <a:normAutofit/>
          </a:bodyPr>
          <a:lstStyle>
            <a:lvl1pPr marL="0" indent="0">
              <a:buNone/>
              <a:defRPr sz="1000">
                <a:solidFill>
                  <a:schemeClr val="tx1"/>
                </a:solidFill>
              </a:defRPr>
            </a:lvl1pPr>
          </a:lstStyle>
          <a:p>
            <a:pPr lvl="0"/>
            <a:r>
              <a:rPr lang="fi-FI" noProof="0" dirty="0" err="1"/>
              <a:t>Insert</a:t>
            </a:r>
            <a:r>
              <a:rPr lang="fi-FI" noProof="0" dirty="0"/>
              <a:t> </a:t>
            </a:r>
            <a:r>
              <a:rPr lang="fi-FI" noProof="0" dirty="0" err="1"/>
              <a:t>text</a:t>
            </a:r>
            <a:r>
              <a:rPr lang="fi-FI" noProof="0" dirty="0"/>
              <a:t> </a:t>
            </a:r>
            <a:r>
              <a:rPr lang="fi-FI" noProof="0" dirty="0" err="1"/>
              <a:t>here</a:t>
            </a:r>
            <a:endParaRPr lang="fi-FI" noProof="0" dirty="0"/>
          </a:p>
        </p:txBody>
      </p:sp>
      <p:sp>
        <p:nvSpPr>
          <p:cNvPr id="53" name="Text Placeholder 74">
            <a:extLst>
              <a:ext uri="{FF2B5EF4-FFF2-40B4-BE49-F238E27FC236}">
                <a16:creationId xmlns:a16="http://schemas.microsoft.com/office/drawing/2014/main" id="{E9130668-2DB1-DF97-4543-C9BAD6E1C2C1}"/>
              </a:ext>
            </a:extLst>
          </p:cNvPr>
          <p:cNvSpPr>
            <a:spLocks noGrp="1"/>
          </p:cNvSpPr>
          <p:nvPr>
            <p:ph type="body" sz="quarter" idx="31" hasCustomPrompt="1"/>
          </p:nvPr>
        </p:nvSpPr>
        <p:spPr>
          <a:xfrm>
            <a:off x="9159585" y="3272867"/>
            <a:ext cx="2689515" cy="531358"/>
          </a:xfrm>
        </p:spPr>
        <p:txBody>
          <a:bodyPr>
            <a:normAutofit/>
          </a:bodyPr>
          <a:lstStyle>
            <a:lvl1pPr marL="0" indent="0">
              <a:buNone/>
              <a:defRPr sz="1000">
                <a:solidFill>
                  <a:schemeClr val="tx1"/>
                </a:solidFill>
              </a:defRPr>
            </a:lvl1pPr>
          </a:lstStyle>
          <a:p>
            <a:pPr lvl="0"/>
            <a:r>
              <a:rPr lang="fi-FI" noProof="0" dirty="0" err="1"/>
              <a:t>Insert</a:t>
            </a:r>
            <a:r>
              <a:rPr lang="fi-FI" noProof="0" dirty="0"/>
              <a:t> </a:t>
            </a:r>
            <a:r>
              <a:rPr lang="fi-FI" noProof="0" dirty="0" err="1"/>
              <a:t>text</a:t>
            </a:r>
            <a:r>
              <a:rPr lang="fi-FI" noProof="0" dirty="0"/>
              <a:t> </a:t>
            </a:r>
            <a:r>
              <a:rPr lang="fi-FI" noProof="0" dirty="0" err="1"/>
              <a:t>here</a:t>
            </a:r>
            <a:endParaRPr lang="fi-FI" noProof="0" dirty="0"/>
          </a:p>
        </p:txBody>
      </p:sp>
      <p:sp>
        <p:nvSpPr>
          <p:cNvPr id="54" name="Text Placeholder 74">
            <a:extLst>
              <a:ext uri="{FF2B5EF4-FFF2-40B4-BE49-F238E27FC236}">
                <a16:creationId xmlns:a16="http://schemas.microsoft.com/office/drawing/2014/main" id="{4F3E1D67-1253-11BF-F761-2CC1E077840A}"/>
              </a:ext>
            </a:extLst>
          </p:cNvPr>
          <p:cNvSpPr>
            <a:spLocks noGrp="1"/>
          </p:cNvSpPr>
          <p:nvPr>
            <p:ph type="body" sz="quarter" idx="32" hasCustomPrompt="1"/>
          </p:nvPr>
        </p:nvSpPr>
        <p:spPr>
          <a:xfrm>
            <a:off x="9159585" y="3898424"/>
            <a:ext cx="2689515" cy="531358"/>
          </a:xfrm>
        </p:spPr>
        <p:txBody>
          <a:bodyPr>
            <a:normAutofit/>
          </a:bodyPr>
          <a:lstStyle>
            <a:lvl1pPr marL="0" indent="0">
              <a:buNone/>
              <a:defRPr sz="1000">
                <a:solidFill>
                  <a:schemeClr val="tx1"/>
                </a:solidFill>
              </a:defRPr>
            </a:lvl1pPr>
          </a:lstStyle>
          <a:p>
            <a:pPr lvl="0"/>
            <a:r>
              <a:rPr lang="fi-FI" noProof="0" dirty="0" err="1"/>
              <a:t>Insert</a:t>
            </a:r>
            <a:r>
              <a:rPr lang="fi-FI" noProof="0" dirty="0"/>
              <a:t> </a:t>
            </a:r>
            <a:r>
              <a:rPr lang="fi-FI" noProof="0" dirty="0" err="1"/>
              <a:t>text</a:t>
            </a:r>
            <a:r>
              <a:rPr lang="fi-FI" noProof="0" dirty="0"/>
              <a:t> </a:t>
            </a:r>
            <a:r>
              <a:rPr lang="fi-FI" noProof="0" dirty="0" err="1"/>
              <a:t>here</a:t>
            </a:r>
            <a:endParaRPr lang="fi-FI" noProof="0" dirty="0"/>
          </a:p>
        </p:txBody>
      </p:sp>
      <p:sp>
        <p:nvSpPr>
          <p:cNvPr id="55" name="Slide Number Placeholder 5">
            <a:extLst>
              <a:ext uri="{FF2B5EF4-FFF2-40B4-BE49-F238E27FC236}">
                <a16:creationId xmlns:a16="http://schemas.microsoft.com/office/drawing/2014/main" id="{F5BA66F2-5BD1-6F82-F3D7-4B3CAB5376DF}"/>
              </a:ext>
            </a:extLst>
          </p:cNvPr>
          <p:cNvSpPr>
            <a:spLocks noGrp="1"/>
          </p:cNvSpPr>
          <p:nvPr>
            <p:ph type="sldNum" sz="quarter" idx="4"/>
          </p:nvPr>
        </p:nvSpPr>
        <p:spPr>
          <a:xfrm>
            <a:off x="9106168" y="6492875"/>
            <a:ext cx="2743200" cy="365125"/>
          </a:xfrm>
          <a:prstGeom prst="rect">
            <a:avLst/>
          </a:prstGeom>
        </p:spPr>
        <p:txBody>
          <a:bodyPr/>
          <a:lstStyle>
            <a:lvl1pPr algn="r">
              <a:defRPr sz="1000" b="1" i="0">
                <a:solidFill>
                  <a:schemeClr val="accent1"/>
                </a:solidFill>
                <a:latin typeface="GT America Condensed Regular" pitchFamily="2" charset="77"/>
                <a:ea typeface="GT America Condensed Regular" pitchFamily="2" charset="77"/>
                <a:cs typeface="GT America Condensed Regular" pitchFamily="2" charset="77"/>
              </a:defRPr>
            </a:lvl1pPr>
          </a:lstStyle>
          <a:p>
            <a:fld id="{3DB702B6-6156-2F42-85AB-A912E062E9D6}" type="slidenum">
              <a:rPr lang="fi-FI" noProof="0" smtClean="0"/>
              <a:pPr/>
              <a:t>‹#›</a:t>
            </a:fld>
            <a:endParaRPr lang="fi-FI" noProof="0" dirty="0"/>
          </a:p>
        </p:txBody>
      </p:sp>
    </p:spTree>
    <p:extLst>
      <p:ext uri="{BB962C8B-B14F-4D97-AF65-F5344CB8AC3E}">
        <p14:creationId xmlns:p14="http://schemas.microsoft.com/office/powerpoint/2010/main" val="2469512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4_Mukautettu asettelu">
    <p:spTree>
      <p:nvGrpSpPr>
        <p:cNvPr id="1" name=""/>
        <p:cNvGrpSpPr/>
        <p:nvPr/>
      </p:nvGrpSpPr>
      <p:grpSpPr>
        <a:xfrm>
          <a:off x="0" y="0"/>
          <a:ext cx="0" cy="0"/>
          <a:chOff x="0" y="0"/>
          <a:chExt cx="0" cy="0"/>
        </a:xfrm>
      </p:grpSpPr>
      <p:sp>
        <p:nvSpPr>
          <p:cNvPr id="9" name="Palkki">
            <a:extLst>
              <a:ext uri="{FF2B5EF4-FFF2-40B4-BE49-F238E27FC236}">
                <a16:creationId xmlns:a16="http://schemas.microsoft.com/office/drawing/2014/main" id="{EB3F97F6-C5D2-01C9-660A-BE705BCE46C7}"/>
              </a:ext>
            </a:extLst>
          </p:cNvPr>
          <p:cNvSpPr/>
          <p:nvPr userDrawn="1"/>
        </p:nvSpPr>
        <p:spPr>
          <a:xfrm>
            <a:off x="8156546" y="1402"/>
            <a:ext cx="4035455" cy="6856599"/>
          </a:xfrm>
          <a:prstGeom prst="rect">
            <a:avLst/>
          </a:prstGeom>
          <a:solidFill>
            <a:srgbClr val="D9D8FF">
              <a:alpha val="49804"/>
            </a:srgbClr>
          </a:solidFill>
          <a:ln w="6350" cap="flat" cmpd="sng" algn="ctr">
            <a:noFill/>
            <a:prstDash val="solid"/>
            <a:miter lim="800000"/>
          </a:ln>
          <a:effectLst/>
        </p:spPr>
        <p:txBody>
          <a:bodyPr rtlCol="0" anchor="ctr"/>
          <a:lstStyle/>
          <a:p>
            <a:pPr marL="0" marR="0" lvl="0" indent="0" algn="ctr" defTabSz="1125444" eaLnBrk="1" fontAlgn="auto" latinLnBrk="0" hangingPunct="1">
              <a:lnSpc>
                <a:spcPct val="100000"/>
              </a:lnSpc>
              <a:spcBef>
                <a:spcPts val="0"/>
              </a:spcBef>
              <a:spcAft>
                <a:spcPts val="0"/>
              </a:spcAft>
              <a:buClrTx/>
              <a:buSzTx/>
              <a:buFontTx/>
              <a:buNone/>
              <a:tabLst/>
              <a:defRPr/>
            </a:pPr>
            <a:endParaRPr kumimoji="0" lang="fi-FI" sz="2215" b="0" i="0" u="none" strike="noStrike" kern="0" cap="none" spc="0" normalizeH="0" baseline="0" noProof="0" dirty="0">
              <a:ln>
                <a:noFill/>
              </a:ln>
              <a:solidFill>
                <a:srgbClr val="3F3DFE"/>
              </a:solidFill>
              <a:effectLst/>
              <a:uLnTx/>
              <a:uFillTx/>
              <a:latin typeface="Inderes" pitchFamily="50" charset="0"/>
              <a:ea typeface="+mn-ea"/>
              <a:cs typeface="+mn-cs"/>
            </a:endParaRPr>
          </a:p>
        </p:txBody>
      </p:sp>
      <p:sp>
        <p:nvSpPr>
          <p:cNvPr id="17" name="Tekstin paikkamerkki 16">
            <a:extLst>
              <a:ext uri="{FF2B5EF4-FFF2-40B4-BE49-F238E27FC236}">
                <a16:creationId xmlns:a16="http://schemas.microsoft.com/office/drawing/2014/main" id="{73F66A7D-E8C1-7F45-DF6B-4C9771E4C320}"/>
              </a:ext>
            </a:extLst>
          </p:cNvPr>
          <p:cNvSpPr>
            <a:spLocks noGrp="1"/>
          </p:cNvSpPr>
          <p:nvPr>
            <p:ph type="body" sz="quarter" idx="17" hasCustomPrompt="1"/>
          </p:nvPr>
        </p:nvSpPr>
        <p:spPr>
          <a:xfrm>
            <a:off x="342901" y="288000"/>
            <a:ext cx="6926399" cy="452432"/>
          </a:xfrm>
        </p:spPr>
        <p:txBody>
          <a:bodyPr>
            <a:spAutoFit/>
          </a:bodyPr>
          <a:lstStyle>
            <a:lvl1pPr marL="0" indent="0">
              <a:buNone/>
              <a:defRPr sz="2600" b="1" i="0" spc="0">
                <a:solidFill>
                  <a:schemeClr val="accent1"/>
                </a:solidFill>
                <a:latin typeface="GT America Condensed Regular" pitchFamily="2" charset="0"/>
                <a:ea typeface="GT America Condensed Regular" pitchFamily="2" charset="0"/>
                <a:cs typeface="GT America Condensed Regular" pitchFamily="2" charset="0"/>
              </a:defRPr>
            </a:lvl1pPr>
            <a:lvl2pPr marL="457200" indent="0">
              <a:buNone/>
              <a:defRPr b="1" i="0" spc="-150">
                <a:solidFill>
                  <a:schemeClr val="tx2"/>
                </a:solidFill>
                <a:latin typeface="GT America Regular" pitchFamily="2" charset="77"/>
                <a:ea typeface="GT America Regular" pitchFamily="2" charset="77"/>
                <a:cs typeface="GT America Regular" pitchFamily="2" charset="77"/>
              </a:defRPr>
            </a:lvl2pPr>
            <a:lvl3pPr marL="914400" indent="0">
              <a:buNone/>
              <a:defRPr b="1" i="0" spc="-150">
                <a:solidFill>
                  <a:schemeClr val="tx2"/>
                </a:solidFill>
                <a:latin typeface="GT America Regular" pitchFamily="2" charset="77"/>
                <a:ea typeface="GT America Regular" pitchFamily="2" charset="77"/>
                <a:cs typeface="GT America Regular" pitchFamily="2" charset="77"/>
              </a:defRPr>
            </a:lvl3pPr>
            <a:lvl4pPr marL="1371600" indent="0">
              <a:buNone/>
              <a:defRPr b="1" i="0" spc="-150">
                <a:solidFill>
                  <a:schemeClr val="tx2"/>
                </a:solidFill>
                <a:latin typeface="GT America Regular" pitchFamily="2" charset="77"/>
                <a:ea typeface="GT America Regular" pitchFamily="2" charset="77"/>
                <a:cs typeface="GT America Regular" pitchFamily="2" charset="77"/>
              </a:defRPr>
            </a:lvl4pPr>
            <a:lvl5pPr marL="1828800" indent="0">
              <a:buNone/>
              <a:defRPr b="1" i="0" spc="-150">
                <a:solidFill>
                  <a:schemeClr val="tx2"/>
                </a:solidFill>
                <a:latin typeface="GT America Regular" pitchFamily="2" charset="77"/>
                <a:ea typeface="GT America Regular" pitchFamily="2" charset="77"/>
                <a:cs typeface="GT America Regular" pitchFamily="2" charset="77"/>
              </a:defRPr>
            </a:lvl5pPr>
          </a:lstStyle>
          <a:p>
            <a:pPr lvl="0"/>
            <a:r>
              <a:rPr lang="fi-FI" dirty="0" err="1"/>
              <a:t>Click</a:t>
            </a:r>
            <a:r>
              <a:rPr lang="fi-FI" dirty="0"/>
              <a:t> to </a:t>
            </a:r>
            <a:r>
              <a:rPr lang="fi-FI" dirty="0" err="1"/>
              <a:t>add</a:t>
            </a:r>
            <a:r>
              <a:rPr lang="fi-FI" dirty="0"/>
              <a:t> </a:t>
            </a:r>
            <a:r>
              <a:rPr lang="fi-FI" dirty="0" err="1"/>
              <a:t>headline</a:t>
            </a:r>
            <a:endParaRPr lang="fi-FI" dirty="0"/>
          </a:p>
        </p:txBody>
      </p:sp>
      <p:sp>
        <p:nvSpPr>
          <p:cNvPr id="10" name="Tekstin paikkamerkki 12">
            <a:extLst>
              <a:ext uri="{FF2B5EF4-FFF2-40B4-BE49-F238E27FC236}">
                <a16:creationId xmlns:a16="http://schemas.microsoft.com/office/drawing/2014/main" id="{A114522C-3F9D-E3D7-4F10-95AD5D7650AF}"/>
              </a:ext>
            </a:extLst>
          </p:cNvPr>
          <p:cNvSpPr>
            <a:spLocks noGrp="1"/>
          </p:cNvSpPr>
          <p:nvPr>
            <p:ph type="body" sz="quarter" idx="20" hasCustomPrompt="1"/>
          </p:nvPr>
        </p:nvSpPr>
        <p:spPr>
          <a:xfrm>
            <a:off x="342900" y="835036"/>
            <a:ext cx="7569200" cy="5389551"/>
          </a:xfrm>
        </p:spPr>
        <p:txBody>
          <a:bodyPr numCol="2" spcCol="180000">
            <a:noAutofit/>
          </a:bodyPr>
          <a:lstStyle>
            <a:lvl1pPr marL="0" indent="0">
              <a:buNone/>
              <a:defRPr sz="1100">
                <a:latin typeface="Inderes" panose="02000506030000020004" pitchFamily="2" charset="0"/>
              </a:defRPr>
            </a:lvl1pPr>
          </a:lstStyle>
          <a:p>
            <a:pPr lvl="0"/>
            <a:r>
              <a:rPr lang="fi-FI" dirty="0"/>
              <a:t>Muokkaa tekstin perustyylejä</a:t>
            </a:r>
          </a:p>
        </p:txBody>
      </p:sp>
      <p:sp>
        <p:nvSpPr>
          <p:cNvPr id="12" name="Content Placeholder 11">
            <a:extLst>
              <a:ext uri="{FF2B5EF4-FFF2-40B4-BE49-F238E27FC236}">
                <a16:creationId xmlns:a16="http://schemas.microsoft.com/office/drawing/2014/main" id="{DFE45FD7-935B-BD26-0A16-B5CCBB5655EF}"/>
              </a:ext>
            </a:extLst>
          </p:cNvPr>
          <p:cNvSpPr>
            <a:spLocks noGrp="1"/>
          </p:cNvSpPr>
          <p:nvPr>
            <p:ph sz="quarter" idx="21"/>
          </p:nvPr>
        </p:nvSpPr>
        <p:spPr>
          <a:xfrm>
            <a:off x="8451850" y="287338"/>
            <a:ext cx="3455988" cy="5937250"/>
          </a:xfrm>
        </p:spPr>
        <p:txBody>
          <a:bodyPr/>
          <a:lstStyle>
            <a:lvl1pPr marL="0" indent="0">
              <a:buNone/>
              <a:defRPr/>
            </a:lvl1pPr>
          </a:lstStyle>
          <a:p>
            <a:pPr lvl="0"/>
            <a:r>
              <a:rPr lang="en-US"/>
              <a:t>Click to edit Master text styles</a:t>
            </a:r>
          </a:p>
        </p:txBody>
      </p:sp>
      <p:sp>
        <p:nvSpPr>
          <p:cNvPr id="2" name="Slide Number Placeholder 5">
            <a:extLst>
              <a:ext uri="{FF2B5EF4-FFF2-40B4-BE49-F238E27FC236}">
                <a16:creationId xmlns:a16="http://schemas.microsoft.com/office/drawing/2014/main" id="{A84657A3-A384-7E63-2154-F82EA2D9DAE4}"/>
              </a:ext>
            </a:extLst>
          </p:cNvPr>
          <p:cNvSpPr>
            <a:spLocks noGrp="1"/>
          </p:cNvSpPr>
          <p:nvPr>
            <p:ph type="sldNum" sz="quarter" idx="4"/>
          </p:nvPr>
        </p:nvSpPr>
        <p:spPr>
          <a:xfrm>
            <a:off x="9106168" y="6492875"/>
            <a:ext cx="2743200" cy="365125"/>
          </a:xfrm>
          <a:prstGeom prst="rect">
            <a:avLst/>
          </a:prstGeom>
        </p:spPr>
        <p:txBody>
          <a:bodyPr/>
          <a:lstStyle>
            <a:lvl1pPr algn="r">
              <a:defRPr sz="1000" b="1" i="0">
                <a:solidFill>
                  <a:schemeClr val="accent1"/>
                </a:solidFill>
                <a:latin typeface="GT America Condensed Regular" pitchFamily="2" charset="77"/>
                <a:ea typeface="GT America Condensed Regular" pitchFamily="2" charset="77"/>
                <a:cs typeface="GT America Condensed Regular" pitchFamily="2" charset="77"/>
              </a:defRPr>
            </a:lvl1pPr>
          </a:lstStyle>
          <a:p>
            <a:fld id="{3DB702B6-6156-2F42-85AB-A912E062E9D6}" type="slidenum">
              <a:rPr lang="en-US"/>
              <a:pPr/>
              <a:t>‹#›</a:t>
            </a:fld>
            <a:endParaRPr lang="en-US" dirty="0"/>
          </a:p>
        </p:txBody>
      </p:sp>
      <p:sp>
        <p:nvSpPr>
          <p:cNvPr id="5" name="Disclaimer">
            <a:extLst>
              <a:ext uri="{FF2B5EF4-FFF2-40B4-BE49-F238E27FC236}">
                <a16:creationId xmlns:a16="http://schemas.microsoft.com/office/drawing/2014/main" id="{40354F9A-493E-7B7A-0DA9-28726ED97176}"/>
              </a:ext>
            </a:extLst>
          </p:cNvPr>
          <p:cNvSpPr>
            <a:spLocks noGrp="1"/>
          </p:cNvSpPr>
          <p:nvPr>
            <p:ph type="body" sz="quarter" idx="30" hasCustomPrompt="1"/>
          </p:nvPr>
        </p:nvSpPr>
        <p:spPr>
          <a:xfrm>
            <a:off x="342632" y="6489700"/>
            <a:ext cx="7569200" cy="360363"/>
          </a:xfrm>
        </p:spPr>
        <p:txBody>
          <a:bodyPr anchor="ctr">
            <a:normAutofit/>
          </a:bodyPr>
          <a:lstStyle>
            <a:lvl1pPr marL="0" indent="0">
              <a:buNone/>
              <a:defRPr sz="700">
                <a:solidFill>
                  <a:schemeClr val="tx1">
                    <a:lumMod val="65000"/>
                    <a:lumOff val="35000"/>
                  </a:schemeClr>
                </a:solidFill>
                <a:latin typeface="Inderes" panose="02000506030000020004" pitchFamily="2" charset="0"/>
              </a:defRPr>
            </a:lvl1pPr>
          </a:lstStyle>
          <a:p>
            <a:pPr lvl="0"/>
            <a:r>
              <a:rPr lang="fi-FI" dirty="0" err="1"/>
              <a:t>Disclaimer</a:t>
            </a:r>
            <a:r>
              <a:rPr lang="fi-FI" dirty="0"/>
              <a:t>…</a:t>
            </a:r>
            <a:endParaRPr lang="en-US" dirty="0"/>
          </a:p>
        </p:txBody>
      </p:sp>
    </p:spTree>
    <p:extLst>
      <p:ext uri="{BB962C8B-B14F-4D97-AF65-F5344CB8AC3E}">
        <p14:creationId xmlns:p14="http://schemas.microsoft.com/office/powerpoint/2010/main" val="1807465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p:spTree>
      <p:nvGrpSpPr>
        <p:cNvPr id="1" name=""/>
        <p:cNvGrpSpPr/>
        <p:nvPr/>
      </p:nvGrpSpPr>
      <p:grpSpPr>
        <a:xfrm>
          <a:off x="0" y="0"/>
          <a:ext cx="0" cy="0"/>
          <a:chOff x="0" y="0"/>
          <a:chExt cx="0" cy="0"/>
        </a:xfrm>
      </p:grpSpPr>
      <p:sp>
        <p:nvSpPr>
          <p:cNvPr id="34" name="Rectangle 1X">
            <a:extLst>
              <a:ext uri="{FF2B5EF4-FFF2-40B4-BE49-F238E27FC236}">
                <a16:creationId xmlns:a16="http://schemas.microsoft.com/office/drawing/2014/main" id="{EFEFCE53-FEEE-D492-956C-570BF2EAF301}"/>
              </a:ext>
            </a:extLst>
          </p:cNvPr>
          <p:cNvSpPr/>
          <p:nvPr userDrawn="1"/>
        </p:nvSpPr>
        <p:spPr>
          <a:xfrm>
            <a:off x="0" y="3412272"/>
            <a:ext cx="12192000" cy="3445728"/>
          </a:xfrm>
          <a:prstGeom prst="rect">
            <a:avLst/>
          </a:prstGeom>
          <a:solidFill>
            <a:srgbClr val="D9D8FF">
              <a:alpha val="49804"/>
            </a:srgbClr>
          </a:solidFill>
          <a:ln w="63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i-FI" sz="2215" b="0" i="0" u="none" strike="noStrike" kern="0" cap="none" spc="0" normalizeH="0" baseline="0" noProof="0" dirty="0">
              <a:ln>
                <a:noFill/>
              </a:ln>
              <a:solidFill>
                <a:srgbClr val="FFFFFF"/>
              </a:solidFill>
              <a:effectLst/>
              <a:uLnTx/>
              <a:uFillTx/>
              <a:latin typeface="Inderes" pitchFamily="50" charset="0"/>
              <a:ea typeface="+mn-ea"/>
              <a:cs typeface="+mn-cs"/>
            </a:endParaRPr>
          </a:p>
        </p:txBody>
      </p:sp>
      <p:sp>
        <p:nvSpPr>
          <p:cNvPr id="48" name="Graafi1X">
            <a:extLst>
              <a:ext uri="{FF2B5EF4-FFF2-40B4-BE49-F238E27FC236}">
                <a16:creationId xmlns:a16="http://schemas.microsoft.com/office/drawing/2014/main" id="{319C50F7-32AD-F7BC-3D23-139BBDE94499}"/>
              </a:ext>
            </a:extLst>
          </p:cNvPr>
          <p:cNvSpPr>
            <a:spLocks noGrp="1"/>
          </p:cNvSpPr>
          <p:nvPr>
            <p:ph sz="quarter" idx="12" hasCustomPrompt="1"/>
          </p:nvPr>
        </p:nvSpPr>
        <p:spPr>
          <a:xfrm>
            <a:off x="590661" y="800686"/>
            <a:ext cx="3544615" cy="2232000"/>
          </a:xfrm>
        </p:spPr>
        <p:txBody>
          <a:bodyPr/>
          <a:lstStyle>
            <a:lvl1pPr marL="0" indent="0">
              <a:buNone/>
              <a:defRPr sz="1477">
                <a:latin typeface="Inderes" panose="02000506030000020004" pitchFamily="2" charset="0"/>
              </a:defRPr>
            </a:lvl1pPr>
          </a:lstStyle>
          <a:p>
            <a:pPr lvl="0"/>
            <a:r>
              <a:rPr lang="fi-FI" noProof="0" dirty="0"/>
              <a:t>Osakekurssigraafi</a:t>
            </a:r>
          </a:p>
        </p:txBody>
      </p:sp>
      <p:sp>
        <p:nvSpPr>
          <p:cNvPr id="49" name="Graafi1_otsikko_tekstiX">
            <a:extLst>
              <a:ext uri="{FF2B5EF4-FFF2-40B4-BE49-F238E27FC236}">
                <a16:creationId xmlns:a16="http://schemas.microsoft.com/office/drawing/2014/main" id="{16D86C33-00BF-3A88-F234-39C0A25FCAEA}"/>
              </a:ext>
            </a:extLst>
          </p:cNvPr>
          <p:cNvSpPr>
            <a:spLocks noGrp="1"/>
          </p:cNvSpPr>
          <p:nvPr>
            <p:ph type="body" sz="quarter" idx="13" hasCustomPrompt="1"/>
          </p:nvPr>
        </p:nvSpPr>
        <p:spPr>
          <a:xfrm>
            <a:off x="590661" y="538748"/>
            <a:ext cx="3544615" cy="261938"/>
          </a:xfrm>
        </p:spPr>
        <p:txBody>
          <a:bodyPr>
            <a:normAutofit/>
          </a:bodyPr>
          <a:lstStyle>
            <a:lvl1pPr marL="0" indent="0" algn="ctr">
              <a:buNone/>
              <a:defRPr sz="1477" b="1">
                <a:solidFill>
                  <a:schemeClr val="accent1"/>
                </a:solidFill>
              </a:defRPr>
            </a:lvl1pPr>
          </a:lstStyle>
          <a:p>
            <a:pPr lvl="0"/>
            <a:r>
              <a:rPr lang="fi-FI" noProof="0" dirty="0"/>
              <a:t>Kurssikehitys</a:t>
            </a:r>
          </a:p>
        </p:txBody>
      </p:sp>
      <p:sp>
        <p:nvSpPr>
          <p:cNvPr id="50" name="Graafi2X">
            <a:extLst>
              <a:ext uri="{FF2B5EF4-FFF2-40B4-BE49-F238E27FC236}">
                <a16:creationId xmlns:a16="http://schemas.microsoft.com/office/drawing/2014/main" id="{D809DBDB-EBEA-330A-44D2-0FA5D987D5B0}"/>
              </a:ext>
            </a:extLst>
          </p:cNvPr>
          <p:cNvSpPr>
            <a:spLocks noGrp="1"/>
          </p:cNvSpPr>
          <p:nvPr>
            <p:ph sz="quarter" idx="14" hasCustomPrompt="1"/>
          </p:nvPr>
        </p:nvSpPr>
        <p:spPr>
          <a:xfrm>
            <a:off x="4289395" y="800686"/>
            <a:ext cx="3544615" cy="2232000"/>
          </a:xfrm>
        </p:spPr>
        <p:txBody>
          <a:bodyPr/>
          <a:lstStyle>
            <a:lvl1pPr marL="0" indent="0">
              <a:buNone/>
              <a:defRPr sz="1477">
                <a:latin typeface="Inderes" panose="02000506030000020004" pitchFamily="2" charset="0"/>
              </a:defRPr>
            </a:lvl1pPr>
          </a:lstStyle>
          <a:p>
            <a:pPr lvl="0"/>
            <a:r>
              <a:rPr lang="fi-FI" noProof="0" dirty="0"/>
              <a:t>Liikevaihto ja EBIT/EBITDA</a:t>
            </a:r>
          </a:p>
        </p:txBody>
      </p:sp>
      <p:sp>
        <p:nvSpPr>
          <p:cNvPr id="51" name="Graafi2_otsikko_tekstiX">
            <a:extLst>
              <a:ext uri="{FF2B5EF4-FFF2-40B4-BE49-F238E27FC236}">
                <a16:creationId xmlns:a16="http://schemas.microsoft.com/office/drawing/2014/main" id="{19D1DCA6-CCED-6BE9-6BE8-CE25F2F301D9}"/>
              </a:ext>
            </a:extLst>
          </p:cNvPr>
          <p:cNvSpPr>
            <a:spLocks noGrp="1"/>
          </p:cNvSpPr>
          <p:nvPr>
            <p:ph type="body" sz="quarter" idx="15" hasCustomPrompt="1"/>
          </p:nvPr>
        </p:nvSpPr>
        <p:spPr>
          <a:xfrm>
            <a:off x="4291233" y="538748"/>
            <a:ext cx="3544615" cy="261938"/>
          </a:xfrm>
        </p:spPr>
        <p:txBody>
          <a:bodyPr>
            <a:normAutofit/>
          </a:bodyPr>
          <a:lstStyle>
            <a:lvl1pPr marL="0" indent="0" algn="ctr">
              <a:buNone/>
              <a:defRPr sz="1477" b="1">
                <a:solidFill>
                  <a:schemeClr val="accent1"/>
                </a:solidFill>
              </a:defRPr>
            </a:lvl1pPr>
          </a:lstStyle>
          <a:p>
            <a:pPr lvl="0"/>
            <a:r>
              <a:rPr lang="fi-FI" noProof="0" dirty="0"/>
              <a:t>Liikevaihto ja liikevoitto</a:t>
            </a:r>
          </a:p>
        </p:txBody>
      </p:sp>
      <p:sp>
        <p:nvSpPr>
          <p:cNvPr id="52" name="Graafi3X">
            <a:extLst>
              <a:ext uri="{FF2B5EF4-FFF2-40B4-BE49-F238E27FC236}">
                <a16:creationId xmlns:a16="http://schemas.microsoft.com/office/drawing/2014/main" id="{9017C390-CB5D-441C-228F-A5E7873422AD}"/>
              </a:ext>
            </a:extLst>
          </p:cNvPr>
          <p:cNvSpPr>
            <a:spLocks noGrp="1"/>
          </p:cNvSpPr>
          <p:nvPr>
            <p:ph sz="quarter" idx="16" hasCustomPrompt="1"/>
          </p:nvPr>
        </p:nvSpPr>
        <p:spPr>
          <a:xfrm>
            <a:off x="7984206" y="800686"/>
            <a:ext cx="3544615" cy="2232000"/>
          </a:xfrm>
        </p:spPr>
        <p:txBody>
          <a:bodyPr/>
          <a:lstStyle>
            <a:lvl1pPr marL="0" indent="0">
              <a:buNone/>
              <a:defRPr sz="1477">
                <a:latin typeface="Inderes" panose="02000506030000020004" pitchFamily="2" charset="0"/>
              </a:defRPr>
            </a:lvl1pPr>
          </a:lstStyle>
          <a:p>
            <a:pPr lvl="0"/>
            <a:r>
              <a:rPr lang="fi-FI" noProof="0" dirty="0"/>
              <a:t>EPS ja osinko</a:t>
            </a:r>
          </a:p>
        </p:txBody>
      </p:sp>
      <p:sp>
        <p:nvSpPr>
          <p:cNvPr id="53" name="Graafi3_otsikko_tekstiX">
            <a:extLst>
              <a:ext uri="{FF2B5EF4-FFF2-40B4-BE49-F238E27FC236}">
                <a16:creationId xmlns:a16="http://schemas.microsoft.com/office/drawing/2014/main" id="{03024811-3349-AFDB-CDD6-342B63371DB6}"/>
              </a:ext>
            </a:extLst>
          </p:cNvPr>
          <p:cNvSpPr>
            <a:spLocks noGrp="1"/>
          </p:cNvSpPr>
          <p:nvPr>
            <p:ph type="body" sz="quarter" idx="17" hasCustomPrompt="1"/>
          </p:nvPr>
        </p:nvSpPr>
        <p:spPr>
          <a:xfrm>
            <a:off x="7978444" y="538748"/>
            <a:ext cx="3588923" cy="261938"/>
          </a:xfrm>
        </p:spPr>
        <p:txBody>
          <a:bodyPr>
            <a:normAutofit/>
          </a:bodyPr>
          <a:lstStyle>
            <a:lvl1pPr marL="0" indent="0" algn="ctr">
              <a:buNone/>
              <a:defRPr sz="1477" b="1">
                <a:solidFill>
                  <a:schemeClr val="accent1"/>
                </a:solidFill>
              </a:defRPr>
            </a:lvl1pPr>
          </a:lstStyle>
          <a:p>
            <a:pPr lvl="0"/>
            <a:r>
              <a:rPr lang="fi-FI" noProof="0" dirty="0"/>
              <a:t>Arvostus ja osinkotuotto</a:t>
            </a:r>
          </a:p>
        </p:txBody>
      </p:sp>
      <p:sp>
        <p:nvSpPr>
          <p:cNvPr id="54" name="ArvoajuritX">
            <a:extLst>
              <a:ext uri="{FF2B5EF4-FFF2-40B4-BE49-F238E27FC236}">
                <a16:creationId xmlns:a16="http://schemas.microsoft.com/office/drawing/2014/main" id="{04351530-6869-0162-CD31-CF2039B79F87}"/>
              </a:ext>
            </a:extLst>
          </p:cNvPr>
          <p:cNvSpPr>
            <a:spLocks noGrp="1"/>
          </p:cNvSpPr>
          <p:nvPr>
            <p:ph sz="quarter" idx="18" hasCustomPrompt="1"/>
          </p:nvPr>
        </p:nvSpPr>
        <p:spPr>
          <a:xfrm>
            <a:off x="590661" y="4173515"/>
            <a:ext cx="2445216" cy="2196000"/>
          </a:xfrm>
        </p:spPr>
        <p:txBody>
          <a:bodyPr>
            <a:normAutofit/>
          </a:bodyPr>
          <a:lstStyle>
            <a:lvl1pPr marL="171450" indent="-171450">
              <a:buClr>
                <a:schemeClr val="tx2"/>
              </a:buClr>
              <a:buSzPct val="110000"/>
              <a:buFont typeface="Courier New" panose="02070309020205020404" pitchFamily="49" charset="0"/>
              <a:buChar char="o"/>
              <a:defRPr sz="1108">
                <a:latin typeface="Inderes" panose="02000506030000020004" pitchFamily="2" charset="0"/>
              </a:defRPr>
            </a:lvl1pPr>
          </a:lstStyle>
          <a:p>
            <a:pPr lvl="0"/>
            <a:r>
              <a:rPr lang="fi-FI" noProof="0" dirty="0"/>
              <a:t>Arvoajurit</a:t>
            </a:r>
          </a:p>
        </p:txBody>
      </p:sp>
      <p:sp>
        <p:nvSpPr>
          <p:cNvPr id="55" name="Graafi2_otsikko_tekstiX">
            <a:extLst>
              <a:ext uri="{FF2B5EF4-FFF2-40B4-BE49-F238E27FC236}">
                <a16:creationId xmlns:a16="http://schemas.microsoft.com/office/drawing/2014/main" id="{66E17C07-F11E-6E27-2CE4-8766CC338ABE}"/>
              </a:ext>
            </a:extLst>
          </p:cNvPr>
          <p:cNvSpPr>
            <a:spLocks noGrp="1"/>
          </p:cNvSpPr>
          <p:nvPr>
            <p:ph type="body" sz="quarter" idx="21" hasCustomPrompt="1"/>
          </p:nvPr>
        </p:nvSpPr>
        <p:spPr>
          <a:xfrm>
            <a:off x="590661" y="3741904"/>
            <a:ext cx="1308743" cy="274960"/>
          </a:xfrm>
        </p:spPr>
        <p:txBody>
          <a:bodyPr anchor="ctr">
            <a:normAutofit/>
          </a:bodyPr>
          <a:lstStyle>
            <a:lvl1pPr marL="0" indent="0" algn="l">
              <a:buNone/>
              <a:defRPr sz="1477" b="1">
                <a:solidFill>
                  <a:schemeClr val="accent1"/>
                </a:solidFill>
              </a:defRPr>
            </a:lvl1pPr>
          </a:lstStyle>
          <a:p>
            <a:pPr lvl="0"/>
            <a:r>
              <a:rPr lang="fi-FI" noProof="0" dirty="0"/>
              <a:t>Arvoajurit</a:t>
            </a:r>
          </a:p>
        </p:txBody>
      </p:sp>
      <p:sp>
        <p:nvSpPr>
          <p:cNvPr id="56" name="Graafi2_otsikko_tekstiX">
            <a:extLst>
              <a:ext uri="{FF2B5EF4-FFF2-40B4-BE49-F238E27FC236}">
                <a16:creationId xmlns:a16="http://schemas.microsoft.com/office/drawing/2014/main" id="{58C7D97A-9A68-78F3-F69C-69435FBD4295}"/>
              </a:ext>
            </a:extLst>
          </p:cNvPr>
          <p:cNvSpPr>
            <a:spLocks noGrp="1"/>
          </p:cNvSpPr>
          <p:nvPr>
            <p:ph type="body" sz="quarter" idx="22" hasCustomPrompt="1"/>
          </p:nvPr>
        </p:nvSpPr>
        <p:spPr>
          <a:xfrm>
            <a:off x="4289395" y="3740027"/>
            <a:ext cx="1308743" cy="274960"/>
          </a:xfrm>
        </p:spPr>
        <p:txBody>
          <a:bodyPr anchor="ctr">
            <a:normAutofit/>
          </a:bodyPr>
          <a:lstStyle>
            <a:lvl1pPr marL="0" indent="0" algn="l">
              <a:buNone/>
              <a:defRPr sz="1477" b="1">
                <a:solidFill>
                  <a:schemeClr val="accent1"/>
                </a:solidFill>
              </a:defRPr>
            </a:lvl1pPr>
          </a:lstStyle>
          <a:p>
            <a:pPr lvl="0"/>
            <a:r>
              <a:rPr lang="fi-FI" noProof="0" dirty="0"/>
              <a:t>Riskitekijät</a:t>
            </a:r>
          </a:p>
        </p:txBody>
      </p:sp>
      <p:sp>
        <p:nvSpPr>
          <p:cNvPr id="57" name="Graafi2_otsikko_tekstiX">
            <a:extLst>
              <a:ext uri="{FF2B5EF4-FFF2-40B4-BE49-F238E27FC236}">
                <a16:creationId xmlns:a16="http://schemas.microsoft.com/office/drawing/2014/main" id="{A47CE97D-E314-252C-9102-915A52CF189D}"/>
              </a:ext>
            </a:extLst>
          </p:cNvPr>
          <p:cNvSpPr>
            <a:spLocks noGrp="1"/>
          </p:cNvSpPr>
          <p:nvPr>
            <p:ph type="body" sz="quarter" idx="23" hasCustomPrompt="1"/>
          </p:nvPr>
        </p:nvSpPr>
        <p:spPr>
          <a:xfrm>
            <a:off x="9769080" y="3740027"/>
            <a:ext cx="1308743" cy="274960"/>
          </a:xfrm>
        </p:spPr>
        <p:txBody>
          <a:bodyPr anchor="ctr">
            <a:normAutofit/>
          </a:bodyPr>
          <a:lstStyle>
            <a:lvl1pPr marL="0" indent="0" algn="l">
              <a:buNone/>
              <a:defRPr sz="1477" b="1">
                <a:solidFill>
                  <a:schemeClr val="accent1"/>
                </a:solidFill>
              </a:defRPr>
            </a:lvl1pPr>
          </a:lstStyle>
          <a:p>
            <a:pPr lvl="0"/>
            <a:r>
              <a:rPr lang="fi-FI" noProof="0" dirty="0"/>
              <a:t>Arvostus</a:t>
            </a:r>
          </a:p>
        </p:txBody>
      </p:sp>
      <p:sp>
        <p:nvSpPr>
          <p:cNvPr id="58" name="RiskitX">
            <a:extLst>
              <a:ext uri="{FF2B5EF4-FFF2-40B4-BE49-F238E27FC236}">
                <a16:creationId xmlns:a16="http://schemas.microsoft.com/office/drawing/2014/main" id="{57436B0C-5584-3A89-0293-F0C438ACD155}"/>
              </a:ext>
            </a:extLst>
          </p:cNvPr>
          <p:cNvSpPr>
            <a:spLocks noGrp="1"/>
          </p:cNvSpPr>
          <p:nvPr>
            <p:ph sz="quarter" idx="24" hasCustomPrompt="1"/>
          </p:nvPr>
        </p:nvSpPr>
        <p:spPr>
          <a:xfrm>
            <a:off x="4289395" y="4176725"/>
            <a:ext cx="2445216" cy="2196000"/>
          </a:xfrm>
        </p:spPr>
        <p:txBody>
          <a:bodyPr>
            <a:normAutofit/>
          </a:bodyPr>
          <a:lstStyle>
            <a:lvl1pPr marL="171450" indent="-171450">
              <a:buClr>
                <a:schemeClr val="tx2"/>
              </a:buClr>
              <a:buSzPct val="110000"/>
              <a:buFont typeface="Courier New" panose="02070309020205020404" pitchFamily="49" charset="0"/>
              <a:buChar char="o"/>
              <a:defRPr sz="1108">
                <a:latin typeface="Inderes" panose="02000506030000020004" pitchFamily="2" charset="0"/>
              </a:defRPr>
            </a:lvl1pPr>
          </a:lstStyle>
          <a:p>
            <a:pPr lvl="0"/>
            <a:r>
              <a:rPr lang="fi-FI" noProof="0" dirty="0"/>
              <a:t>Riskit</a:t>
            </a:r>
          </a:p>
        </p:txBody>
      </p:sp>
      <p:sp>
        <p:nvSpPr>
          <p:cNvPr id="60" name="Arvostus_yhteenvetoX">
            <a:extLst>
              <a:ext uri="{FF2B5EF4-FFF2-40B4-BE49-F238E27FC236}">
                <a16:creationId xmlns:a16="http://schemas.microsoft.com/office/drawing/2014/main" id="{B13E9524-606D-4127-B8FF-AAE9D12612E2}"/>
              </a:ext>
            </a:extLst>
          </p:cNvPr>
          <p:cNvSpPr>
            <a:spLocks noGrp="1"/>
          </p:cNvSpPr>
          <p:nvPr>
            <p:ph sz="quarter" idx="29" hasCustomPrompt="1"/>
          </p:nvPr>
        </p:nvSpPr>
        <p:spPr>
          <a:xfrm>
            <a:off x="8009361" y="3795936"/>
            <a:ext cx="3288020" cy="2678400"/>
          </a:xfrm>
        </p:spPr>
        <p:txBody>
          <a:bodyPr>
            <a:normAutofit/>
          </a:bodyPr>
          <a:lstStyle>
            <a:lvl1pPr marL="285750" indent="-285750">
              <a:buClr>
                <a:schemeClr val="tx2"/>
              </a:buClr>
              <a:buSzPct val="110000"/>
              <a:buFont typeface="Courier New" panose="02070309020205020404" pitchFamily="49" charset="0"/>
              <a:buChar char="o"/>
              <a:defRPr sz="1477">
                <a:latin typeface="Inderes" panose="02000506030000020004" pitchFamily="2" charset="0"/>
              </a:defRPr>
            </a:lvl1pPr>
          </a:lstStyle>
          <a:p>
            <a:pPr lvl="0"/>
            <a:r>
              <a:rPr lang="fi-FI" noProof="0" dirty="0"/>
              <a:t>Arvostuksen yhteenveto</a:t>
            </a:r>
          </a:p>
          <a:p>
            <a:pPr lvl="0"/>
            <a:endParaRPr lang="fi-FI" noProof="0" dirty="0"/>
          </a:p>
        </p:txBody>
      </p:sp>
      <p:sp>
        <p:nvSpPr>
          <p:cNvPr id="2" name="Slide Number Placeholder 5">
            <a:extLst>
              <a:ext uri="{FF2B5EF4-FFF2-40B4-BE49-F238E27FC236}">
                <a16:creationId xmlns:a16="http://schemas.microsoft.com/office/drawing/2014/main" id="{A0869526-D800-078D-094E-29A49D1DF452}"/>
              </a:ext>
            </a:extLst>
          </p:cNvPr>
          <p:cNvSpPr>
            <a:spLocks noGrp="1"/>
          </p:cNvSpPr>
          <p:nvPr>
            <p:ph type="sldNum" sz="quarter" idx="4"/>
          </p:nvPr>
        </p:nvSpPr>
        <p:spPr>
          <a:xfrm>
            <a:off x="9106168" y="6492875"/>
            <a:ext cx="2743200" cy="365125"/>
          </a:xfrm>
          <a:prstGeom prst="rect">
            <a:avLst/>
          </a:prstGeom>
        </p:spPr>
        <p:txBody>
          <a:bodyPr/>
          <a:lstStyle>
            <a:lvl1pPr algn="r">
              <a:defRPr sz="1000" b="1" i="0">
                <a:solidFill>
                  <a:schemeClr val="accent1"/>
                </a:solidFill>
                <a:latin typeface="GT America Condensed Regular" pitchFamily="2" charset="77"/>
                <a:ea typeface="GT America Condensed Regular" pitchFamily="2" charset="77"/>
                <a:cs typeface="GT America Condensed Regular" pitchFamily="2" charset="77"/>
              </a:defRPr>
            </a:lvl1pPr>
          </a:lstStyle>
          <a:p>
            <a:fld id="{3DB702B6-6156-2F42-85AB-A912E062E9D6}" type="slidenum">
              <a:rPr lang="en-US"/>
              <a:pPr/>
              <a:t>‹#›</a:t>
            </a:fld>
            <a:endParaRPr lang="en-US" dirty="0"/>
          </a:p>
        </p:txBody>
      </p:sp>
      <p:sp>
        <p:nvSpPr>
          <p:cNvPr id="8" name="Disclaimer">
            <a:extLst>
              <a:ext uri="{FF2B5EF4-FFF2-40B4-BE49-F238E27FC236}">
                <a16:creationId xmlns:a16="http://schemas.microsoft.com/office/drawing/2014/main" id="{79491D47-7443-1BC5-8ADC-952D2EA9CA2E}"/>
              </a:ext>
            </a:extLst>
          </p:cNvPr>
          <p:cNvSpPr>
            <a:spLocks noGrp="1"/>
          </p:cNvSpPr>
          <p:nvPr>
            <p:ph type="body" sz="quarter" idx="30" hasCustomPrompt="1"/>
          </p:nvPr>
        </p:nvSpPr>
        <p:spPr>
          <a:xfrm>
            <a:off x="590550" y="6492875"/>
            <a:ext cx="7418811" cy="360363"/>
          </a:xfrm>
        </p:spPr>
        <p:txBody>
          <a:bodyPr anchor="ctr">
            <a:normAutofit/>
          </a:bodyPr>
          <a:lstStyle>
            <a:lvl1pPr marL="0" indent="0">
              <a:buNone/>
              <a:defRPr sz="700">
                <a:solidFill>
                  <a:schemeClr val="tx1">
                    <a:lumMod val="65000"/>
                    <a:lumOff val="35000"/>
                  </a:schemeClr>
                </a:solidFill>
                <a:latin typeface="Inderes" panose="02000506030000020004" pitchFamily="2" charset="0"/>
              </a:defRPr>
            </a:lvl1pPr>
          </a:lstStyle>
          <a:p>
            <a:pPr lvl="0"/>
            <a:r>
              <a:rPr lang="fi-FI" dirty="0" err="1"/>
              <a:t>Disclaimer</a:t>
            </a:r>
            <a:r>
              <a:rPr lang="fi-FI" dirty="0"/>
              <a:t>…</a:t>
            </a:r>
            <a:endParaRPr lang="en-US" dirty="0"/>
          </a:p>
        </p:txBody>
      </p:sp>
    </p:spTree>
    <p:extLst>
      <p:ext uri="{BB962C8B-B14F-4D97-AF65-F5344CB8AC3E}">
        <p14:creationId xmlns:p14="http://schemas.microsoft.com/office/powerpoint/2010/main" val="1095132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5_Mukautettu asettelu">
    <p:spTree>
      <p:nvGrpSpPr>
        <p:cNvPr id="1" name=""/>
        <p:cNvGrpSpPr/>
        <p:nvPr/>
      </p:nvGrpSpPr>
      <p:grpSpPr>
        <a:xfrm>
          <a:off x="0" y="0"/>
          <a:ext cx="0" cy="0"/>
          <a:chOff x="0" y="0"/>
          <a:chExt cx="0" cy="0"/>
        </a:xfrm>
      </p:grpSpPr>
      <p:sp>
        <p:nvSpPr>
          <p:cNvPr id="34" name="Rectangle 1">
            <a:extLst>
              <a:ext uri="{FF2B5EF4-FFF2-40B4-BE49-F238E27FC236}">
                <a16:creationId xmlns:a16="http://schemas.microsoft.com/office/drawing/2014/main" id="{EFEFCE53-FEEE-D492-956C-570BF2EAF301}"/>
              </a:ext>
            </a:extLst>
          </p:cNvPr>
          <p:cNvSpPr/>
          <p:nvPr userDrawn="1"/>
        </p:nvSpPr>
        <p:spPr>
          <a:xfrm>
            <a:off x="0" y="4179598"/>
            <a:ext cx="12192000" cy="2678401"/>
          </a:xfrm>
          <a:prstGeom prst="rect">
            <a:avLst/>
          </a:prstGeom>
          <a:solidFill>
            <a:srgbClr val="D9D8FF">
              <a:alpha val="49804"/>
            </a:srgbClr>
          </a:solidFill>
          <a:ln w="635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215" b="0" i="0" u="none" strike="noStrike" kern="0" cap="none" spc="0" normalizeH="0" baseline="0" noProof="0" dirty="0">
              <a:ln>
                <a:noFill/>
              </a:ln>
              <a:solidFill>
                <a:srgbClr val="FFFFFF"/>
              </a:solidFill>
              <a:effectLst/>
              <a:uLnTx/>
              <a:uFillTx/>
              <a:latin typeface="Inderes" pitchFamily="50" charset="0"/>
              <a:ea typeface="+mn-ea"/>
              <a:cs typeface="+mn-cs"/>
            </a:endParaRPr>
          </a:p>
        </p:txBody>
      </p:sp>
      <p:sp>
        <p:nvSpPr>
          <p:cNvPr id="6" name="Tekstin paikkamerkki 16">
            <a:extLst>
              <a:ext uri="{FF2B5EF4-FFF2-40B4-BE49-F238E27FC236}">
                <a16:creationId xmlns:a16="http://schemas.microsoft.com/office/drawing/2014/main" id="{4C18FFC5-FFFE-1453-CCC0-A171E5473E12}"/>
              </a:ext>
            </a:extLst>
          </p:cNvPr>
          <p:cNvSpPr>
            <a:spLocks noGrp="1"/>
          </p:cNvSpPr>
          <p:nvPr>
            <p:ph type="body" sz="quarter" idx="17" hasCustomPrompt="1"/>
          </p:nvPr>
        </p:nvSpPr>
        <p:spPr>
          <a:xfrm>
            <a:off x="342901" y="288000"/>
            <a:ext cx="11564669" cy="452432"/>
          </a:xfrm>
        </p:spPr>
        <p:txBody>
          <a:bodyPr wrap="square">
            <a:spAutoFit/>
          </a:bodyPr>
          <a:lstStyle>
            <a:lvl1pPr marL="0" indent="0">
              <a:buNone/>
              <a:defRPr sz="2600" b="1" i="0" spc="0">
                <a:solidFill>
                  <a:schemeClr val="accent1"/>
                </a:solidFill>
                <a:latin typeface="GT America Condensed Regular" pitchFamily="2" charset="0"/>
                <a:ea typeface="GT America Condensed Regular" pitchFamily="2" charset="0"/>
                <a:cs typeface="GT America Condensed Regular" pitchFamily="2" charset="0"/>
              </a:defRPr>
            </a:lvl1pPr>
            <a:lvl2pPr marL="457200" indent="0">
              <a:buNone/>
              <a:defRPr b="1" i="0" spc="-150">
                <a:solidFill>
                  <a:schemeClr val="tx2"/>
                </a:solidFill>
                <a:latin typeface="GT America Regular" pitchFamily="2" charset="77"/>
                <a:ea typeface="GT America Regular" pitchFamily="2" charset="77"/>
                <a:cs typeface="GT America Regular" pitchFamily="2" charset="77"/>
              </a:defRPr>
            </a:lvl2pPr>
            <a:lvl3pPr marL="914400" indent="0">
              <a:buNone/>
              <a:defRPr b="1" i="0" spc="-150">
                <a:solidFill>
                  <a:schemeClr val="tx2"/>
                </a:solidFill>
                <a:latin typeface="GT America Regular" pitchFamily="2" charset="77"/>
                <a:ea typeface="GT America Regular" pitchFamily="2" charset="77"/>
                <a:cs typeface="GT America Regular" pitchFamily="2" charset="77"/>
              </a:defRPr>
            </a:lvl3pPr>
            <a:lvl4pPr marL="1371600" indent="0">
              <a:buNone/>
              <a:defRPr b="1" i="0" spc="-150">
                <a:solidFill>
                  <a:schemeClr val="tx2"/>
                </a:solidFill>
                <a:latin typeface="GT America Regular" pitchFamily="2" charset="77"/>
                <a:ea typeface="GT America Regular" pitchFamily="2" charset="77"/>
                <a:cs typeface="GT America Regular" pitchFamily="2" charset="77"/>
              </a:defRPr>
            </a:lvl4pPr>
            <a:lvl5pPr marL="1828800" indent="0">
              <a:buNone/>
              <a:defRPr b="1" i="0" spc="-150">
                <a:solidFill>
                  <a:schemeClr val="tx2"/>
                </a:solidFill>
                <a:latin typeface="GT America Regular" pitchFamily="2" charset="77"/>
                <a:ea typeface="GT America Regular" pitchFamily="2" charset="77"/>
                <a:cs typeface="GT America Regular" pitchFamily="2" charset="77"/>
              </a:defRPr>
            </a:lvl5pPr>
          </a:lstStyle>
          <a:p>
            <a:pPr lvl="0"/>
            <a:r>
              <a:rPr lang="fi-FI" dirty="0" err="1"/>
              <a:t>Click</a:t>
            </a:r>
            <a:r>
              <a:rPr lang="fi-FI" dirty="0"/>
              <a:t> to </a:t>
            </a:r>
            <a:r>
              <a:rPr lang="fi-FI" dirty="0" err="1"/>
              <a:t>add</a:t>
            </a:r>
            <a:r>
              <a:rPr lang="fi-FI" dirty="0"/>
              <a:t> </a:t>
            </a:r>
            <a:r>
              <a:rPr lang="fi-FI" dirty="0" err="1"/>
              <a:t>headline</a:t>
            </a:r>
            <a:endParaRPr lang="fi-FI" dirty="0"/>
          </a:p>
        </p:txBody>
      </p:sp>
      <p:sp>
        <p:nvSpPr>
          <p:cNvPr id="8" name="Tekstin paikkamerkki 7">
            <a:extLst>
              <a:ext uri="{FF2B5EF4-FFF2-40B4-BE49-F238E27FC236}">
                <a16:creationId xmlns:a16="http://schemas.microsoft.com/office/drawing/2014/main" id="{22BCE18D-5BE5-AD33-8BD9-59F22E169AEC}"/>
              </a:ext>
            </a:extLst>
          </p:cNvPr>
          <p:cNvSpPr>
            <a:spLocks noGrp="1"/>
          </p:cNvSpPr>
          <p:nvPr>
            <p:ph type="body" sz="quarter" idx="18" hasCustomPrompt="1"/>
          </p:nvPr>
        </p:nvSpPr>
        <p:spPr>
          <a:xfrm>
            <a:off x="342632" y="814984"/>
            <a:ext cx="11564938" cy="3264469"/>
          </a:xfrm>
        </p:spPr>
        <p:txBody>
          <a:bodyPr numCol="3" spcCol="288000">
            <a:noAutofit/>
          </a:bodyPr>
          <a:lstStyle>
            <a:lvl1pPr marL="171450" indent="-171450">
              <a:lnSpc>
                <a:spcPct val="100000"/>
              </a:lnSpc>
              <a:spcBef>
                <a:spcPts val="300"/>
              </a:spcBef>
              <a:spcAft>
                <a:spcPts val="300"/>
              </a:spcAft>
              <a:buClr>
                <a:schemeClr val="tx2"/>
              </a:buClr>
              <a:buSzPct val="110000"/>
              <a:buFont typeface="Courier New" panose="02070309020205020404" pitchFamily="49" charset="0"/>
              <a:buChar char="o"/>
              <a:defRPr sz="1100">
                <a:latin typeface="Inderes" panose="02000506030000020004"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Muokkaa tekstin perustyylejä napsauttamalla</a:t>
            </a:r>
          </a:p>
        </p:txBody>
      </p:sp>
      <p:sp>
        <p:nvSpPr>
          <p:cNvPr id="14" name="Content Placeholder 13">
            <a:extLst>
              <a:ext uri="{FF2B5EF4-FFF2-40B4-BE49-F238E27FC236}">
                <a16:creationId xmlns:a16="http://schemas.microsoft.com/office/drawing/2014/main" id="{1F810FFC-500C-8F3C-5133-A3DFB55AD2F5}"/>
              </a:ext>
            </a:extLst>
          </p:cNvPr>
          <p:cNvSpPr>
            <a:spLocks noGrp="1"/>
          </p:cNvSpPr>
          <p:nvPr>
            <p:ph sz="quarter" idx="19" hasCustomPrompt="1"/>
          </p:nvPr>
        </p:nvSpPr>
        <p:spPr>
          <a:xfrm>
            <a:off x="342632" y="4453884"/>
            <a:ext cx="6926667" cy="2015179"/>
          </a:xfrm>
        </p:spPr>
        <p:txBody>
          <a:bodyPr/>
          <a:lstStyle>
            <a:lvl1pPr marL="0" indent="0">
              <a:buNone/>
              <a:defRPr/>
            </a:lvl1pPr>
          </a:lstStyle>
          <a:p>
            <a:pPr lvl="0"/>
            <a:r>
              <a:rPr lang="fi-FI" noProof="0"/>
              <a:t> </a:t>
            </a:r>
          </a:p>
        </p:txBody>
      </p:sp>
      <p:sp>
        <p:nvSpPr>
          <p:cNvPr id="2" name="Slide Number Placeholder 5">
            <a:extLst>
              <a:ext uri="{FF2B5EF4-FFF2-40B4-BE49-F238E27FC236}">
                <a16:creationId xmlns:a16="http://schemas.microsoft.com/office/drawing/2014/main" id="{1D145A1B-08A2-8F8D-BB51-0EB13315D34A}"/>
              </a:ext>
            </a:extLst>
          </p:cNvPr>
          <p:cNvSpPr>
            <a:spLocks noGrp="1"/>
          </p:cNvSpPr>
          <p:nvPr>
            <p:ph type="sldNum" sz="quarter" idx="4"/>
          </p:nvPr>
        </p:nvSpPr>
        <p:spPr>
          <a:xfrm>
            <a:off x="9106168" y="6492875"/>
            <a:ext cx="2743200" cy="365125"/>
          </a:xfrm>
          <a:prstGeom prst="rect">
            <a:avLst/>
          </a:prstGeom>
        </p:spPr>
        <p:txBody>
          <a:bodyPr/>
          <a:lstStyle>
            <a:lvl1pPr algn="r">
              <a:defRPr sz="1000" b="1" i="0">
                <a:solidFill>
                  <a:schemeClr val="accent1"/>
                </a:solidFill>
                <a:latin typeface="GT America Condensed Regular" pitchFamily="2" charset="77"/>
                <a:ea typeface="GT America Condensed Regular" pitchFamily="2" charset="77"/>
                <a:cs typeface="GT America Condensed Regular" pitchFamily="2" charset="77"/>
              </a:defRPr>
            </a:lvl1pPr>
          </a:lstStyle>
          <a:p>
            <a:fld id="{3DB702B6-6156-2F42-85AB-A912E062E9D6}" type="slidenum">
              <a:rPr lang="en-US"/>
              <a:pPr/>
              <a:t>‹#›</a:t>
            </a:fld>
            <a:endParaRPr lang="en-US" dirty="0"/>
          </a:p>
        </p:txBody>
      </p:sp>
      <p:sp>
        <p:nvSpPr>
          <p:cNvPr id="5" name="Disclaimer">
            <a:extLst>
              <a:ext uri="{FF2B5EF4-FFF2-40B4-BE49-F238E27FC236}">
                <a16:creationId xmlns:a16="http://schemas.microsoft.com/office/drawing/2014/main" id="{4E04E9FD-EF68-DDCB-DD63-1636D6E6C429}"/>
              </a:ext>
            </a:extLst>
          </p:cNvPr>
          <p:cNvSpPr>
            <a:spLocks noGrp="1"/>
          </p:cNvSpPr>
          <p:nvPr>
            <p:ph type="body" sz="quarter" idx="30" hasCustomPrompt="1"/>
          </p:nvPr>
        </p:nvSpPr>
        <p:spPr>
          <a:xfrm>
            <a:off x="342632" y="6483350"/>
            <a:ext cx="7418811" cy="360363"/>
          </a:xfrm>
        </p:spPr>
        <p:txBody>
          <a:bodyPr anchor="ctr">
            <a:normAutofit/>
          </a:bodyPr>
          <a:lstStyle>
            <a:lvl1pPr marL="0" indent="0">
              <a:buNone/>
              <a:defRPr sz="700">
                <a:solidFill>
                  <a:schemeClr val="tx1">
                    <a:lumMod val="65000"/>
                    <a:lumOff val="35000"/>
                  </a:schemeClr>
                </a:solidFill>
                <a:latin typeface="Inderes" panose="02000506030000020004" pitchFamily="2" charset="0"/>
              </a:defRPr>
            </a:lvl1pPr>
          </a:lstStyle>
          <a:p>
            <a:pPr lvl="0"/>
            <a:r>
              <a:rPr lang="fi-FI" dirty="0" err="1"/>
              <a:t>Disclaimer</a:t>
            </a:r>
            <a:r>
              <a:rPr lang="fi-FI" dirty="0"/>
              <a:t>…</a:t>
            </a:r>
            <a:endParaRPr lang="en-US" dirty="0"/>
          </a:p>
        </p:txBody>
      </p:sp>
    </p:spTree>
    <p:extLst>
      <p:ext uri="{BB962C8B-B14F-4D97-AF65-F5344CB8AC3E}">
        <p14:creationId xmlns:p14="http://schemas.microsoft.com/office/powerpoint/2010/main" val="2881977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8_Mukautettu asettelu">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FFDC33E3-4175-E8E2-55B6-1E2B34C72809}"/>
              </a:ext>
            </a:extLst>
          </p:cNvPr>
          <p:cNvSpPr>
            <a:spLocks noGrp="1"/>
          </p:cNvSpPr>
          <p:nvPr>
            <p:ph type="dt" sz="half" idx="10"/>
          </p:nvPr>
        </p:nvSpPr>
        <p:spPr>
          <a:xfrm>
            <a:off x="342632" y="6492875"/>
            <a:ext cx="3238768" cy="365125"/>
          </a:xfrm>
          <a:prstGeom prst="rect">
            <a:avLst/>
          </a:prstGeom>
        </p:spPr>
        <p:txBody>
          <a:bodyPr/>
          <a:lstStyle/>
          <a:p>
            <a:fld id="{D932D5CF-A3FD-4C6F-88F0-7437F4D8CD72}" type="datetime1">
              <a:rPr lang="fi-FI" smtClean="0"/>
              <a:t>24.10.2025</a:t>
            </a:fld>
            <a:endParaRPr lang="fi-FI" dirty="0"/>
          </a:p>
        </p:txBody>
      </p:sp>
      <p:sp>
        <p:nvSpPr>
          <p:cNvPr id="4" name="Alatunnisteen paikkamerkki 3">
            <a:extLst>
              <a:ext uri="{FF2B5EF4-FFF2-40B4-BE49-F238E27FC236}">
                <a16:creationId xmlns:a16="http://schemas.microsoft.com/office/drawing/2014/main" id="{8044AB0F-9CA5-263E-5A60-DE680855ECCE}"/>
              </a:ext>
            </a:extLst>
          </p:cNvPr>
          <p:cNvSpPr>
            <a:spLocks noGrp="1"/>
          </p:cNvSpPr>
          <p:nvPr>
            <p:ph type="ftr" sz="quarter" idx="11"/>
          </p:nvPr>
        </p:nvSpPr>
        <p:spPr>
          <a:xfrm>
            <a:off x="4004019" y="6492875"/>
            <a:ext cx="4183962" cy="365125"/>
          </a:xfrm>
          <a:prstGeom prst="rect">
            <a:avLst/>
          </a:prstGeom>
        </p:spPr>
        <p:txBody>
          <a:bodyPr/>
          <a:lstStyle/>
          <a:p>
            <a:endParaRPr lang="fi-FI" dirty="0"/>
          </a:p>
        </p:txBody>
      </p:sp>
      <p:sp>
        <p:nvSpPr>
          <p:cNvPr id="8" name="Tulossivu_taulukko">
            <a:extLst>
              <a:ext uri="{FF2B5EF4-FFF2-40B4-BE49-F238E27FC236}">
                <a16:creationId xmlns:a16="http://schemas.microsoft.com/office/drawing/2014/main" id="{2E7E1654-A817-A01B-B4B3-B7B92B4E89E0}"/>
              </a:ext>
            </a:extLst>
          </p:cNvPr>
          <p:cNvSpPr>
            <a:spLocks noGrp="1"/>
          </p:cNvSpPr>
          <p:nvPr>
            <p:ph sz="quarter" idx="12" hasCustomPrompt="1"/>
          </p:nvPr>
        </p:nvSpPr>
        <p:spPr>
          <a:xfrm>
            <a:off x="356027" y="4212197"/>
            <a:ext cx="11488141" cy="2280678"/>
          </a:xfrm>
        </p:spPr>
        <p:txBody>
          <a:bodyPr>
            <a:normAutofit/>
          </a:bodyPr>
          <a:lstStyle>
            <a:lvl1pPr marL="0" indent="0">
              <a:buNone/>
              <a:defRPr sz="1477">
                <a:solidFill>
                  <a:schemeClr val="bg2"/>
                </a:solidFill>
              </a:defRPr>
            </a:lvl1pPr>
          </a:lstStyle>
          <a:p>
            <a:pPr lvl="0"/>
            <a:r>
              <a:rPr lang="fi-FI" dirty="0" err="1"/>
              <a:t>Est</a:t>
            </a:r>
            <a:r>
              <a:rPr lang="fi-FI" dirty="0"/>
              <a:t>. Vs. Act. Graafi</a:t>
            </a:r>
          </a:p>
        </p:txBody>
      </p:sp>
      <p:sp>
        <p:nvSpPr>
          <p:cNvPr id="9" name="Tekstiosa">
            <a:extLst>
              <a:ext uri="{FF2B5EF4-FFF2-40B4-BE49-F238E27FC236}">
                <a16:creationId xmlns:a16="http://schemas.microsoft.com/office/drawing/2014/main" id="{5272EF56-1E2B-EDB5-7E0E-0060923C0709}"/>
              </a:ext>
            </a:extLst>
          </p:cNvPr>
          <p:cNvSpPr>
            <a:spLocks noGrp="1"/>
          </p:cNvSpPr>
          <p:nvPr>
            <p:ph type="body" sz="quarter" idx="13" hasCustomPrompt="1"/>
          </p:nvPr>
        </p:nvSpPr>
        <p:spPr>
          <a:xfrm>
            <a:off x="339576" y="819957"/>
            <a:ext cx="11488140" cy="3272541"/>
          </a:xfrm>
        </p:spPr>
        <p:txBody>
          <a:bodyPr numCol="3">
            <a:normAutofit/>
          </a:bodyPr>
          <a:lstStyle>
            <a:lvl1pPr marL="0" indent="0">
              <a:lnSpc>
                <a:spcPct val="100000"/>
              </a:lnSpc>
              <a:spcBef>
                <a:spcPts val="0"/>
              </a:spcBef>
              <a:buFont typeface="Arial" panose="020B0604020202020204" pitchFamily="34" charset="0"/>
              <a:buNone/>
              <a:defRPr sz="1100">
                <a:solidFill>
                  <a:schemeClr val="accent2"/>
                </a:solidFill>
                <a:latin typeface="Inderes" panose="02000506030000020004" pitchFamily="2" charset="0"/>
              </a:defRPr>
            </a:lvl1pPr>
            <a:lvl2pPr marL="562722" indent="0">
              <a:buFont typeface="Arial" panose="020B0604020202020204" pitchFamily="34" charset="0"/>
              <a:buNone/>
              <a:defRPr sz="1231"/>
            </a:lvl2pPr>
            <a:lvl3pPr marL="1125444" indent="0">
              <a:buFont typeface="Arial" panose="020B0604020202020204" pitchFamily="34" charset="0"/>
              <a:buNone/>
              <a:defRPr/>
            </a:lvl3pPr>
            <a:lvl4pPr marL="1688165" indent="0">
              <a:buFont typeface="Arial" panose="020B0604020202020204" pitchFamily="34" charset="0"/>
              <a:buNone/>
              <a:defRPr/>
            </a:lvl4pPr>
            <a:lvl5pPr marL="2250887" indent="0">
              <a:buFont typeface="Arial" panose="020B0604020202020204" pitchFamily="34" charset="0"/>
              <a:buNone/>
              <a:defRPr/>
            </a:lvl5pPr>
          </a:lstStyle>
          <a:p>
            <a:pPr>
              <a:spcBef>
                <a:spcPts val="0"/>
              </a:spcBef>
            </a:pPr>
            <a:r>
              <a:rPr lang="fi-FI" sz="1046" dirty="0"/>
              <a:t>Teksti fonttikoko 11, väliotsikot fonttikoko 11 väri sininen≈≈</a:t>
            </a:r>
          </a:p>
        </p:txBody>
      </p:sp>
      <p:sp>
        <p:nvSpPr>
          <p:cNvPr id="6" name="Tekstin paikkamerkki 16">
            <a:extLst>
              <a:ext uri="{FF2B5EF4-FFF2-40B4-BE49-F238E27FC236}">
                <a16:creationId xmlns:a16="http://schemas.microsoft.com/office/drawing/2014/main" id="{811DBAD4-E4F3-6A2C-7268-78F19DDD44CE}"/>
              </a:ext>
            </a:extLst>
          </p:cNvPr>
          <p:cNvSpPr>
            <a:spLocks noGrp="1"/>
          </p:cNvSpPr>
          <p:nvPr>
            <p:ph type="body" sz="quarter" idx="17" hasCustomPrompt="1"/>
          </p:nvPr>
        </p:nvSpPr>
        <p:spPr>
          <a:xfrm>
            <a:off x="342901" y="288000"/>
            <a:ext cx="6926399" cy="480131"/>
          </a:xfrm>
        </p:spPr>
        <p:txBody>
          <a:bodyPr>
            <a:spAutoFit/>
          </a:bodyPr>
          <a:lstStyle>
            <a:lvl1pPr marL="0" indent="0">
              <a:buNone/>
              <a:defRPr b="1" i="0" spc="-150">
                <a:solidFill>
                  <a:schemeClr val="accent1"/>
                </a:solidFill>
                <a:latin typeface="GT America Regular" pitchFamily="2" charset="77"/>
                <a:ea typeface="GT America Regular" pitchFamily="2" charset="77"/>
                <a:cs typeface="GT America Regular" pitchFamily="2" charset="77"/>
              </a:defRPr>
            </a:lvl1pPr>
            <a:lvl2pPr marL="457200" indent="0">
              <a:buNone/>
              <a:defRPr b="1" i="0" spc="-150">
                <a:solidFill>
                  <a:schemeClr val="tx2"/>
                </a:solidFill>
                <a:latin typeface="GT America Regular" pitchFamily="2" charset="77"/>
                <a:ea typeface="GT America Regular" pitchFamily="2" charset="77"/>
                <a:cs typeface="GT America Regular" pitchFamily="2" charset="77"/>
              </a:defRPr>
            </a:lvl2pPr>
            <a:lvl3pPr marL="914400" indent="0">
              <a:buNone/>
              <a:defRPr b="1" i="0" spc="-150">
                <a:solidFill>
                  <a:schemeClr val="tx2"/>
                </a:solidFill>
                <a:latin typeface="GT America Regular" pitchFamily="2" charset="77"/>
                <a:ea typeface="GT America Regular" pitchFamily="2" charset="77"/>
                <a:cs typeface="GT America Regular" pitchFamily="2" charset="77"/>
              </a:defRPr>
            </a:lvl3pPr>
            <a:lvl4pPr marL="1371600" indent="0">
              <a:buNone/>
              <a:defRPr b="1" i="0" spc="-150">
                <a:solidFill>
                  <a:schemeClr val="tx2"/>
                </a:solidFill>
                <a:latin typeface="GT America Regular" pitchFamily="2" charset="77"/>
                <a:ea typeface="GT America Regular" pitchFamily="2" charset="77"/>
                <a:cs typeface="GT America Regular" pitchFamily="2" charset="77"/>
              </a:defRPr>
            </a:lvl4pPr>
            <a:lvl5pPr marL="1828800" indent="0">
              <a:buNone/>
              <a:defRPr b="1" i="0" spc="-150">
                <a:solidFill>
                  <a:schemeClr val="tx2"/>
                </a:solidFill>
                <a:latin typeface="GT America Regular" pitchFamily="2" charset="77"/>
                <a:ea typeface="GT America Regular" pitchFamily="2" charset="77"/>
                <a:cs typeface="GT America Regular" pitchFamily="2" charset="77"/>
              </a:defRPr>
            </a:lvl5pPr>
          </a:lstStyle>
          <a:p>
            <a:pPr lvl="0"/>
            <a:r>
              <a:rPr lang="fi-FI" dirty="0" err="1"/>
              <a:t>Click</a:t>
            </a:r>
            <a:r>
              <a:rPr lang="fi-FI" dirty="0"/>
              <a:t> to </a:t>
            </a:r>
            <a:r>
              <a:rPr lang="fi-FI" dirty="0" err="1"/>
              <a:t>add</a:t>
            </a:r>
            <a:r>
              <a:rPr lang="fi-FI" dirty="0"/>
              <a:t> </a:t>
            </a:r>
            <a:r>
              <a:rPr lang="fi-FI" dirty="0" err="1"/>
              <a:t>headline</a:t>
            </a:r>
            <a:endParaRPr lang="fi-FI" dirty="0"/>
          </a:p>
        </p:txBody>
      </p:sp>
      <p:sp>
        <p:nvSpPr>
          <p:cNvPr id="2" name="Slide Number Placeholder 5">
            <a:extLst>
              <a:ext uri="{FF2B5EF4-FFF2-40B4-BE49-F238E27FC236}">
                <a16:creationId xmlns:a16="http://schemas.microsoft.com/office/drawing/2014/main" id="{FF037571-11C9-1D3D-3CF5-5CFF18142B37}"/>
              </a:ext>
            </a:extLst>
          </p:cNvPr>
          <p:cNvSpPr>
            <a:spLocks noGrp="1"/>
          </p:cNvSpPr>
          <p:nvPr>
            <p:ph type="sldNum" sz="quarter" idx="4"/>
          </p:nvPr>
        </p:nvSpPr>
        <p:spPr>
          <a:xfrm>
            <a:off x="9106168" y="6492875"/>
            <a:ext cx="2743200" cy="365125"/>
          </a:xfrm>
          <a:prstGeom prst="rect">
            <a:avLst/>
          </a:prstGeom>
        </p:spPr>
        <p:txBody>
          <a:bodyPr/>
          <a:lstStyle>
            <a:lvl1pPr algn="r">
              <a:defRPr sz="1000" b="1" i="0">
                <a:solidFill>
                  <a:schemeClr val="accent1"/>
                </a:solidFill>
                <a:latin typeface="GT America Condensed Regular" pitchFamily="2" charset="77"/>
                <a:ea typeface="GT America Condensed Regular" pitchFamily="2" charset="77"/>
                <a:cs typeface="GT America Condensed Regular" pitchFamily="2" charset="77"/>
              </a:defRPr>
            </a:lvl1pPr>
          </a:lstStyle>
          <a:p>
            <a:fld id="{3DB702B6-6156-2F42-85AB-A912E062E9D6}" type="slidenum">
              <a:rPr lang="en-US"/>
              <a:pPr/>
              <a:t>‹#›</a:t>
            </a:fld>
            <a:endParaRPr lang="en-US" dirty="0"/>
          </a:p>
        </p:txBody>
      </p:sp>
    </p:spTree>
    <p:extLst>
      <p:ext uri="{BB962C8B-B14F-4D97-AF65-F5344CB8AC3E}">
        <p14:creationId xmlns:p14="http://schemas.microsoft.com/office/powerpoint/2010/main" val="338026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3_Mukautettu asettelu">
    <p:spTree>
      <p:nvGrpSpPr>
        <p:cNvPr id="1" name=""/>
        <p:cNvGrpSpPr/>
        <p:nvPr/>
      </p:nvGrpSpPr>
      <p:grpSpPr>
        <a:xfrm>
          <a:off x="0" y="0"/>
          <a:ext cx="0" cy="0"/>
          <a:chOff x="0" y="0"/>
          <a:chExt cx="0" cy="0"/>
        </a:xfrm>
      </p:grpSpPr>
      <p:sp>
        <p:nvSpPr>
          <p:cNvPr id="8" name="taulukon_paikka">
            <a:extLst>
              <a:ext uri="{FF2B5EF4-FFF2-40B4-BE49-F238E27FC236}">
                <a16:creationId xmlns:a16="http://schemas.microsoft.com/office/drawing/2014/main" id="{2E7E1654-A817-A01B-B4B3-B7B92B4E89E0}"/>
              </a:ext>
            </a:extLst>
          </p:cNvPr>
          <p:cNvSpPr>
            <a:spLocks noGrp="1"/>
          </p:cNvSpPr>
          <p:nvPr>
            <p:ph sz="quarter" idx="12"/>
          </p:nvPr>
        </p:nvSpPr>
        <p:spPr>
          <a:xfrm>
            <a:off x="352242" y="935596"/>
            <a:ext cx="11488141" cy="3115703"/>
          </a:xfrm>
        </p:spPr>
        <p:txBody>
          <a:bodyPr>
            <a:normAutofit/>
          </a:bodyPr>
          <a:lstStyle>
            <a:lvl1pPr marL="0" indent="0">
              <a:buNone/>
              <a:defRPr sz="1477">
                <a:solidFill>
                  <a:schemeClr val="bg2"/>
                </a:solidFill>
              </a:defRPr>
            </a:lvl1pPr>
          </a:lstStyle>
          <a:p>
            <a:pPr lvl="0"/>
            <a:r>
              <a:rPr lang="en-US"/>
              <a:t>Click to edit Master text styles</a:t>
            </a:r>
          </a:p>
        </p:txBody>
      </p:sp>
      <p:sp>
        <p:nvSpPr>
          <p:cNvPr id="6" name="Tekstin paikkamerkki 16">
            <a:extLst>
              <a:ext uri="{FF2B5EF4-FFF2-40B4-BE49-F238E27FC236}">
                <a16:creationId xmlns:a16="http://schemas.microsoft.com/office/drawing/2014/main" id="{811DBAD4-E4F3-6A2C-7268-78F19DDD44CE}"/>
              </a:ext>
            </a:extLst>
          </p:cNvPr>
          <p:cNvSpPr>
            <a:spLocks noGrp="1"/>
          </p:cNvSpPr>
          <p:nvPr>
            <p:ph type="body" sz="quarter" idx="17" hasCustomPrompt="1"/>
          </p:nvPr>
        </p:nvSpPr>
        <p:spPr>
          <a:xfrm>
            <a:off x="342901" y="288000"/>
            <a:ext cx="6926399" cy="452432"/>
          </a:xfrm>
        </p:spPr>
        <p:txBody>
          <a:bodyPr>
            <a:spAutoFit/>
          </a:bodyPr>
          <a:lstStyle>
            <a:lvl1pPr marL="0" indent="0">
              <a:buNone/>
              <a:defRPr sz="2600" b="1" i="0" spc="0">
                <a:solidFill>
                  <a:schemeClr val="accent1"/>
                </a:solidFill>
                <a:latin typeface="GT America Condensed Regular" pitchFamily="2" charset="0"/>
                <a:ea typeface="GT America Condensed Regular" pitchFamily="2" charset="0"/>
                <a:cs typeface="GT America Condensed Regular" pitchFamily="2" charset="0"/>
              </a:defRPr>
            </a:lvl1pPr>
            <a:lvl2pPr marL="457200" indent="0">
              <a:buNone/>
              <a:defRPr b="1" i="0" spc="-150">
                <a:solidFill>
                  <a:schemeClr val="tx2"/>
                </a:solidFill>
                <a:latin typeface="GT America Regular" pitchFamily="2" charset="77"/>
                <a:ea typeface="GT America Regular" pitchFamily="2" charset="77"/>
                <a:cs typeface="GT America Regular" pitchFamily="2" charset="77"/>
              </a:defRPr>
            </a:lvl2pPr>
            <a:lvl3pPr marL="914400" indent="0">
              <a:buNone/>
              <a:defRPr b="1" i="0" spc="-150">
                <a:solidFill>
                  <a:schemeClr val="tx2"/>
                </a:solidFill>
                <a:latin typeface="GT America Regular" pitchFamily="2" charset="77"/>
                <a:ea typeface="GT America Regular" pitchFamily="2" charset="77"/>
                <a:cs typeface="GT America Regular" pitchFamily="2" charset="77"/>
              </a:defRPr>
            </a:lvl3pPr>
            <a:lvl4pPr marL="1371600" indent="0">
              <a:buNone/>
              <a:defRPr b="1" i="0" spc="-150">
                <a:solidFill>
                  <a:schemeClr val="tx2"/>
                </a:solidFill>
                <a:latin typeface="GT America Regular" pitchFamily="2" charset="77"/>
                <a:ea typeface="GT America Regular" pitchFamily="2" charset="77"/>
                <a:cs typeface="GT America Regular" pitchFamily="2" charset="77"/>
              </a:defRPr>
            </a:lvl4pPr>
            <a:lvl5pPr marL="1828800" indent="0">
              <a:buNone/>
              <a:defRPr b="1" i="0" spc="-150">
                <a:solidFill>
                  <a:schemeClr val="tx2"/>
                </a:solidFill>
                <a:latin typeface="GT America Regular" pitchFamily="2" charset="77"/>
                <a:ea typeface="GT America Regular" pitchFamily="2" charset="77"/>
                <a:cs typeface="GT America Regular" pitchFamily="2" charset="77"/>
              </a:defRPr>
            </a:lvl5pPr>
          </a:lstStyle>
          <a:p>
            <a:pPr lvl="0"/>
            <a:r>
              <a:rPr lang="fi-FI" dirty="0" err="1"/>
              <a:t>Click</a:t>
            </a:r>
            <a:r>
              <a:rPr lang="fi-FI" dirty="0"/>
              <a:t> to </a:t>
            </a:r>
            <a:r>
              <a:rPr lang="fi-FI" dirty="0" err="1"/>
              <a:t>add</a:t>
            </a:r>
            <a:r>
              <a:rPr lang="fi-FI" dirty="0"/>
              <a:t> </a:t>
            </a:r>
            <a:r>
              <a:rPr lang="fi-FI" dirty="0" err="1"/>
              <a:t>headline</a:t>
            </a:r>
            <a:endParaRPr lang="fi-FI" dirty="0"/>
          </a:p>
        </p:txBody>
      </p:sp>
      <p:sp>
        <p:nvSpPr>
          <p:cNvPr id="10" name="Tulossivu_taulukko">
            <a:extLst>
              <a:ext uri="{FF2B5EF4-FFF2-40B4-BE49-F238E27FC236}">
                <a16:creationId xmlns:a16="http://schemas.microsoft.com/office/drawing/2014/main" id="{8F5F7527-F468-18AD-2DA8-C3DD554C4DD8}"/>
              </a:ext>
            </a:extLst>
          </p:cNvPr>
          <p:cNvSpPr>
            <a:spLocks noGrp="1"/>
          </p:cNvSpPr>
          <p:nvPr>
            <p:ph sz="quarter" idx="18"/>
          </p:nvPr>
        </p:nvSpPr>
        <p:spPr>
          <a:xfrm>
            <a:off x="342632" y="4156500"/>
            <a:ext cx="3661387" cy="2053800"/>
          </a:xfrm>
        </p:spPr>
        <p:txBody>
          <a:bodyPr>
            <a:normAutofit/>
          </a:bodyPr>
          <a:lstStyle>
            <a:lvl1pPr marL="0" indent="0">
              <a:buNone/>
              <a:defRPr sz="1477">
                <a:solidFill>
                  <a:schemeClr val="bg2"/>
                </a:solidFill>
              </a:defRPr>
            </a:lvl1pPr>
          </a:lstStyle>
          <a:p>
            <a:pPr lvl="0"/>
            <a:r>
              <a:rPr lang="en-US"/>
              <a:t>Click to edit Master text styles</a:t>
            </a:r>
          </a:p>
        </p:txBody>
      </p:sp>
      <p:sp>
        <p:nvSpPr>
          <p:cNvPr id="11" name="Tulossivu_taulukko">
            <a:extLst>
              <a:ext uri="{FF2B5EF4-FFF2-40B4-BE49-F238E27FC236}">
                <a16:creationId xmlns:a16="http://schemas.microsoft.com/office/drawing/2014/main" id="{269F652C-AD97-7D6E-B5AA-59A02AA72599}"/>
              </a:ext>
            </a:extLst>
          </p:cNvPr>
          <p:cNvSpPr>
            <a:spLocks noGrp="1"/>
          </p:cNvSpPr>
          <p:nvPr>
            <p:ph sz="quarter" idx="19"/>
          </p:nvPr>
        </p:nvSpPr>
        <p:spPr>
          <a:xfrm>
            <a:off x="4265306" y="4153750"/>
            <a:ext cx="3661387" cy="2053800"/>
          </a:xfrm>
        </p:spPr>
        <p:txBody>
          <a:bodyPr>
            <a:normAutofit/>
          </a:bodyPr>
          <a:lstStyle>
            <a:lvl1pPr marL="0" indent="0">
              <a:buNone/>
              <a:defRPr sz="1477">
                <a:solidFill>
                  <a:schemeClr val="bg2"/>
                </a:solidFill>
              </a:defRPr>
            </a:lvl1pPr>
          </a:lstStyle>
          <a:p>
            <a:pPr lvl="0"/>
            <a:r>
              <a:rPr lang="en-US"/>
              <a:t>Click to edit Master text styles</a:t>
            </a:r>
          </a:p>
        </p:txBody>
      </p:sp>
      <p:sp>
        <p:nvSpPr>
          <p:cNvPr id="12" name="Tulossivu_taulukko">
            <a:extLst>
              <a:ext uri="{FF2B5EF4-FFF2-40B4-BE49-F238E27FC236}">
                <a16:creationId xmlns:a16="http://schemas.microsoft.com/office/drawing/2014/main" id="{F496ECF5-6590-49C6-F8EB-2FCEB8A3A66F}"/>
              </a:ext>
            </a:extLst>
          </p:cNvPr>
          <p:cNvSpPr>
            <a:spLocks noGrp="1"/>
          </p:cNvSpPr>
          <p:nvPr>
            <p:ph sz="quarter" idx="20"/>
          </p:nvPr>
        </p:nvSpPr>
        <p:spPr>
          <a:xfrm>
            <a:off x="8178996" y="4153750"/>
            <a:ext cx="3661387" cy="2053800"/>
          </a:xfrm>
        </p:spPr>
        <p:txBody>
          <a:bodyPr>
            <a:normAutofit/>
          </a:bodyPr>
          <a:lstStyle>
            <a:lvl1pPr marL="0" indent="0">
              <a:buNone/>
              <a:defRPr sz="1477">
                <a:solidFill>
                  <a:schemeClr val="bg2"/>
                </a:solidFill>
              </a:defRPr>
            </a:lvl1pPr>
          </a:lstStyle>
          <a:p>
            <a:pPr lvl="0"/>
            <a:r>
              <a:rPr lang="en-US"/>
              <a:t>Click to edit Master text styles</a:t>
            </a:r>
          </a:p>
        </p:txBody>
      </p:sp>
      <p:sp>
        <p:nvSpPr>
          <p:cNvPr id="2" name="Slide Number Placeholder 5">
            <a:extLst>
              <a:ext uri="{FF2B5EF4-FFF2-40B4-BE49-F238E27FC236}">
                <a16:creationId xmlns:a16="http://schemas.microsoft.com/office/drawing/2014/main" id="{20C82FBC-D9EA-F027-8A28-E9B06F8B65CA}"/>
              </a:ext>
            </a:extLst>
          </p:cNvPr>
          <p:cNvSpPr>
            <a:spLocks noGrp="1"/>
          </p:cNvSpPr>
          <p:nvPr>
            <p:ph type="sldNum" sz="quarter" idx="4"/>
          </p:nvPr>
        </p:nvSpPr>
        <p:spPr>
          <a:xfrm>
            <a:off x="9106168" y="6492875"/>
            <a:ext cx="2743200" cy="365125"/>
          </a:xfrm>
          <a:prstGeom prst="rect">
            <a:avLst/>
          </a:prstGeom>
        </p:spPr>
        <p:txBody>
          <a:bodyPr/>
          <a:lstStyle>
            <a:lvl1pPr algn="r">
              <a:defRPr sz="1000" b="1" i="0">
                <a:solidFill>
                  <a:schemeClr val="accent1"/>
                </a:solidFill>
                <a:latin typeface="GT America Condensed Regular" pitchFamily="2" charset="77"/>
                <a:ea typeface="GT America Condensed Regular" pitchFamily="2" charset="77"/>
                <a:cs typeface="GT America Condensed Regular" pitchFamily="2" charset="77"/>
              </a:defRPr>
            </a:lvl1pPr>
          </a:lstStyle>
          <a:p>
            <a:fld id="{3DB702B6-6156-2F42-85AB-A912E062E9D6}" type="slidenum">
              <a:rPr lang="en-US"/>
              <a:pPr/>
              <a:t>‹#›</a:t>
            </a:fld>
            <a:endParaRPr lang="en-US" dirty="0"/>
          </a:p>
        </p:txBody>
      </p:sp>
      <p:sp>
        <p:nvSpPr>
          <p:cNvPr id="5" name="Disclaimer">
            <a:extLst>
              <a:ext uri="{FF2B5EF4-FFF2-40B4-BE49-F238E27FC236}">
                <a16:creationId xmlns:a16="http://schemas.microsoft.com/office/drawing/2014/main" id="{67C44CD4-8E15-3177-C328-EB343142299E}"/>
              </a:ext>
            </a:extLst>
          </p:cNvPr>
          <p:cNvSpPr>
            <a:spLocks noGrp="1"/>
          </p:cNvSpPr>
          <p:nvPr>
            <p:ph type="body" sz="quarter" idx="30" hasCustomPrompt="1"/>
          </p:nvPr>
        </p:nvSpPr>
        <p:spPr>
          <a:xfrm>
            <a:off x="342632" y="6489700"/>
            <a:ext cx="7569200" cy="360363"/>
          </a:xfrm>
        </p:spPr>
        <p:txBody>
          <a:bodyPr anchor="ctr">
            <a:normAutofit/>
          </a:bodyPr>
          <a:lstStyle>
            <a:lvl1pPr marL="0" indent="0">
              <a:buNone/>
              <a:defRPr sz="700">
                <a:solidFill>
                  <a:schemeClr val="tx1">
                    <a:lumMod val="65000"/>
                    <a:lumOff val="35000"/>
                  </a:schemeClr>
                </a:solidFill>
                <a:latin typeface="Inderes" panose="02000506030000020004" pitchFamily="2" charset="0"/>
              </a:defRPr>
            </a:lvl1pPr>
          </a:lstStyle>
          <a:p>
            <a:pPr lvl="0"/>
            <a:r>
              <a:rPr lang="fi-FI" dirty="0" err="1"/>
              <a:t>Disclaimer</a:t>
            </a:r>
            <a:r>
              <a:rPr lang="fi-FI" dirty="0"/>
              <a:t>…</a:t>
            </a:r>
            <a:endParaRPr lang="en-US" dirty="0"/>
          </a:p>
        </p:txBody>
      </p:sp>
    </p:spTree>
    <p:extLst>
      <p:ext uri="{BB962C8B-B14F-4D97-AF65-F5344CB8AC3E}">
        <p14:creationId xmlns:p14="http://schemas.microsoft.com/office/powerpoint/2010/main" val="3834017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theme" Target="../theme/theme2.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E4E61CF9-B80F-CEC0-640D-DD15A031FA46}"/>
              </a:ext>
            </a:extLst>
          </p:cNvPr>
          <p:cNvSpPr>
            <a:spLocks noGrp="1"/>
          </p:cNvSpPr>
          <p:nvPr>
            <p:ph type="title"/>
          </p:nvPr>
        </p:nvSpPr>
        <p:spPr>
          <a:xfrm>
            <a:off x="342632" y="365125"/>
            <a:ext cx="10515600" cy="1325563"/>
          </a:xfrm>
          <a:prstGeom prst="rect">
            <a:avLst/>
          </a:prstGeom>
        </p:spPr>
        <p:txBody>
          <a:bodyPr vert="horz" lIns="0" tIns="45720" rIns="91440" bIns="45720" rtlCol="0" anchor="ctr">
            <a:normAutofit/>
          </a:bodyPr>
          <a:lstStyle/>
          <a:p>
            <a:r>
              <a:rPr lang="fi-FI" noProof="0" dirty="0"/>
              <a:t>Muokkaa </a:t>
            </a:r>
            <a:r>
              <a:rPr lang="fi-FI" noProof="0" dirty="0" err="1"/>
              <a:t>ots</a:t>
            </a:r>
            <a:r>
              <a:rPr lang="fi-FI" noProof="0" dirty="0"/>
              <a:t>. </a:t>
            </a:r>
            <a:r>
              <a:rPr lang="fi-FI" noProof="0" dirty="0" err="1"/>
              <a:t>perustyyl</a:t>
            </a:r>
            <a:r>
              <a:rPr lang="fi-FI" noProof="0" dirty="0"/>
              <a:t>. </a:t>
            </a:r>
            <a:r>
              <a:rPr lang="fi-FI" noProof="0" dirty="0" err="1"/>
              <a:t>napsautt</a:t>
            </a:r>
            <a:r>
              <a:rPr lang="fi-FI" noProof="0" dirty="0"/>
              <a:t>.</a:t>
            </a:r>
          </a:p>
        </p:txBody>
      </p:sp>
      <p:sp>
        <p:nvSpPr>
          <p:cNvPr id="3" name="Tekstin paikkamerkki 2">
            <a:extLst>
              <a:ext uri="{FF2B5EF4-FFF2-40B4-BE49-F238E27FC236}">
                <a16:creationId xmlns:a16="http://schemas.microsoft.com/office/drawing/2014/main" id="{1A6FC04A-8F89-1211-B8F3-7B815C1A190F}"/>
              </a:ext>
            </a:extLst>
          </p:cNvPr>
          <p:cNvSpPr>
            <a:spLocks noGrp="1"/>
          </p:cNvSpPr>
          <p:nvPr>
            <p:ph type="body" idx="1"/>
          </p:nvPr>
        </p:nvSpPr>
        <p:spPr>
          <a:xfrm>
            <a:off x="342632" y="1825625"/>
            <a:ext cx="10515600" cy="4351338"/>
          </a:xfrm>
          <a:prstGeom prst="rect">
            <a:avLst/>
          </a:prstGeom>
        </p:spPr>
        <p:txBody>
          <a:bodyPr vert="horz" lIns="0" tIns="45720" rIns="91440" bIns="45720" rtlCol="0">
            <a:normAutofit/>
          </a:bodyPr>
          <a:lstStyle/>
          <a:p>
            <a:pPr lvl="0"/>
            <a:r>
              <a:rPr lang="fi-FI" noProof="0" dirty="0"/>
              <a:t>Muokkaa tekstin perustyylejä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6" name="Slide Number Placeholder 5">
            <a:extLst>
              <a:ext uri="{FF2B5EF4-FFF2-40B4-BE49-F238E27FC236}">
                <a16:creationId xmlns:a16="http://schemas.microsoft.com/office/drawing/2014/main" id="{919E347D-4601-7B07-59A2-66AB0279BBF5}"/>
              </a:ext>
            </a:extLst>
          </p:cNvPr>
          <p:cNvSpPr>
            <a:spLocks noGrp="1"/>
          </p:cNvSpPr>
          <p:nvPr>
            <p:ph type="sldNum" sz="quarter" idx="4"/>
          </p:nvPr>
        </p:nvSpPr>
        <p:spPr>
          <a:xfrm>
            <a:off x="9106168" y="6492875"/>
            <a:ext cx="2743200" cy="365125"/>
          </a:xfrm>
          <a:prstGeom prst="rect">
            <a:avLst/>
          </a:prstGeom>
        </p:spPr>
        <p:txBody>
          <a:bodyPr/>
          <a:lstStyle>
            <a:lvl1pPr algn="r">
              <a:defRPr sz="1000" b="1" i="0">
                <a:solidFill>
                  <a:schemeClr val="accent1"/>
                </a:solidFill>
                <a:latin typeface="GT America Condensed Regular" pitchFamily="2" charset="77"/>
                <a:ea typeface="GT America Condensed Regular" pitchFamily="2" charset="77"/>
                <a:cs typeface="GT America Condensed Regular" pitchFamily="2" charset="77"/>
              </a:defRPr>
            </a:lvl1pPr>
          </a:lstStyle>
          <a:p>
            <a:fld id="{3DB702B6-6156-2F42-85AB-A912E062E9D6}" type="slidenum">
              <a:rPr lang="en-US"/>
              <a:pPr/>
              <a:t>‹#›</a:t>
            </a:fld>
            <a:endParaRPr lang="en-US" dirty="0"/>
          </a:p>
        </p:txBody>
      </p:sp>
    </p:spTree>
    <p:extLst>
      <p:ext uri="{BB962C8B-B14F-4D97-AF65-F5344CB8AC3E}">
        <p14:creationId xmlns:p14="http://schemas.microsoft.com/office/powerpoint/2010/main" val="2865102771"/>
      </p:ext>
    </p:extLst>
  </p:cSld>
  <p:clrMap bg1="lt1" tx1="dk1" bg2="lt2" tx2="dk2" accent1="accent1" accent2="accent2" accent3="accent3" accent4="accent4" accent5="accent5" accent6="accent6" hlink="hlink" folHlink="folHlink"/>
  <p:sldLayoutIdLst>
    <p:sldLayoutId id="2147483683" r:id="rId1"/>
    <p:sldLayoutId id="2147483699" r:id="rId2"/>
    <p:sldLayoutId id="2147483684" r:id="rId3"/>
    <p:sldLayoutId id="2147483701" r:id="rId4"/>
    <p:sldLayoutId id="2147483702" r:id="rId5"/>
    <p:sldLayoutId id="2147483685" r:id="rId6"/>
    <p:sldLayoutId id="2147483694" r:id="rId7"/>
    <p:sldLayoutId id="2147483686" r:id="rId8"/>
    <p:sldLayoutId id="2147483703" r:id="rId9"/>
    <p:sldLayoutId id="2147483687" r:id="rId10"/>
    <p:sldLayoutId id="2147483688" r:id="rId11"/>
    <p:sldLayoutId id="2147483689" r:id="rId12"/>
    <p:sldLayoutId id="2147483707" r:id="rId13"/>
    <p:sldLayoutId id="2147483704" r:id="rId14"/>
    <p:sldLayoutId id="2147483695" r:id="rId15"/>
    <p:sldLayoutId id="2147483690" r:id="rId16"/>
    <p:sldLayoutId id="2147483692" r:id="rId17"/>
    <p:sldLayoutId id="2147483706" r:id="rId18"/>
    <p:sldLayoutId id="2147483700" r:id="rId19"/>
    <p:sldLayoutId id="2147483659" r:id="rId20"/>
    <p:sldLayoutId id="2147483660" r:id="rId21"/>
    <p:sldLayoutId id="2147483671" r:id="rId22"/>
    <p:sldLayoutId id="2147483705" r:id="rId23"/>
    <p:sldLayoutId id="2147483708" r:id="rId24"/>
  </p:sldLayoutIdLst>
  <p:hf hdr="0" ftr="0" dt="0"/>
  <p:txStyles>
    <p:titleStyle>
      <a:lvl1pPr algn="l" defTabSz="914400" rtl="0" eaLnBrk="1" latinLnBrk="0" hangingPunct="1">
        <a:lnSpc>
          <a:spcPct val="90000"/>
        </a:lnSpc>
        <a:spcBef>
          <a:spcPct val="0"/>
        </a:spcBef>
        <a:buNone/>
        <a:defRPr sz="4000" b="1" i="0" kern="1200">
          <a:solidFill>
            <a:schemeClr val="tx1"/>
          </a:solidFill>
          <a:latin typeface="GT America Regular" pitchFamily="2" charset="77"/>
          <a:ea typeface="GT America Regular" pitchFamily="2" charset="77"/>
          <a:cs typeface="GT America Regular"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T America Regular" pitchFamily="2" charset="77"/>
          <a:ea typeface="GT America Regular" pitchFamily="2" charset="77"/>
          <a:cs typeface="GT America Regular"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T America Regular" pitchFamily="2" charset="77"/>
          <a:ea typeface="GT America Regular" pitchFamily="2" charset="77"/>
          <a:cs typeface="GT America Regular"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T America Regular" pitchFamily="2" charset="77"/>
          <a:ea typeface="GT America Regular" pitchFamily="2" charset="77"/>
          <a:cs typeface="GT America Regular"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America Regular" pitchFamily="2" charset="77"/>
          <a:ea typeface="GT America Regular" pitchFamily="2" charset="77"/>
          <a:cs typeface="GT America Regular"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America Regular" pitchFamily="2" charset="77"/>
          <a:ea typeface="GT America Regular" pitchFamily="2" charset="77"/>
          <a:cs typeface="GT America Regular"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E4E61CF9-B80F-CEC0-640D-DD15A031FA46}"/>
              </a:ext>
            </a:extLst>
          </p:cNvPr>
          <p:cNvSpPr>
            <a:spLocks noGrp="1"/>
          </p:cNvSpPr>
          <p:nvPr>
            <p:ph type="title"/>
          </p:nvPr>
        </p:nvSpPr>
        <p:spPr>
          <a:xfrm>
            <a:off x="342632" y="365125"/>
            <a:ext cx="10515600" cy="1325563"/>
          </a:xfrm>
          <a:prstGeom prst="rect">
            <a:avLst/>
          </a:prstGeom>
        </p:spPr>
        <p:txBody>
          <a:bodyPr vert="horz" lIns="0" tIns="45720" rIns="91440" bIns="45720" rtlCol="0" anchor="ctr">
            <a:normAutofit/>
          </a:bodyPr>
          <a:lstStyle/>
          <a:p>
            <a:r>
              <a:rPr lang="en-US" noProof="0" dirty="0"/>
              <a:t>Text</a:t>
            </a:r>
          </a:p>
        </p:txBody>
      </p:sp>
      <p:sp>
        <p:nvSpPr>
          <p:cNvPr id="3" name="Tekstin paikkamerkki 2">
            <a:extLst>
              <a:ext uri="{FF2B5EF4-FFF2-40B4-BE49-F238E27FC236}">
                <a16:creationId xmlns:a16="http://schemas.microsoft.com/office/drawing/2014/main" id="{1A6FC04A-8F89-1211-B8F3-7B815C1A190F}"/>
              </a:ext>
            </a:extLst>
          </p:cNvPr>
          <p:cNvSpPr>
            <a:spLocks noGrp="1"/>
          </p:cNvSpPr>
          <p:nvPr>
            <p:ph type="body" idx="1"/>
          </p:nvPr>
        </p:nvSpPr>
        <p:spPr>
          <a:xfrm>
            <a:off x="342632" y="1825625"/>
            <a:ext cx="10515600" cy="4351338"/>
          </a:xfrm>
          <a:prstGeom prst="rect">
            <a:avLst/>
          </a:prstGeom>
        </p:spPr>
        <p:txBody>
          <a:bodyPr vert="horz" lIns="0" tIns="45720" rIns="91440" bIns="45720" rtlCol="0">
            <a:normAutofit/>
          </a:bodyPr>
          <a:lstStyle/>
          <a:p>
            <a:pPr lvl="0"/>
            <a:r>
              <a:rPr lang="en-US" noProof="0" dirty="0"/>
              <a:t>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Slide Number Placeholder 5">
            <a:extLst>
              <a:ext uri="{FF2B5EF4-FFF2-40B4-BE49-F238E27FC236}">
                <a16:creationId xmlns:a16="http://schemas.microsoft.com/office/drawing/2014/main" id="{919E347D-4601-7B07-59A2-66AB0279BBF5}"/>
              </a:ext>
            </a:extLst>
          </p:cNvPr>
          <p:cNvSpPr>
            <a:spLocks noGrp="1"/>
          </p:cNvSpPr>
          <p:nvPr>
            <p:ph type="sldNum" sz="quarter" idx="4"/>
          </p:nvPr>
        </p:nvSpPr>
        <p:spPr>
          <a:xfrm>
            <a:off x="9106168" y="6492875"/>
            <a:ext cx="2743200" cy="365125"/>
          </a:xfrm>
          <a:prstGeom prst="rect">
            <a:avLst/>
          </a:prstGeom>
        </p:spPr>
        <p:txBody>
          <a:bodyPr/>
          <a:lstStyle>
            <a:lvl1pPr algn="r">
              <a:defRPr sz="1000" b="1" i="0">
                <a:solidFill>
                  <a:schemeClr val="accent1"/>
                </a:solidFill>
                <a:latin typeface="GT America Condensed Regular" pitchFamily="2" charset="77"/>
                <a:ea typeface="GT America Condensed Regular" pitchFamily="2" charset="77"/>
                <a:cs typeface="GT America Condensed Regular" pitchFamily="2" charset="77"/>
              </a:defRPr>
            </a:lvl1pPr>
          </a:lstStyle>
          <a:p>
            <a:fld id="{3DB702B6-6156-2F42-85AB-A912E062E9D6}" type="slidenum">
              <a:rPr lang="en-US"/>
              <a:pPr/>
              <a:t>‹#›</a:t>
            </a:fld>
            <a:endParaRPr lang="en-US" dirty="0"/>
          </a:p>
        </p:txBody>
      </p:sp>
    </p:spTree>
    <p:extLst>
      <p:ext uri="{BB962C8B-B14F-4D97-AF65-F5344CB8AC3E}">
        <p14:creationId xmlns:p14="http://schemas.microsoft.com/office/powerpoint/2010/main" val="50232514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Lst>
  <p:hf hdr="0" ftr="0" dt="0"/>
  <p:txStyles>
    <p:titleStyle>
      <a:lvl1pPr algn="l" defTabSz="914400" rtl="0" eaLnBrk="1" latinLnBrk="0" hangingPunct="1">
        <a:lnSpc>
          <a:spcPct val="90000"/>
        </a:lnSpc>
        <a:spcBef>
          <a:spcPct val="0"/>
        </a:spcBef>
        <a:buNone/>
        <a:defRPr sz="4000" b="1" i="0" kern="1200">
          <a:solidFill>
            <a:schemeClr val="tx1"/>
          </a:solidFill>
          <a:latin typeface="GT America Regular" pitchFamily="2" charset="77"/>
          <a:ea typeface="GT America Regular" pitchFamily="2" charset="77"/>
          <a:cs typeface="GT America Regular"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T America Regular" pitchFamily="2" charset="77"/>
          <a:ea typeface="GT America Regular" pitchFamily="2" charset="77"/>
          <a:cs typeface="GT America Regular"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T America Regular" pitchFamily="2" charset="77"/>
          <a:ea typeface="GT America Regular" pitchFamily="2" charset="77"/>
          <a:cs typeface="GT America Regular"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T America Regular" pitchFamily="2" charset="77"/>
          <a:ea typeface="GT America Regular" pitchFamily="2" charset="77"/>
          <a:cs typeface="GT America Regular"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America Regular" pitchFamily="2" charset="77"/>
          <a:ea typeface="GT America Regular" pitchFamily="2" charset="77"/>
          <a:cs typeface="GT America Regular"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America Regular" pitchFamily="2" charset="77"/>
          <a:ea typeface="GT America Regular" pitchFamily="2" charset="77"/>
          <a:cs typeface="GT America Regular"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36.xml"/><Relationship Id="rId5" Type="http://schemas.openxmlformats.org/officeDocument/2006/relationships/chart" Target="../charts/chart11.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hyperlink" Target="https://www.inderes.fi/videos/fiskars-webcast-q325"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33.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name="Kansi">
    <p:spTree>
      <p:nvGrpSpPr>
        <p:cNvPr id="1" name=""/>
        <p:cNvGrpSpPr/>
        <p:nvPr/>
      </p:nvGrpSpPr>
      <p:grpSpPr>
        <a:xfrm>
          <a:off x="0" y="0"/>
          <a:ext cx="0" cy="0"/>
          <a:chOff x="0" y="0"/>
          <a:chExt cx="0" cy="0"/>
        </a:xfrm>
      </p:grpSpPr>
      <p:sp>
        <p:nvSpPr>
          <p:cNvPr id="8" name="Yhtio_teksti">
            <a:extLst>
              <a:ext uri="{FF2B5EF4-FFF2-40B4-BE49-F238E27FC236}">
                <a16:creationId xmlns:a16="http://schemas.microsoft.com/office/drawing/2014/main" id="{13DC0460-C398-92DB-0495-5E2CDE4008F5}"/>
              </a:ext>
            </a:extLst>
          </p:cNvPr>
          <p:cNvSpPr>
            <a:spLocks noGrp="1"/>
          </p:cNvSpPr>
          <p:nvPr>
            <p:ph type="ctrTitle"/>
          </p:nvPr>
        </p:nvSpPr>
        <p:spPr/>
        <p:txBody>
          <a:bodyPr/>
          <a:lstStyle/>
          <a:p>
            <a:r>
              <a:rPr lang="en-US"/>
              <a:t>FISKARS</a:t>
            </a:r>
          </a:p>
        </p:txBody>
      </p:sp>
      <p:sp>
        <p:nvSpPr>
          <p:cNvPr id="9" name="Pvm_teksti">
            <a:extLst>
              <a:ext uri="{FF2B5EF4-FFF2-40B4-BE49-F238E27FC236}">
                <a16:creationId xmlns:a16="http://schemas.microsoft.com/office/drawing/2014/main" id="{3F0FD81C-2BC3-ABFA-598D-96765449AAA5}"/>
              </a:ext>
            </a:extLst>
          </p:cNvPr>
          <p:cNvSpPr>
            <a:spLocks noGrp="1"/>
          </p:cNvSpPr>
          <p:nvPr>
            <p:ph type="subTitle" idx="1"/>
          </p:nvPr>
        </p:nvSpPr>
        <p:spPr/>
        <p:txBody>
          <a:bodyPr/>
          <a:lstStyle/>
          <a:p>
            <a:r>
              <a:rPr lang="en-US"/>
              <a:t>10/23/2025 18:47 EEST</a:t>
            </a:r>
          </a:p>
        </p:txBody>
      </p:sp>
      <p:sp>
        <p:nvSpPr>
          <p:cNvPr id="2" name="Raporttityyppi">
            <a:extLst>
              <a:ext uri="{FF2B5EF4-FFF2-40B4-BE49-F238E27FC236}">
                <a16:creationId xmlns:a16="http://schemas.microsoft.com/office/drawing/2014/main" id="{737B5963-E17A-3580-92FE-5C2B954454A6}"/>
              </a:ext>
            </a:extLst>
          </p:cNvPr>
          <p:cNvSpPr txBox="1">
            <a:spLocks/>
          </p:cNvSpPr>
          <p:nvPr/>
        </p:nvSpPr>
        <p:spPr>
          <a:xfrm>
            <a:off x="291548" y="4886077"/>
            <a:ext cx="5656029" cy="1875279"/>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5400" b="1" i="0" kern="1200">
                <a:solidFill>
                  <a:schemeClr val="bg1"/>
                </a:solidFill>
                <a:latin typeface="GT America Condensed Black" pitchFamily="2" charset="77"/>
                <a:ea typeface="GT America Condensed Black" pitchFamily="2" charset="77"/>
                <a:cs typeface="GT America Condensed Black" pitchFamily="2" charset="77"/>
              </a:defRPr>
            </a:lvl1pPr>
          </a:lstStyle>
          <a:p>
            <a:pPr algn="r"/>
            <a:r>
              <a:rPr lang="en-US" sz="4800">
                <a:solidFill>
                  <a:schemeClr val="accent1"/>
                </a:solidFill>
              </a:rPr>
              <a:t>COMPANY REPORT</a:t>
            </a:r>
          </a:p>
        </p:txBody>
      </p:sp>
      <p:sp>
        <p:nvSpPr>
          <p:cNvPr id="3" name="YSasiakas">
            <a:extLst>
              <a:ext uri="{FF2B5EF4-FFF2-40B4-BE49-F238E27FC236}">
                <a16:creationId xmlns:a16="http://schemas.microsoft.com/office/drawing/2014/main" id="{6EFEA02C-B619-1575-BDB8-560B6EDA5176}"/>
              </a:ext>
            </a:extLst>
          </p:cNvPr>
          <p:cNvSpPr txBox="1"/>
          <p:nvPr/>
        </p:nvSpPr>
        <p:spPr>
          <a:xfrm>
            <a:off x="2798181" y="5779102"/>
            <a:ext cx="3128058" cy="307777"/>
          </a:xfrm>
          <a:prstGeom prst="rect">
            <a:avLst/>
          </a:prstGeom>
          <a:noFill/>
        </p:spPr>
        <p:txBody>
          <a:bodyPr wrap="square">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a:ln>
                  <a:noFill/>
                </a:ln>
                <a:solidFill>
                  <a:schemeClr val="accent1"/>
                </a:solidFill>
                <a:effectLst/>
                <a:uLnTx/>
                <a:uFillTx/>
                <a:latin typeface="GT America Condensed Black" pitchFamily="2" charset="77"/>
              </a:rPr>
              <a:t>INDERES CORPORATE CUSTOMER</a:t>
            </a:r>
          </a:p>
        </p:txBody>
      </p:sp>
      <p:pic>
        <p:nvPicPr>
          <p:cNvPr id="5" name="coverImage">
            <a:extLst>
              <a:ext uri="{FF2B5EF4-FFF2-40B4-BE49-F238E27FC236}">
                <a16:creationId xmlns:a16="http://schemas.microsoft.com/office/drawing/2014/main" id="{A1CBB62C-5F27-F23A-3E0F-83E19E00B656}"/>
              </a:ext>
            </a:extLst>
          </p:cNvPr>
          <p:cNvPicPr>
            <a:picLocks noChangeAspect="1"/>
          </p:cNvPicPr>
          <p:nvPr/>
        </p:nvPicPr>
        <p:blipFill>
          <a:blip r:embed="rId2"/>
          <a:stretch>
            <a:fillRect/>
          </a:stretch>
        </p:blipFill>
        <p:spPr>
          <a:xfrm>
            <a:off x="6096000" y="0"/>
            <a:ext cx="6134830" cy="6883400"/>
          </a:xfrm>
          <a:prstGeom prst="rect">
            <a:avLst/>
          </a:prstGeom>
        </p:spPr>
      </p:pic>
      <p:grpSp>
        <p:nvGrpSpPr>
          <p:cNvPr id="11" name="analysts">
            <a:extLst>
              <a:ext uri="{FF2B5EF4-FFF2-40B4-BE49-F238E27FC236}">
                <a16:creationId xmlns:a16="http://schemas.microsoft.com/office/drawing/2014/main" id="{BAA68DA6-C44E-2D9E-F1FC-02F5C1D9B334}"/>
              </a:ext>
            </a:extLst>
          </p:cNvPr>
          <p:cNvGrpSpPr/>
          <p:nvPr/>
        </p:nvGrpSpPr>
        <p:grpSpPr>
          <a:xfrm>
            <a:off x="177800" y="2667000"/>
            <a:ext cx="2121668" cy="579646"/>
            <a:chOff x="0" y="3139177"/>
            <a:chExt cx="2121668" cy="579646"/>
          </a:xfrm>
        </p:grpSpPr>
        <p:pic>
          <p:nvPicPr>
            <p:cNvPr id="7" name="analyst_image:629">
              <a:extLst>
                <a:ext uri="{FF2B5EF4-FFF2-40B4-BE49-F238E27FC236}">
                  <a16:creationId xmlns:a16="http://schemas.microsoft.com/office/drawing/2014/main" id="{527B734C-5597-8B44-7C9F-C71A74FD9855}"/>
                </a:ext>
              </a:extLst>
            </p:cNvPr>
            <p:cNvPicPr>
              <a:picLocks noChangeAspect="1"/>
            </p:cNvPicPr>
            <p:nvPr/>
          </p:nvPicPr>
          <p:blipFill>
            <a:blip r:embed="rId3"/>
            <a:stretch>
              <a:fillRect/>
            </a:stretch>
          </p:blipFill>
          <p:spPr>
            <a:xfrm>
              <a:off x="0" y="3155950"/>
              <a:ext cx="546100" cy="546100"/>
            </a:xfrm>
            <a:prstGeom prst="rect">
              <a:avLst/>
            </a:prstGeom>
          </p:spPr>
        </p:pic>
        <p:sp>
          <p:nvSpPr>
            <p:cNvPr id="10" name="analyst_text:629">
              <a:extLst>
                <a:ext uri="{FF2B5EF4-FFF2-40B4-BE49-F238E27FC236}">
                  <a16:creationId xmlns:a16="http://schemas.microsoft.com/office/drawing/2014/main" id="{14F932C5-A910-EF1C-3F2C-3957C2E47B53}"/>
                </a:ext>
              </a:extLst>
            </p:cNvPr>
            <p:cNvSpPr txBox="1"/>
            <p:nvPr/>
          </p:nvSpPr>
          <p:spPr>
            <a:xfrm>
              <a:off x="762000" y="3139177"/>
              <a:ext cx="1359668" cy="579646"/>
            </a:xfrm>
            <a:prstGeom prst="rect">
              <a:avLst/>
            </a:prstGeom>
            <a:noFill/>
          </p:spPr>
          <p:txBody>
            <a:bodyPr vert="horz" wrap="none" rtlCol="0">
              <a:spAutoFit/>
            </a:bodyPr>
            <a:lstStyle/>
            <a:p>
              <a:pPr>
                <a:spcBef>
                  <a:spcPts val="100"/>
                </a:spcBef>
              </a:pPr>
              <a:r>
                <a:rPr lang="en-US" sz="1000"/>
                <a:t>Rauli Juva</a:t>
              </a:r>
              <a:br>
                <a:rPr lang="en-US" sz="1000"/>
              </a:br>
              <a:r>
                <a:rPr lang="en-US" sz="1000"/>
                <a:t>+358 50 588 0092</a:t>
              </a:r>
              <a:br>
                <a:rPr lang="en-US" sz="1000"/>
              </a:br>
              <a:r>
                <a:rPr lang="en-US" sz="1000"/>
                <a:t>rauli.juva@inderes.fi</a:t>
              </a:r>
            </a:p>
          </p:txBody>
        </p:sp>
      </p:grpSp>
      <p:sp>
        <p:nvSpPr>
          <p:cNvPr id="4" name="kaannos">
            <a:extLst>
              <a:ext uri="{FF2B5EF4-FFF2-40B4-BE49-F238E27FC236}">
                <a16:creationId xmlns:a16="http://schemas.microsoft.com/office/drawing/2014/main" id="{4B891D6D-FBA0-F8AE-4759-0064E10F59D0}"/>
              </a:ext>
            </a:extLst>
          </p:cNvPr>
          <p:cNvSpPr txBox="1"/>
          <p:nvPr/>
        </p:nvSpPr>
        <p:spPr>
          <a:xfrm>
            <a:off x="183849" y="1417320"/>
            <a:ext cx="3759501" cy="461665"/>
          </a:xfrm>
          <a:prstGeom prst="rect">
            <a:avLst/>
          </a:prstGeom>
          <a:noFill/>
        </p:spPr>
        <p:txBody>
          <a:bodyPr wrap="square" lIns="0" rtlCol="0">
            <a:spAutoFit/>
          </a:bodyPr>
          <a:lstStyle/>
          <a:p>
            <a:r>
              <a:rPr lang="en-US" sz="1200" dirty="0">
                <a:solidFill>
                  <a:schemeClr val="accent1"/>
                </a:solidFill>
                <a:latin typeface="GT America Condensed Regular" pitchFamily="2" charset="77"/>
                <a:ea typeface="GT America Condensed Regular" pitchFamily="2" charset="77"/>
                <a:cs typeface="GT America Condensed Regular" pitchFamily="2" charset="77"/>
              </a:rPr>
              <a:t>This is a translated version of the ”</a:t>
            </a:r>
            <a:r>
              <a:rPr lang="fi-FI" sz="1200" dirty="0">
                <a:solidFill>
                  <a:schemeClr val="accent1"/>
                </a:solidFill>
                <a:latin typeface="GT America Condensed Regular" pitchFamily="2" charset="77"/>
                <a:ea typeface="GT America Condensed Regular" pitchFamily="2" charset="77"/>
                <a:cs typeface="GT America Condensed Regular" pitchFamily="2" charset="77"/>
              </a:rPr>
              <a:t>Liikevaihto kääntyi kasvuun, tulos laski</a:t>
            </a:r>
            <a:r>
              <a:rPr lang="en-US" sz="1200" dirty="0">
                <a:solidFill>
                  <a:schemeClr val="accent1"/>
                </a:solidFill>
                <a:latin typeface="GT America Condensed Regular" pitchFamily="2" charset="77"/>
                <a:ea typeface="GT America Condensed Regular" pitchFamily="2" charset="77"/>
                <a:cs typeface="GT America Condensed Regular" pitchFamily="2" charset="77"/>
              </a:rPr>
              <a:t>” report, published on 10/23/2025 </a:t>
            </a:r>
          </a:p>
        </p:txBody>
      </p:sp>
    </p:spTree>
    <p:extLst>
      <p:ext uri="{BB962C8B-B14F-4D97-AF65-F5344CB8AC3E}">
        <p14:creationId xmlns:p14="http://schemas.microsoft.com/office/powerpoint/2010/main" val="976954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11924602-A129-B4A6-6622-38CE17E39FCC}"/>
              </a:ext>
            </a:extLst>
          </p:cNvPr>
          <p:cNvSpPr>
            <a:spLocks noGrp="1"/>
          </p:cNvSpPr>
          <p:nvPr>
            <p:ph type="body" sz="quarter" idx="30"/>
          </p:nvPr>
        </p:nvSpPr>
        <p:spPr/>
        <p:txBody>
          <a:bodyPr/>
          <a:lstStyle/>
          <a:p>
            <a:endParaRPr lang="en-US" dirty="0"/>
          </a:p>
        </p:txBody>
      </p:sp>
      <p:graphicFrame>
        <p:nvGraphicFramePr>
          <p:cNvPr id="2" name="Taulukko">
            <a:extLst>
              <a:ext uri="{FF2B5EF4-FFF2-40B4-BE49-F238E27FC236}">
                <a16:creationId xmlns:a16="http://schemas.microsoft.com/office/drawing/2014/main" id="{9AA34C3F-E4BF-5BC6-A4B5-CB3322759118}"/>
              </a:ext>
            </a:extLst>
          </p:cNvPr>
          <p:cNvGraphicFramePr>
            <a:graphicFrameLocks noGrp="1"/>
          </p:cNvGraphicFramePr>
          <p:nvPr>
            <p:ph sz="quarter" idx="13"/>
          </p:nvPr>
        </p:nvGraphicFramePr>
        <p:xfrm>
          <a:off x="342900" y="1040130"/>
          <a:ext cx="11161395" cy="3741420"/>
        </p:xfrm>
        <a:graphic>
          <a:graphicData uri="http://schemas.openxmlformats.org/drawingml/2006/table">
            <a:tbl>
              <a:tblPr/>
              <a:tblGrid>
                <a:gridCol w="1926332">
                  <a:extLst>
                    <a:ext uri="{9D8B030D-6E8A-4147-A177-3AD203B41FA5}">
                      <a16:colId xmlns:a16="http://schemas.microsoft.com/office/drawing/2014/main" val="3876119951"/>
                    </a:ext>
                  </a:extLst>
                </a:gridCol>
                <a:gridCol w="679882">
                  <a:extLst>
                    <a:ext uri="{9D8B030D-6E8A-4147-A177-3AD203B41FA5}">
                      <a16:colId xmlns:a16="http://schemas.microsoft.com/office/drawing/2014/main" val="784656238"/>
                    </a:ext>
                  </a:extLst>
                </a:gridCol>
                <a:gridCol w="679882">
                  <a:extLst>
                    <a:ext uri="{9D8B030D-6E8A-4147-A177-3AD203B41FA5}">
                      <a16:colId xmlns:a16="http://schemas.microsoft.com/office/drawing/2014/main" val="55580800"/>
                    </a:ext>
                  </a:extLst>
                </a:gridCol>
                <a:gridCol w="679882">
                  <a:extLst>
                    <a:ext uri="{9D8B030D-6E8A-4147-A177-3AD203B41FA5}">
                      <a16:colId xmlns:a16="http://schemas.microsoft.com/office/drawing/2014/main" val="1369391993"/>
                    </a:ext>
                  </a:extLst>
                </a:gridCol>
                <a:gridCol w="679882">
                  <a:extLst>
                    <a:ext uri="{9D8B030D-6E8A-4147-A177-3AD203B41FA5}">
                      <a16:colId xmlns:a16="http://schemas.microsoft.com/office/drawing/2014/main" val="3415572249"/>
                    </a:ext>
                  </a:extLst>
                </a:gridCol>
                <a:gridCol w="694046">
                  <a:extLst>
                    <a:ext uri="{9D8B030D-6E8A-4147-A177-3AD203B41FA5}">
                      <a16:colId xmlns:a16="http://schemas.microsoft.com/office/drawing/2014/main" val="1685961342"/>
                    </a:ext>
                  </a:extLst>
                </a:gridCol>
                <a:gridCol w="283284">
                  <a:extLst>
                    <a:ext uri="{9D8B030D-6E8A-4147-A177-3AD203B41FA5}">
                      <a16:colId xmlns:a16="http://schemas.microsoft.com/office/drawing/2014/main" val="654782354"/>
                    </a:ext>
                  </a:extLst>
                </a:gridCol>
                <a:gridCol w="2124631">
                  <a:extLst>
                    <a:ext uri="{9D8B030D-6E8A-4147-A177-3AD203B41FA5}">
                      <a16:colId xmlns:a16="http://schemas.microsoft.com/office/drawing/2014/main" val="907636356"/>
                    </a:ext>
                  </a:extLst>
                </a:gridCol>
                <a:gridCol w="679882">
                  <a:extLst>
                    <a:ext uri="{9D8B030D-6E8A-4147-A177-3AD203B41FA5}">
                      <a16:colId xmlns:a16="http://schemas.microsoft.com/office/drawing/2014/main" val="1556576250"/>
                    </a:ext>
                  </a:extLst>
                </a:gridCol>
                <a:gridCol w="679882">
                  <a:extLst>
                    <a:ext uri="{9D8B030D-6E8A-4147-A177-3AD203B41FA5}">
                      <a16:colId xmlns:a16="http://schemas.microsoft.com/office/drawing/2014/main" val="666872134"/>
                    </a:ext>
                  </a:extLst>
                </a:gridCol>
                <a:gridCol w="679882">
                  <a:extLst>
                    <a:ext uri="{9D8B030D-6E8A-4147-A177-3AD203B41FA5}">
                      <a16:colId xmlns:a16="http://schemas.microsoft.com/office/drawing/2014/main" val="3736585194"/>
                    </a:ext>
                  </a:extLst>
                </a:gridCol>
                <a:gridCol w="679882">
                  <a:extLst>
                    <a:ext uri="{9D8B030D-6E8A-4147-A177-3AD203B41FA5}">
                      <a16:colId xmlns:a16="http://schemas.microsoft.com/office/drawing/2014/main" val="647971470"/>
                    </a:ext>
                  </a:extLst>
                </a:gridCol>
                <a:gridCol w="694046">
                  <a:extLst>
                    <a:ext uri="{9D8B030D-6E8A-4147-A177-3AD203B41FA5}">
                      <a16:colId xmlns:a16="http://schemas.microsoft.com/office/drawing/2014/main" val="4002806970"/>
                    </a:ext>
                  </a:extLst>
                </a:gridCol>
              </a:tblGrid>
              <a:tr h="31750">
                <a:tc>
                  <a:txBody>
                    <a:bodyPr/>
                    <a:lstStyle/>
                    <a:p>
                      <a:pPr algn="l"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880539913"/>
                  </a:ext>
                </a:extLst>
              </a:tr>
              <a:tr h="190500">
                <a:tc>
                  <a:txBody>
                    <a:bodyPr/>
                    <a:lstStyle/>
                    <a:p>
                      <a:pPr algn="l" fontAlgn="ctr">
                        <a:buNone/>
                      </a:pPr>
                      <a:r>
                        <a:rPr lang="en-US" sz="800" b="1" i="0" u="none" strike="noStrike">
                          <a:solidFill>
                            <a:srgbClr val="3F3EFF"/>
                          </a:solidFill>
                          <a:effectLst/>
                          <a:latin typeface="GT America Regular" pitchFamily="2" charset="0"/>
                        </a:rPr>
                        <a:t>Assets</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2023</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2024</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2025e</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2026e</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2027e</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l" fontAlgn="ctr">
                        <a:buNone/>
                      </a:pPr>
                      <a:r>
                        <a:rPr lang="en-US" sz="800" b="1" i="0" u="none" strike="noStrike">
                          <a:solidFill>
                            <a:srgbClr val="3F3EFF"/>
                          </a:solidFill>
                          <a:effectLst/>
                          <a:latin typeface="GT America Regular" pitchFamily="2" charset="0"/>
                        </a:rPr>
                        <a:t>Liabilities &amp; equity</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2023</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2024</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2025e</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2026e</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2027e</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extLst>
                  <a:ext uri="{0D108BD9-81ED-4DB2-BD59-A6C34878D82A}">
                    <a16:rowId xmlns:a16="http://schemas.microsoft.com/office/drawing/2014/main" val="2051067169"/>
                  </a:ext>
                </a:extLst>
              </a:tr>
              <a:tr h="190500">
                <a:tc>
                  <a:txBody>
                    <a:bodyPr/>
                    <a:lstStyle/>
                    <a:p>
                      <a:pPr algn="l" fontAlgn="ctr">
                        <a:buNone/>
                      </a:pPr>
                      <a:r>
                        <a:rPr lang="en-US" sz="800" b="1" i="0" u="none" strike="noStrike">
                          <a:solidFill>
                            <a:srgbClr val="000000"/>
                          </a:solidFill>
                          <a:effectLst/>
                          <a:latin typeface="GT America Regular" pitchFamily="2" charset="0"/>
                        </a:rPr>
                        <a:t>Non-current assets</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1029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1070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1066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1077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1084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l" fontAlgn="ctr">
                        <a:buNone/>
                      </a:pPr>
                      <a:r>
                        <a:rPr lang="en-US" sz="800" b="1" i="0" u="none" strike="noStrike">
                          <a:solidFill>
                            <a:srgbClr val="000000"/>
                          </a:solidFill>
                          <a:effectLst/>
                          <a:latin typeface="GT America Regular" pitchFamily="2" charset="0"/>
                        </a:rPr>
                        <a:t>Equity</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824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797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748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773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809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extLst>
                  <a:ext uri="{0D108BD9-81ED-4DB2-BD59-A6C34878D82A}">
                    <a16:rowId xmlns:a16="http://schemas.microsoft.com/office/drawing/2014/main" val="1258036072"/>
                  </a:ext>
                </a:extLst>
              </a:tr>
              <a:tr h="190500">
                <a:tc>
                  <a:txBody>
                    <a:bodyPr/>
                    <a:lstStyle/>
                    <a:p>
                      <a:pPr algn="l" fontAlgn="ctr">
                        <a:buNone/>
                      </a:pPr>
                      <a:r>
                        <a:rPr lang="en-US" sz="800" b="0" i="0" u="none" strike="noStrike">
                          <a:solidFill>
                            <a:srgbClr val="000000"/>
                          </a:solidFill>
                          <a:effectLst/>
                          <a:latin typeface="GT America Regular" pitchFamily="2" charset="0"/>
                        </a:rPr>
                        <a:t>Goodwill</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220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226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226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226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226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l" fontAlgn="ctr">
                        <a:buNone/>
                      </a:pPr>
                      <a:r>
                        <a:rPr lang="en-US" sz="800" b="0" i="0" u="none" strike="noStrike">
                          <a:solidFill>
                            <a:srgbClr val="000000"/>
                          </a:solidFill>
                          <a:effectLst/>
                          <a:latin typeface="GT America Regular" pitchFamily="2" charset="0"/>
                        </a:rPr>
                        <a:t>Share capital</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77.5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77.5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77.5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77.5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77.5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extLst>
                  <a:ext uri="{0D108BD9-81ED-4DB2-BD59-A6C34878D82A}">
                    <a16:rowId xmlns:a16="http://schemas.microsoft.com/office/drawing/2014/main" val="3544166789"/>
                  </a:ext>
                </a:extLst>
              </a:tr>
              <a:tr h="190500">
                <a:tc>
                  <a:txBody>
                    <a:bodyPr/>
                    <a:lstStyle/>
                    <a:p>
                      <a:pPr algn="l" fontAlgn="ctr">
                        <a:buNone/>
                      </a:pPr>
                      <a:r>
                        <a:rPr lang="en-US" sz="800" b="0" i="0" u="none" strike="noStrike">
                          <a:solidFill>
                            <a:srgbClr val="000000"/>
                          </a:solidFill>
                          <a:effectLst/>
                          <a:latin typeface="GT America Regular" pitchFamily="2" charset="0"/>
                        </a:rPr>
                        <a:t>Intangible assets</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372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378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345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340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330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l" fontAlgn="ctr">
                        <a:buNone/>
                      </a:pPr>
                      <a:r>
                        <a:rPr lang="en-US" sz="800" b="0" i="0" u="none" strike="noStrike">
                          <a:solidFill>
                            <a:srgbClr val="000000"/>
                          </a:solidFill>
                          <a:effectLst/>
                          <a:latin typeface="GT America Regular" pitchFamily="2" charset="0"/>
                        </a:rPr>
                        <a:t>Retained earnings</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742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715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666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691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727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extLst>
                  <a:ext uri="{0D108BD9-81ED-4DB2-BD59-A6C34878D82A}">
                    <a16:rowId xmlns:a16="http://schemas.microsoft.com/office/drawing/2014/main" val="1752002240"/>
                  </a:ext>
                </a:extLst>
              </a:tr>
              <a:tr h="190500">
                <a:tc>
                  <a:txBody>
                    <a:bodyPr/>
                    <a:lstStyle/>
                    <a:p>
                      <a:pPr algn="l" fontAlgn="ctr">
                        <a:buNone/>
                      </a:pPr>
                      <a:r>
                        <a:rPr lang="en-US" sz="800" b="0" i="0" u="none" strike="noStrike">
                          <a:solidFill>
                            <a:srgbClr val="000000"/>
                          </a:solidFill>
                          <a:effectLst/>
                          <a:latin typeface="GT America Regular" pitchFamily="2" charset="0"/>
                        </a:rPr>
                        <a:t>Tangible assets</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307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306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335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351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368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l" fontAlgn="ctr">
                        <a:buNone/>
                      </a:pPr>
                      <a:r>
                        <a:rPr lang="en-US" sz="800" b="0" i="0" u="none" strike="noStrike">
                          <a:solidFill>
                            <a:srgbClr val="000000"/>
                          </a:solidFill>
                          <a:effectLst/>
                          <a:latin typeface="GT America Regular" pitchFamily="2" charset="0"/>
                        </a:rPr>
                        <a:t>Hybrid bonds</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extLst>
                  <a:ext uri="{0D108BD9-81ED-4DB2-BD59-A6C34878D82A}">
                    <a16:rowId xmlns:a16="http://schemas.microsoft.com/office/drawing/2014/main" val="1305102749"/>
                  </a:ext>
                </a:extLst>
              </a:tr>
              <a:tr h="190500">
                <a:tc>
                  <a:txBody>
                    <a:bodyPr/>
                    <a:lstStyle/>
                    <a:p>
                      <a:pPr algn="l" fontAlgn="ctr">
                        <a:buNone/>
                      </a:pPr>
                      <a:r>
                        <a:rPr lang="en-US" sz="800" b="0" i="0" u="none" strike="noStrike">
                          <a:solidFill>
                            <a:srgbClr val="000000"/>
                          </a:solidFill>
                          <a:effectLst/>
                          <a:latin typeface="GT America Regular" pitchFamily="2" charset="0"/>
                        </a:rPr>
                        <a:t>Associated companies</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l" fontAlgn="ctr">
                        <a:buNone/>
                      </a:pPr>
                      <a:r>
                        <a:rPr lang="en-US" sz="800" b="0" i="0" u="none" strike="noStrike">
                          <a:solidFill>
                            <a:srgbClr val="000000"/>
                          </a:solidFill>
                          <a:effectLst/>
                          <a:latin typeface="GT America Regular" pitchFamily="2" charset="0"/>
                        </a:rPr>
                        <a:t>Revaluation reserve</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extLst>
                  <a:ext uri="{0D108BD9-81ED-4DB2-BD59-A6C34878D82A}">
                    <a16:rowId xmlns:a16="http://schemas.microsoft.com/office/drawing/2014/main" val="1288070379"/>
                  </a:ext>
                </a:extLst>
              </a:tr>
              <a:tr h="190500">
                <a:tc>
                  <a:txBody>
                    <a:bodyPr/>
                    <a:lstStyle/>
                    <a:p>
                      <a:pPr algn="l" fontAlgn="ctr">
                        <a:buNone/>
                      </a:pPr>
                      <a:r>
                        <a:rPr lang="en-US" sz="800" b="0" i="0" u="none" strike="noStrike">
                          <a:solidFill>
                            <a:srgbClr val="000000"/>
                          </a:solidFill>
                          <a:effectLst/>
                          <a:latin typeface="GT America Regular" pitchFamily="2" charset="0"/>
                        </a:rPr>
                        <a:t>Other investments</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91.0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97.4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97.4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97.4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97.4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l" fontAlgn="ctr">
                        <a:buNone/>
                      </a:pPr>
                      <a:r>
                        <a:rPr lang="en-US" sz="800" b="0" i="0" u="none" strike="noStrike">
                          <a:solidFill>
                            <a:srgbClr val="000000"/>
                          </a:solidFill>
                          <a:effectLst/>
                          <a:latin typeface="GT America Regular" pitchFamily="2" charset="0"/>
                        </a:rPr>
                        <a:t>Other equity</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extLst>
                  <a:ext uri="{0D108BD9-81ED-4DB2-BD59-A6C34878D82A}">
                    <a16:rowId xmlns:a16="http://schemas.microsoft.com/office/drawing/2014/main" val="819125345"/>
                  </a:ext>
                </a:extLst>
              </a:tr>
              <a:tr h="190500">
                <a:tc>
                  <a:txBody>
                    <a:bodyPr/>
                    <a:lstStyle/>
                    <a:p>
                      <a:pPr algn="l" fontAlgn="ctr">
                        <a:buNone/>
                      </a:pPr>
                      <a:r>
                        <a:rPr lang="en-US" sz="800" b="0" i="0" u="none" strike="noStrike">
                          <a:solidFill>
                            <a:srgbClr val="000000"/>
                          </a:solidFill>
                          <a:effectLst/>
                          <a:latin typeface="GT America Regular" pitchFamily="2" charset="0"/>
                        </a:rPr>
                        <a:t>Other non-current assets</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11.0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13.9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13.9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13.9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13.9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l" fontAlgn="ctr">
                        <a:buNone/>
                      </a:pPr>
                      <a:r>
                        <a:rPr lang="en-US" sz="800" b="0" i="0" u="none" strike="noStrike">
                          <a:solidFill>
                            <a:srgbClr val="000000"/>
                          </a:solidFill>
                          <a:effectLst/>
                          <a:latin typeface="GT America Regular" pitchFamily="2" charset="0"/>
                        </a:rPr>
                        <a:t>Minorities</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3.8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4.3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4.3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4.3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4.3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extLst>
                  <a:ext uri="{0D108BD9-81ED-4DB2-BD59-A6C34878D82A}">
                    <a16:rowId xmlns:a16="http://schemas.microsoft.com/office/drawing/2014/main" val="3373010263"/>
                  </a:ext>
                </a:extLst>
              </a:tr>
              <a:tr h="190500">
                <a:tc>
                  <a:txBody>
                    <a:bodyPr/>
                    <a:lstStyle/>
                    <a:p>
                      <a:pPr algn="l" fontAlgn="ctr">
                        <a:buNone/>
                      </a:pPr>
                      <a:r>
                        <a:rPr lang="en-US" sz="800" b="0" i="0" u="none" strike="noStrike">
                          <a:solidFill>
                            <a:srgbClr val="000000"/>
                          </a:solidFill>
                          <a:effectLst/>
                          <a:latin typeface="GT America Regular" pitchFamily="2" charset="0"/>
                        </a:rPr>
                        <a:t>Deferred tax assets</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28.4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48.8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48.8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48.8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48.8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l" fontAlgn="ctr">
                        <a:buNone/>
                      </a:pPr>
                      <a:r>
                        <a:rPr lang="en-US" sz="800" b="1" i="0" u="none" strike="noStrike">
                          <a:solidFill>
                            <a:srgbClr val="000000"/>
                          </a:solidFill>
                          <a:effectLst/>
                          <a:latin typeface="GT America Regular" pitchFamily="2" charset="0"/>
                        </a:rPr>
                        <a:t>Non-current liabilities</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506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502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547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514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440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extLst>
                  <a:ext uri="{0D108BD9-81ED-4DB2-BD59-A6C34878D82A}">
                    <a16:rowId xmlns:a16="http://schemas.microsoft.com/office/drawing/2014/main" val="1187848060"/>
                  </a:ext>
                </a:extLst>
              </a:tr>
              <a:tr h="190500">
                <a:tc>
                  <a:txBody>
                    <a:bodyPr/>
                    <a:lstStyle/>
                    <a:p>
                      <a:pPr algn="l" fontAlgn="ctr">
                        <a:buNone/>
                      </a:pPr>
                      <a:r>
                        <a:rPr lang="en-US" sz="800" b="1" i="0" u="none" strike="noStrike">
                          <a:solidFill>
                            <a:srgbClr val="000000"/>
                          </a:solidFill>
                          <a:effectLst/>
                          <a:latin typeface="GT America Regular" pitchFamily="2" charset="0"/>
                        </a:rPr>
                        <a:t>Current assets</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726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641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664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636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597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l" fontAlgn="ctr">
                        <a:buNone/>
                      </a:pPr>
                      <a:r>
                        <a:rPr lang="en-US" sz="800" b="0" i="0" u="none" strike="noStrike">
                          <a:solidFill>
                            <a:srgbClr val="000000"/>
                          </a:solidFill>
                          <a:effectLst/>
                          <a:latin typeface="GT America Regular" pitchFamily="2" charset="0"/>
                        </a:rPr>
                        <a:t>Deferred tax liabilities</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38.8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36.9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36.9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36.9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36.9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extLst>
                  <a:ext uri="{0D108BD9-81ED-4DB2-BD59-A6C34878D82A}">
                    <a16:rowId xmlns:a16="http://schemas.microsoft.com/office/drawing/2014/main" val="1203575791"/>
                  </a:ext>
                </a:extLst>
              </a:tr>
              <a:tr h="190500">
                <a:tc>
                  <a:txBody>
                    <a:bodyPr/>
                    <a:lstStyle/>
                    <a:p>
                      <a:pPr algn="l" fontAlgn="ctr">
                        <a:buNone/>
                      </a:pPr>
                      <a:r>
                        <a:rPr lang="en-US" sz="800" b="0" i="0" u="none" strike="noStrike">
                          <a:solidFill>
                            <a:srgbClr val="000000"/>
                          </a:solidFill>
                          <a:effectLst/>
                          <a:latin typeface="GT America Regular" pitchFamily="2" charset="0"/>
                        </a:rPr>
                        <a:t>Inventories</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364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331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345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320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282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l" fontAlgn="ctr">
                        <a:buNone/>
                      </a:pPr>
                      <a:r>
                        <a:rPr lang="en-US" sz="800" b="0" i="0" u="none" strike="noStrike">
                          <a:solidFill>
                            <a:srgbClr val="000000"/>
                          </a:solidFill>
                          <a:effectLst/>
                          <a:latin typeface="GT America Regular" pitchFamily="2" charset="0"/>
                        </a:rPr>
                        <a:t>Provisions</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15.4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15.8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15.8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15.8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15.8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extLst>
                  <a:ext uri="{0D108BD9-81ED-4DB2-BD59-A6C34878D82A}">
                    <a16:rowId xmlns:a16="http://schemas.microsoft.com/office/drawing/2014/main" val="4139929869"/>
                  </a:ext>
                </a:extLst>
              </a:tr>
              <a:tr h="190500">
                <a:tc>
                  <a:txBody>
                    <a:bodyPr/>
                    <a:lstStyle/>
                    <a:p>
                      <a:pPr algn="l" fontAlgn="ctr">
                        <a:buNone/>
                      </a:pPr>
                      <a:r>
                        <a:rPr lang="en-US" sz="800" b="0" i="0" u="none" strike="noStrike">
                          <a:solidFill>
                            <a:srgbClr val="000000"/>
                          </a:solidFill>
                          <a:effectLst/>
                          <a:latin typeface="GT America Regular" pitchFamily="2" charset="0"/>
                        </a:rPr>
                        <a:t>Other current assets</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5.6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7.6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7.6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7.6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7.6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l" fontAlgn="ctr">
                        <a:buNone/>
                      </a:pPr>
                      <a:r>
                        <a:rPr lang="en-US" sz="800" b="0" i="0" u="none" strike="noStrike">
                          <a:solidFill>
                            <a:srgbClr val="000000"/>
                          </a:solidFill>
                          <a:effectLst/>
                          <a:latin typeface="GT America Regular" pitchFamily="2" charset="0"/>
                        </a:rPr>
                        <a:t>Interest bearing debt</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448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445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490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456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383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extLst>
                  <a:ext uri="{0D108BD9-81ED-4DB2-BD59-A6C34878D82A}">
                    <a16:rowId xmlns:a16="http://schemas.microsoft.com/office/drawing/2014/main" val="1582515758"/>
                  </a:ext>
                </a:extLst>
              </a:tr>
              <a:tr h="190500">
                <a:tc>
                  <a:txBody>
                    <a:bodyPr/>
                    <a:lstStyle/>
                    <a:p>
                      <a:pPr algn="l" fontAlgn="ctr">
                        <a:buNone/>
                      </a:pPr>
                      <a:r>
                        <a:rPr lang="en-US" sz="800" b="0" i="0" u="none" strike="noStrike">
                          <a:solidFill>
                            <a:srgbClr val="000000"/>
                          </a:solidFill>
                          <a:effectLst/>
                          <a:latin typeface="GT America Regular" pitchFamily="2" charset="0"/>
                        </a:rPr>
                        <a:t>Receivables</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229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242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242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237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233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l" fontAlgn="ctr">
                        <a:buNone/>
                      </a:pPr>
                      <a:r>
                        <a:rPr lang="en-US" sz="800" b="0" i="0" u="none" strike="noStrike">
                          <a:solidFill>
                            <a:srgbClr val="000000"/>
                          </a:solidFill>
                          <a:effectLst/>
                          <a:latin typeface="GT America Regular" pitchFamily="2" charset="0"/>
                        </a:rPr>
                        <a:t>Convertibles</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extLst>
                  <a:ext uri="{0D108BD9-81ED-4DB2-BD59-A6C34878D82A}">
                    <a16:rowId xmlns:a16="http://schemas.microsoft.com/office/drawing/2014/main" val="1955136537"/>
                  </a:ext>
                </a:extLst>
              </a:tr>
              <a:tr h="190500">
                <a:tc>
                  <a:txBody>
                    <a:bodyPr/>
                    <a:lstStyle/>
                    <a:p>
                      <a:pPr algn="l" fontAlgn="ctr">
                        <a:buNone/>
                      </a:pPr>
                      <a:r>
                        <a:rPr lang="en-US" sz="800" b="0" i="0" u="none" strike="noStrike">
                          <a:solidFill>
                            <a:srgbClr val="000000"/>
                          </a:solidFill>
                          <a:effectLst/>
                          <a:latin typeface="GT America Regular" pitchFamily="2" charset="0"/>
                        </a:rPr>
                        <a:t>Cash and equivalents</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127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60.8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69.1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71.2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73.7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l" fontAlgn="ctr">
                        <a:buNone/>
                      </a:pPr>
                      <a:r>
                        <a:rPr lang="en-US" sz="800" b="0" i="0" u="none" strike="noStrike">
                          <a:solidFill>
                            <a:srgbClr val="000000"/>
                          </a:solidFill>
                          <a:effectLst/>
                          <a:latin typeface="GT America Regular" pitchFamily="2" charset="0"/>
                        </a:rPr>
                        <a:t>Other long term liabilities</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4.1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4.4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4.4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4.4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4.4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extLst>
                  <a:ext uri="{0D108BD9-81ED-4DB2-BD59-A6C34878D82A}">
                    <a16:rowId xmlns:a16="http://schemas.microsoft.com/office/drawing/2014/main" val="1306290108"/>
                  </a:ext>
                </a:extLst>
              </a:tr>
              <a:tr h="190500">
                <a:tc>
                  <a:txBody>
                    <a:bodyPr/>
                    <a:lstStyle/>
                    <a:p>
                      <a:pPr algn="l" fontAlgn="ctr">
                        <a:buNone/>
                      </a:pPr>
                      <a:r>
                        <a:rPr lang="en-US" sz="800" b="1" i="0" u="none" strike="noStrike">
                          <a:solidFill>
                            <a:srgbClr val="000000"/>
                          </a:solidFill>
                          <a:effectLst/>
                          <a:latin typeface="GT America Regular" pitchFamily="2" charset="0"/>
                        </a:rPr>
                        <a:t>Balance sheet total</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1755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1711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1729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1713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1682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l" fontAlgn="ctr">
                        <a:buNone/>
                      </a:pPr>
                      <a:r>
                        <a:rPr lang="en-US" sz="800" b="1" i="0" u="none" strike="noStrike">
                          <a:solidFill>
                            <a:srgbClr val="000000"/>
                          </a:solidFill>
                          <a:effectLst/>
                          <a:latin typeface="GT America Regular" pitchFamily="2" charset="0"/>
                        </a:rPr>
                        <a:t>Current liabilities</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425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413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434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427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432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extLst>
                  <a:ext uri="{0D108BD9-81ED-4DB2-BD59-A6C34878D82A}">
                    <a16:rowId xmlns:a16="http://schemas.microsoft.com/office/drawing/2014/main" val="2018898940"/>
                  </a:ext>
                </a:extLst>
              </a:tr>
              <a:tr h="190500">
                <a:tc>
                  <a:txBody>
                    <a:bodyPr/>
                    <a:lstStyle/>
                    <a:p>
                      <a:pPr algn="l" fontAlgn="b">
                        <a:buNone/>
                      </a:pPr>
                      <a:r>
                        <a:rPr lang="en-US" sz="800" b="0" i="0" u="none" strike="noStrike">
                          <a:solidFill>
                            <a:srgbClr val="000000"/>
                          </a:solidFill>
                          <a:effectLst/>
                          <a:latin typeface="GT America Regular" pitchFamily="2" charset="0"/>
                        </a:rPr>
                        <a:t>Source: Inderes</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l" fontAlgn="ctr">
                        <a:buNone/>
                      </a:pPr>
                      <a:r>
                        <a:rPr lang="en-US" sz="800" b="0" i="0" u="none" strike="noStrike">
                          <a:solidFill>
                            <a:srgbClr val="000000"/>
                          </a:solidFill>
                          <a:effectLst/>
                          <a:latin typeface="GT America Regular" pitchFamily="2" charset="0"/>
                        </a:rPr>
                        <a:t>Interest bearing debt</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126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110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134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113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94.8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extLst>
                  <a:ext uri="{0D108BD9-81ED-4DB2-BD59-A6C34878D82A}">
                    <a16:rowId xmlns:a16="http://schemas.microsoft.com/office/drawing/2014/main" val="1101901831"/>
                  </a:ext>
                </a:extLst>
              </a:tr>
              <a:tr h="190500">
                <a:tc>
                  <a:txBody>
                    <a:bodyPr/>
                    <a:lstStyle/>
                    <a:p>
                      <a:pPr algn="ctr" fontAlgn="ctr">
                        <a:buNone/>
                      </a:pPr>
                      <a:r>
                        <a:rPr lang="en-US" sz="800" b="1"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l" fontAlgn="ctr">
                        <a:buNone/>
                      </a:pPr>
                      <a:r>
                        <a:rPr lang="en-US" sz="800" b="0" i="0" u="none" strike="noStrike">
                          <a:solidFill>
                            <a:srgbClr val="000000"/>
                          </a:solidFill>
                          <a:effectLst/>
                          <a:latin typeface="GT America Regular" pitchFamily="2" charset="0"/>
                        </a:rPr>
                        <a:t>Payables</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287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285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282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297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319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extLst>
                  <a:ext uri="{0D108BD9-81ED-4DB2-BD59-A6C34878D82A}">
                    <a16:rowId xmlns:a16="http://schemas.microsoft.com/office/drawing/2014/main" val="1249156832"/>
                  </a:ext>
                </a:extLst>
              </a:tr>
              <a:tr h="190500">
                <a:tc>
                  <a:txBody>
                    <a:bodyPr/>
                    <a:lstStyle/>
                    <a:p>
                      <a:pPr algn="l" fontAlgn="ctr">
                        <a:buNone/>
                      </a:pPr>
                      <a:r>
                        <a:rPr lang="en-US" sz="800" b="1"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l" fontAlgn="ctr">
                        <a:buNone/>
                      </a:pPr>
                      <a:r>
                        <a:rPr lang="en-US" sz="800" b="0" i="0" u="none" strike="noStrike">
                          <a:solidFill>
                            <a:srgbClr val="000000"/>
                          </a:solidFill>
                          <a:effectLst/>
                          <a:latin typeface="GT America Regular" pitchFamily="2" charset="0"/>
                        </a:rPr>
                        <a:t>Other current liabilities</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12.5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17.9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17.9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17.9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17.9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extLst>
                  <a:ext uri="{0D108BD9-81ED-4DB2-BD59-A6C34878D82A}">
                    <a16:rowId xmlns:a16="http://schemas.microsoft.com/office/drawing/2014/main" val="1503409445"/>
                  </a:ext>
                </a:extLst>
              </a:tr>
              <a:tr h="190500">
                <a:tc>
                  <a:txBody>
                    <a:bodyPr/>
                    <a:lstStyle/>
                    <a:p>
                      <a:pPr algn="l" fontAlgn="ctr">
                        <a:buNone/>
                      </a:pPr>
                      <a:r>
                        <a:rPr lang="en-US" sz="7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l" fontAlgn="ctr">
                        <a:buNone/>
                      </a:pPr>
                      <a:r>
                        <a:rPr lang="en-US" sz="800" b="1" i="0" u="none" strike="noStrike">
                          <a:solidFill>
                            <a:srgbClr val="000000"/>
                          </a:solidFill>
                          <a:effectLst/>
                          <a:latin typeface="GT America Regular" pitchFamily="2" charset="0"/>
                        </a:rPr>
                        <a:t>Balance sheet total</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1755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1711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1729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1713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dirty="0">
                          <a:solidFill>
                            <a:srgbClr val="000000"/>
                          </a:solidFill>
                          <a:effectLst/>
                          <a:latin typeface="GT America Regular" pitchFamily="2" charset="0"/>
                        </a:rPr>
                        <a:t>1682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extLst>
                  <a:ext uri="{0D108BD9-81ED-4DB2-BD59-A6C34878D82A}">
                    <a16:rowId xmlns:a16="http://schemas.microsoft.com/office/drawing/2014/main" val="3048910295"/>
                  </a:ext>
                </a:extLst>
              </a:tr>
            </a:tbl>
          </a:graphicData>
        </a:graphic>
      </p:graphicFrame>
      <p:sp>
        <p:nvSpPr>
          <p:cNvPr id="12" name="Tekstin paikkamerkki 1">
            <a:extLst>
              <a:ext uri="{FF2B5EF4-FFF2-40B4-BE49-F238E27FC236}">
                <a16:creationId xmlns:a16="http://schemas.microsoft.com/office/drawing/2014/main" id="{F68A79BE-95DA-F4E5-EA86-996C247195E2}"/>
              </a:ext>
            </a:extLst>
          </p:cNvPr>
          <p:cNvSpPr>
            <a:spLocks noGrp="1"/>
          </p:cNvSpPr>
          <p:nvPr>
            <p:ph type="body" sz="quarter" idx="17"/>
          </p:nvPr>
        </p:nvSpPr>
        <p:spPr>
          <a:xfrm>
            <a:off x="342901" y="288000"/>
            <a:ext cx="6926399" cy="452432"/>
          </a:xfrm>
        </p:spPr>
        <p:txBody>
          <a:bodyPr>
            <a:spAutoFit/>
          </a:bodyPr>
          <a:lstStyle/>
          <a:p>
            <a:r>
              <a:rPr lang="en-US" sz="2600" spc="0" dirty="0">
                <a:latin typeface="GT America Condensed Regular" pitchFamily="2" charset="77"/>
                <a:ea typeface="GT America Condensed Regular" pitchFamily="2" charset="77"/>
                <a:cs typeface="GT America Condensed Regular" pitchFamily="2" charset="77"/>
              </a:rPr>
              <a:t>Balance sheet</a:t>
            </a:r>
          </a:p>
        </p:txBody>
      </p:sp>
      <p:sp>
        <p:nvSpPr>
          <p:cNvPr id="13" name="Slide Number Placeholder 3">
            <a:extLst>
              <a:ext uri="{FF2B5EF4-FFF2-40B4-BE49-F238E27FC236}">
                <a16:creationId xmlns:a16="http://schemas.microsoft.com/office/drawing/2014/main" id="{B3095414-2C41-FC4B-D4FE-17876BDD7FF3}"/>
              </a:ext>
            </a:extLst>
          </p:cNvPr>
          <p:cNvSpPr>
            <a:spLocks noGrp="1"/>
          </p:cNvSpPr>
          <p:nvPr>
            <p:ph type="sldNum" sz="quarter" idx="4"/>
          </p:nvPr>
        </p:nvSpPr>
        <p:spPr>
          <a:xfrm>
            <a:off x="9106168"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B702B6-6156-2F42-85AB-A912E062E9D6}" type="slidenum">
              <a:rPr kumimoji="0" lang="en-US" sz="1000" b="1" i="0" u="none" strike="noStrike" kern="1200" cap="none" spc="0" normalizeH="0" baseline="0" noProof="0" smtClean="0">
                <a:ln>
                  <a:noFill/>
                </a:ln>
                <a:solidFill>
                  <a:srgbClr val="3F3EFF"/>
                </a:solidFill>
                <a:effectLst/>
                <a:uLnTx/>
                <a:uFillTx/>
                <a:latin typeface="GT America Condensed Regular" pitchFamily="2" charset="77"/>
                <a:ea typeface="GT America Condensed Regular" pitchFamily="2" charset="77"/>
                <a:cs typeface="GT America Condensed Regular"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1" i="0" u="none" strike="noStrike" kern="1200" cap="none" spc="0" normalizeH="0" baseline="0" noProof="0" dirty="0">
              <a:ln>
                <a:noFill/>
              </a:ln>
              <a:solidFill>
                <a:srgbClr val="3F3EFF"/>
              </a:solidFill>
              <a:effectLst/>
              <a:uLnTx/>
              <a:uFillTx/>
              <a:latin typeface="GT America Condensed Regular" pitchFamily="2" charset="77"/>
              <a:ea typeface="GT America Condensed Regular" pitchFamily="2" charset="77"/>
              <a:cs typeface="GT America Condensed Regular" pitchFamily="2" charset="77"/>
            </a:endParaRPr>
          </a:p>
        </p:txBody>
      </p:sp>
    </p:spTree>
    <p:extLst>
      <p:ext uri="{BB962C8B-B14F-4D97-AF65-F5344CB8AC3E}">
        <p14:creationId xmlns:p14="http://schemas.microsoft.com/office/powerpoint/2010/main" val="995872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ulukko">
            <a:extLst>
              <a:ext uri="{FF2B5EF4-FFF2-40B4-BE49-F238E27FC236}">
                <a16:creationId xmlns:a16="http://schemas.microsoft.com/office/drawing/2014/main" id="{1D3FB716-160C-1427-A0FE-8C50F1D768DE}"/>
              </a:ext>
            </a:extLst>
          </p:cNvPr>
          <p:cNvGraphicFramePr>
            <a:graphicFrameLocks noGrp="1"/>
          </p:cNvGraphicFramePr>
          <p:nvPr>
            <p:ph sz="quarter" idx="13"/>
            <p:extLst>
              <p:ext uri="{D42A27DB-BD31-4B8C-83A1-F6EECF244321}">
                <p14:modId xmlns:p14="http://schemas.microsoft.com/office/powerpoint/2010/main" val="2212193526"/>
              </p:ext>
            </p:extLst>
          </p:nvPr>
        </p:nvGraphicFramePr>
        <p:xfrm>
          <a:off x="342900" y="844550"/>
          <a:ext cx="10782296" cy="5830884"/>
        </p:xfrm>
        <a:graphic>
          <a:graphicData uri="http://schemas.openxmlformats.org/drawingml/2006/table">
            <a:tbl>
              <a:tblPr/>
              <a:tblGrid>
                <a:gridCol w="2615446">
                  <a:extLst>
                    <a:ext uri="{9D8B030D-6E8A-4147-A177-3AD203B41FA5}">
                      <a16:colId xmlns:a16="http://schemas.microsoft.com/office/drawing/2014/main" val="2085158579"/>
                    </a:ext>
                  </a:extLst>
                </a:gridCol>
                <a:gridCol w="641040">
                  <a:extLst>
                    <a:ext uri="{9D8B030D-6E8A-4147-A177-3AD203B41FA5}">
                      <a16:colId xmlns:a16="http://schemas.microsoft.com/office/drawing/2014/main" val="804563687"/>
                    </a:ext>
                  </a:extLst>
                </a:gridCol>
                <a:gridCol w="641040">
                  <a:extLst>
                    <a:ext uri="{9D8B030D-6E8A-4147-A177-3AD203B41FA5}">
                      <a16:colId xmlns:a16="http://schemas.microsoft.com/office/drawing/2014/main" val="4016118287"/>
                    </a:ext>
                  </a:extLst>
                </a:gridCol>
                <a:gridCol w="641040">
                  <a:extLst>
                    <a:ext uri="{9D8B030D-6E8A-4147-A177-3AD203B41FA5}">
                      <a16:colId xmlns:a16="http://schemas.microsoft.com/office/drawing/2014/main" val="525335361"/>
                    </a:ext>
                  </a:extLst>
                </a:gridCol>
                <a:gridCol w="641040">
                  <a:extLst>
                    <a:ext uri="{9D8B030D-6E8A-4147-A177-3AD203B41FA5}">
                      <a16:colId xmlns:a16="http://schemas.microsoft.com/office/drawing/2014/main" val="1934445173"/>
                    </a:ext>
                  </a:extLst>
                </a:gridCol>
                <a:gridCol w="641040">
                  <a:extLst>
                    <a:ext uri="{9D8B030D-6E8A-4147-A177-3AD203B41FA5}">
                      <a16:colId xmlns:a16="http://schemas.microsoft.com/office/drawing/2014/main" val="1646048542"/>
                    </a:ext>
                  </a:extLst>
                </a:gridCol>
                <a:gridCol w="641040">
                  <a:extLst>
                    <a:ext uri="{9D8B030D-6E8A-4147-A177-3AD203B41FA5}">
                      <a16:colId xmlns:a16="http://schemas.microsoft.com/office/drawing/2014/main" val="1071383022"/>
                    </a:ext>
                  </a:extLst>
                </a:gridCol>
                <a:gridCol w="641040">
                  <a:extLst>
                    <a:ext uri="{9D8B030D-6E8A-4147-A177-3AD203B41FA5}">
                      <a16:colId xmlns:a16="http://schemas.microsoft.com/office/drawing/2014/main" val="1114423345"/>
                    </a:ext>
                  </a:extLst>
                </a:gridCol>
                <a:gridCol w="641040">
                  <a:extLst>
                    <a:ext uri="{9D8B030D-6E8A-4147-A177-3AD203B41FA5}">
                      <a16:colId xmlns:a16="http://schemas.microsoft.com/office/drawing/2014/main" val="3783795272"/>
                    </a:ext>
                  </a:extLst>
                </a:gridCol>
                <a:gridCol w="641040">
                  <a:extLst>
                    <a:ext uri="{9D8B030D-6E8A-4147-A177-3AD203B41FA5}">
                      <a16:colId xmlns:a16="http://schemas.microsoft.com/office/drawing/2014/main" val="682700466"/>
                    </a:ext>
                  </a:extLst>
                </a:gridCol>
                <a:gridCol w="641040">
                  <a:extLst>
                    <a:ext uri="{9D8B030D-6E8A-4147-A177-3AD203B41FA5}">
                      <a16:colId xmlns:a16="http://schemas.microsoft.com/office/drawing/2014/main" val="1748711276"/>
                    </a:ext>
                  </a:extLst>
                </a:gridCol>
                <a:gridCol w="641040">
                  <a:extLst>
                    <a:ext uri="{9D8B030D-6E8A-4147-A177-3AD203B41FA5}">
                      <a16:colId xmlns:a16="http://schemas.microsoft.com/office/drawing/2014/main" val="2864738412"/>
                    </a:ext>
                  </a:extLst>
                </a:gridCol>
                <a:gridCol w="641040">
                  <a:extLst>
                    <a:ext uri="{9D8B030D-6E8A-4147-A177-3AD203B41FA5}">
                      <a16:colId xmlns:a16="http://schemas.microsoft.com/office/drawing/2014/main" val="2800071748"/>
                    </a:ext>
                  </a:extLst>
                </a:gridCol>
                <a:gridCol w="474370">
                  <a:extLst>
                    <a:ext uri="{9D8B030D-6E8A-4147-A177-3AD203B41FA5}">
                      <a16:colId xmlns:a16="http://schemas.microsoft.com/office/drawing/2014/main" val="349609951"/>
                    </a:ext>
                  </a:extLst>
                </a:gridCol>
              </a:tblGrid>
              <a:tr h="161969">
                <a:tc>
                  <a:txBody>
                    <a:bodyPr/>
                    <a:lstStyle/>
                    <a:p>
                      <a:pPr algn="l" fontAlgn="ctr">
                        <a:buNone/>
                      </a:pPr>
                      <a:r>
                        <a:rPr lang="en-US" sz="800" b="1" i="0" u="none" strike="noStrike">
                          <a:solidFill>
                            <a:srgbClr val="3F3EFF"/>
                          </a:solidFill>
                          <a:effectLst/>
                          <a:latin typeface="GT America Regular" pitchFamily="2" charset="0"/>
                        </a:rPr>
                        <a:t>DCF model</a:t>
                      </a:r>
                    </a:p>
                  </a:txBody>
                  <a:tcPr marL="0" marR="0" marT="0" marB="0" anchor="ctr">
                    <a:lnL>
                      <a:noFill/>
                    </a:lnL>
                    <a:lnR>
                      <a:noFill/>
                    </a:lnR>
                    <a:lnT>
                      <a:noFill/>
                    </a:lnT>
                    <a:lnB w="6350" cap="flat" cmpd="sng" algn="ctr">
                      <a:solidFill>
                        <a:srgbClr val="DBDEE3"/>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2024</a:t>
                      </a:r>
                    </a:p>
                  </a:txBody>
                  <a:tcPr marL="0" marR="0" marT="0" marB="0" anchor="ctr">
                    <a:lnL>
                      <a:noFill/>
                    </a:lnL>
                    <a:lnR>
                      <a:noFill/>
                    </a:lnR>
                    <a:lnT>
                      <a:noFill/>
                    </a:lnT>
                    <a:lnB w="6350" cap="flat" cmpd="sng" algn="ctr">
                      <a:solidFill>
                        <a:srgbClr val="DBDEE3"/>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2025e</a:t>
                      </a:r>
                    </a:p>
                  </a:txBody>
                  <a:tcPr marL="0" marR="0" marT="0" marB="0" anchor="ctr">
                    <a:lnL>
                      <a:noFill/>
                    </a:lnL>
                    <a:lnR>
                      <a:noFill/>
                    </a:lnR>
                    <a:lnT>
                      <a:noFill/>
                    </a:lnT>
                    <a:lnB w="6350" cap="flat" cmpd="sng" algn="ctr">
                      <a:solidFill>
                        <a:srgbClr val="DBDEE3"/>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2026e</a:t>
                      </a:r>
                    </a:p>
                  </a:txBody>
                  <a:tcPr marL="0" marR="0" marT="0" marB="0" anchor="ctr">
                    <a:lnL>
                      <a:noFill/>
                    </a:lnL>
                    <a:lnR>
                      <a:noFill/>
                    </a:lnR>
                    <a:lnT>
                      <a:noFill/>
                    </a:lnT>
                    <a:lnB w="6350" cap="flat" cmpd="sng" algn="ctr">
                      <a:solidFill>
                        <a:srgbClr val="DBDEE3"/>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2027e</a:t>
                      </a:r>
                    </a:p>
                  </a:txBody>
                  <a:tcPr marL="0" marR="0" marT="0" marB="0" anchor="ctr">
                    <a:lnL>
                      <a:noFill/>
                    </a:lnL>
                    <a:lnR>
                      <a:noFill/>
                    </a:lnR>
                    <a:lnT>
                      <a:noFill/>
                    </a:lnT>
                    <a:lnB w="6350" cap="flat" cmpd="sng" algn="ctr">
                      <a:solidFill>
                        <a:srgbClr val="DBDEE3"/>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2028e</a:t>
                      </a:r>
                    </a:p>
                  </a:txBody>
                  <a:tcPr marL="0" marR="0" marT="0" marB="0" anchor="ctr">
                    <a:lnL>
                      <a:noFill/>
                    </a:lnL>
                    <a:lnR>
                      <a:noFill/>
                    </a:lnR>
                    <a:lnT>
                      <a:noFill/>
                    </a:lnT>
                    <a:lnB w="6350" cap="flat" cmpd="sng" algn="ctr">
                      <a:solidFill>
                        <a:srgbClr val="DBDEE3"/>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2029e</a:t>
                      </a:r>
                    </a:p>
                  </a:txBody>
                  <a:tcPr marL="0" marR="0" marT="0" marB="0" anchor="ctr">
                    <a:lnL>
                      <a:noFill/>
                    </a:lnL>
                    <a:lnR>
                      <a:noFill/>
                    </a:lnR>
                    <a:lnT>
                      <a:noFill/>
                    </a:lnT>
                    <a:lnB w="6350" cap="flat" cmpd="sng" algn="ctr">
                      <a:solidFill>
                        <a:srgbClr val="DBDEE3"/>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2030e</a:t>
                      </a:r>
                    </a:p>
                  </a:txBody>
                  <a:tcPr marL="0" marR="0" marT="0" marB="0" anchor="ctr">
                    <a:lnL>
                      <a:noFill/>
                    </a:lnL>
                    <a:lnR>
                      <a:noFill/>
                    </a:lnR>
                    <a:lnT>
                      <a:noFill/>
                    </a:lnT>
                    <a:lnB w="6350" cap="flat" cmpd="sng" algn="ctr">
                      <a:solidFill>
                        <a:srgbClr val="DBDEE3"/>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2031e</a:t>
                      </a:r>
                    </a:p>
                  </a:txBody>
                  <a:tcPr marL="0" marR="0" marT="0" marB="0" anchor="ctr">
                    <a:lnL>
                      <a:noFill/>
                    </a:lnL>
                    <a:lnR>
                      <a:noFill/>
                    </a:lnR>
                    <a:lnT>
                      <a:noFill/>
                    </a:lnT>
                    <a:lnB w="6350" cap="flat" cmpd="sng" algn="ctr">
                      <a:solidFill>
                        <a:srgbClr val="DBDEE3"/>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2032e</a:t>
                      </a:r>
                    </a:p>
                  </a:txBody>
                  <a:tcPr marL="0" marR="0" marT="0" marB="0" anchor="ctr">
                    <a:lnL>
                      <a:noFill/>
                    </a:lnL>
                    <a:lnR>
                      <a:noFill/>
                    </a:lnR>
                    <a:lnT>
                      <a:noFill/>
                    </a:lnT>
                    <a:lnB w="6350" cap="flat" cmpd="sng" algn="ctr">
                      <a:solidFill>
                        <a:srgbClr val="DBDEE3"/>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2033e</a:t>
                      </a:r>
                    </a:p>
                  </a:txBody>
                  <a:tcPr marL="0" marR="0" marT="0" marB="0" anchor="ctr">
                    <a:lnL>
                      <a:noFill/>
                    </a:lnL>
                    <a:lnR>
                      <a:noFill/>
                    </a:lnR>
                    <a:lnT>
                      <a:noFill/>
                    </a:lnT>
                    <a:lnB w="6350" cap="flat" cmpd="sng" algn="ctr">
                      <a:solidFill>
                        <a:srgbClr val="DBDEE3"/>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2034e</a:t>
                      </a:r>
                    </a:p>
                  </a:txBody>
                  <a:tcPr marL="0" marR="0" marT="0" marB="0" anchor="ctr">
                    <a:lnL>
                      <a:noFill/>
                    </a:lnL>
                    <a:lnR>
                      <a:noFill/>
                    </a:lnR>
                    <a:lnT>
                      <a:noFill/>
                    </a:lnT>
                    <a:lnB w="6350" cap="flat" cmpd="sng" algn="ctr">
                      <a:solidFill>
                        <a:srgbClr val="DBDEE3"/>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TERM</a:t>
                      </a:r>
                    </a:p>
                  </a:txBody>
                  <a:tcPr marL="0" marR="0" marT="0" marB="0" anchor="ctr">
                    <a:lnL>
                      <a:noFill/>
                    </a:lnL>
                    <a:lnR>
                      <a:noFill/>
                    </a:lnR>
                    <a:lnT>
                      <a:noFill/>
                    </a:lnT>
                    <a:lnB w="6350" cap="flat" cmpd="sng" algn="ctr">
                      <a:solidFill>
                        <a:srgbClr val="DBDEE3"/>
                      </a:solidFill>
                      <a:prstDash val="solid"/>
                      <a:round/>
                      <a:headEnd type="none" w="med" len="med"/>
                      <a:tailEnd type="none" w="med" len="med"/>
                    </a:lnB>
                    <a:solidFill>
                      <a:srgbClr val="FFFFFF"/>
                    </a:solidFill>
                  </a:tcPr>
                </a:tc>
                <a:tc>
                  <a:txBody>
                    <a:bodyPr/>
                    <a:lstStyle/>
                    <a:p>
                      <a:pPr algn="l" fontAlgn="b">
                        <a:buNone/>
                      </a:pPr>
                      <a:r>
                        <a:rPr lang="en-US" sz="800" b="0" i="0" u="none" strike="noStrike">
                          <a:effectLst/>
                          <a:latin typeface="GT America Regular" pitchFamily="2"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570672173"/>
                  </a:ext>
                </a:extLst>
              </a:tr>
              <a:tr h="161969">
                <a:tc>
                  <a:txBody>
                    <a:bodyPr/>
                    <a:lstStyle/>
                    <a:p>
                      <a:pPr algn="l" fontAlgn="ctr">
                        <a:buNone/>
                      </a:pPr>
                      <a:r>
                        <a:rPr lang="en-US" sz="800" b="0" i="0" u="none" strike="noStrike">
                          <a:solidFill>
                            <a:srgbClr val="000000"/>
                          </a:solidFill>
                          <a:effectLst/>
                          <a:latin typeface="GT America Regular" pitchFamily="2" charset="0"/>
                        </a:rPr>
                        <a:t>Revenue growth-%</a:t>
                      </a:r>
                    </a:p>
                  </a:txBody>
                  <a:tcPr marL="0" marR="0" marT="0" marB="0" anchor="ctr">
                    <a:lnL>
                      <a:noFill/>
                    </a:lnL>
                    <a:lnR>
                      <a:noFill/>
                    </a:lnR>
                    <a:lnT w="6350" cap="flat" cmpd="sng" algn="ctr">
                      <a:solidFill>
                        <a:srgbClr val="DBDEE3"/>
                      </a:solidFill>
                      <a:prstDash val="solid"/>
                      <a:round/>
                      <a:headEnd type="none" w="med" len="med"/>
                      <a:tailEnd type="none" w="med" len="med"/>
                    </a:lnT>
                    <a:lnB w="6350" cap="flat" cmpd="sng" algn="ctr">
                      <a:solidFill>
                        <a:srgbClr val="DBDEE3"/>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2.4 %</a:t>
                      </a:r>
                    </a:p>
                  </a:txBody>
                  <a:tcPr marL="0" marR="0" marT="0" marB="0" anchor="ctr">
                    <a:lnL>
                      <a:noFill/>
                    </a:lnL>
                    <a:lnR>
                      <a:noFill/>
                    </a:lnR>
                    <a:lnT w="6350" cap="flat" cmpd="sng" algn="ctr">
                      <a:solidFill>
                        <a:srgbClr val="DBDEE3"/>
                      </a:solidFill>
                      <a:prstDash val="solid"/>
                      <a:round/>
                      <a:headEnd type="none" w="med" len="med"/>
                      <a:tailEnd type="none" w="med" len="med"/>
                    </a:lnT>
                    <a:lnB w="6350" cap="flat" cmpd="sng" algn="ctr">
                      <a:solidFill>
                        <a:srgbClr val="DBDEE3"/>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-0.5 %</a:t>
                      </a:r>
                    </a:p>
                  </a:txBody>
                  <a:tcPr marL="0" marR="0" marT="0" marB="0" anchor="ctr">
                    <a:lnL>
                      <a:noFill/>
                    </a:lnL>
                    <a:lnR>
                      <a:noFill/>
                    </a:lnR>
                    <a:lnT w="6350" cap="flat" cmpd="sng" algn="ctr">
                      <a:solidFill>
                        <a:srgbClr val="DBDEE3"/>
                      </a:solidFill>
                      <a:prstDash val="solid"/>
                      <a:round/>
                      <a:headEnd type="none" w="med" len="med"/>
                      <a:tailEnd type="none" w="med" len="med"/>
                    </a:lnT>
                    <a:lnB w="6350" cap="flat" cmpd="sng" algn="ctr">
                      <a:solidFill>
                        <a:srgbClr val="DBDEE3"/>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3.1 %</a:t>
                      </a:r>
                    </a:p>
                  </a:txBody>
                  <a:tcPr marL="0" marR="0" marT="0" marB="0" anchor="ctr">
                    <a:lnL>
                      <a:noFill/>
                    </a:lnL>
                    <a:lnR>
                      <a:noFill/>
                    </a:lnR>
                    <a:lnT w="6350" cap="flat" cmpd="sng" algn="ctr">
                      <a:solidFill>
                        <a:srgbClr val="DBDEE3"/>
                      </a:solidFill>
                      <a:prstDash val="solid"/>
                      <a:round/>
                      <a:headEnd type="none" w="med" len="med"/>
                      <a:tailEnd type="none" w="med" len="med"/>
                    </a:lnT>
                    <a:lnB w="6350" cap="flat" cmpd="sng" algn="ctr">
                      <a:solidFill>
                        <a:srgbClr val="DBDEE3"/>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3.5 %</a:t>
                      </a:r>
                    </a:p>
                  </a:txBody>
                  <a:tcPr marL="0" marR="0" marT="0" marB="0" anchor="ctr">
                    <a:lnL>
                      <a:noFill/>
                    </a:lnL>
                    <a:lnR>
                      <a:noFill/>
                    </a:lnR>
                    <a:lnT w="6350" cap="flat" cmpd="sng" algn="ctr">
                      <a:solidFill>
                        <a:srgbClr val="DBDEE3"/>
                      </a:solidFill>
                      <a:prstDash val="solid"/>
                      <a:round/>
                      <a:headEnd type="none" w="med" len="med"/>
                      <a:tailEnd type="none" w="med" len="med"/>
                    </a:lnT>
                    <a:lnB w="6350" cap="flat" cmpd="sng" algn="ctr">
                      <a:solidFill>
                        <a:srgbClr val="DBDEE3"/>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3.5 %</a:t>
                      </a:r>
                    </a:p>
                  </a:txBody>
                  <a:tcPr marL="0" marR="0" marT="0" marB="0" anchor="ctr">
                    <a:lnL>
                      <a:noFill/>
                    </a:lnL>
                    <a:lnR>
                      <a:noFill/>
                    </a:lnR>
                    <a:lnT w="6350" cap="flat" cmpd="sng" algn="ctr">
                      <a:solidFill>
                        <a:srgbClr val="DBDEE3"/>
                      </a:solidFill>
                      <a:prstDash val="solid"/>
                      <a:round/>
                      <a:headEnd type="none" w="med" len="med"/>
                      <a:tailEnd type="none" w="med" len="med"/>
                    </a:lnT>
                    <a:lnB w="6350" cap="flat" cmpd="sng" algn="ctr">
                      <a:solidFill>
                        <a:srgbClr val="DBDEE3"/>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2.0 %</a:t>
                      </a:r>
                    </a:p>
                  </a:txBody>
                  <a:tcPr marL="0" marR="0" marT="0" marB="0" anchor="ctr">
                    <a:lnL>
                      <a:noFill/>
                    </a:lnL>
                    <a:lnR>
                      <a:noFill/>
                    </a:lnR>
                    <a:lnT w="6350" cap="flat" cmpd="sng" algn="ctr">
                      <a:solidFill>
                        <a:srgbClr val="DBDEE3"/>
                      </a:solidFill>
                      <a:prstDash val="solid"/>
                      <a:round/>
                      <a:headEnd type="none" w="med" len="med"/>
                      <a:tailEnd type="none" w="med" len="med"/>
                    </a:lnT>
                    <a:lnB w="6350" cap="flat" cmpd="sng" algn="ctr">
                      <a:solidFill>
                        <a:srgbClr val="DBDEE3"/>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2.0 %</a:t>
                      </a:r>
                    </a:p>
                  </a:txBody>
                  <a:tcPr marL="0" marR="0" marT="0" marB="0" anchor="ctr">
                    <a:lnL>
                      <a:noFill/>
                    </a:lnL>
                    <a:lnR>
                      <a:noFill/>
                    </a:lnR>
                    <a:lnT w="6350" cap="flat" cmpd="sng" algn="ctr">
                      <a:solidFill>
                        <a:srgbClr val="DBDEE3"/>
                      </a:solidFill>
                      <a:prstDash val="solid"/>
                      <a:round/>
                      <a:headEnd type="none" w="med" len="med"/>
                      <a:tailEnd type="none" w="med" len="med"/>
                    </a:lnT>
                    <a:lnB w="6350" cap="flat" cmpd="sng" algn="ctr">
                      <a:solidFill>
                        <a:srgbClr val="DBDEE3"/>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2.0 %</a:t>
                      </a:r>
                    </a:p>
                  </a:txBody>
                  <a:tcPr marL="0" marR="0" marT="0" marB="0" anchor="ctr">
                    <a:lnL>
                      <a:noFill/>
                    </a:lnL>
                    <a:lnR>
                      <a:noFill/>
                    </a:lnR>
                    <a:lnT w="6350" cap="flat" cmpd="sng" algn="ctr">
                      <a:solidFill>
                        <a:srgbClr val="DBDEE3"/>
                      </a:solidFill>
                      <a:prstDash val="solid"/>
                      <a:round/>
                      <a:headEnd type="none" w="med" len="med"/>
                      <a:tailEnd type="none" w="med" len="med"/>
                    </a:lnT>
                    <a:lnB w="6350" cap="flat" cmpd="sng" algn="ctr">
                      <a:solidFill>
                        <a:srgbClr val="DBDEE3"/>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2.0 %</a:t>
                      </a:r>
                    </a:p>
                  </a:txBody>
                  <a:tcPr marL="0" marR="0" marT="0" marB="0" anchor="ctr">
                    <a:lnL>
                      <a:noFill/>
                    </a:lnL>
                    <a:lnR>
                      <a:noFill/>
                    </a:lnR>
                    <a:lnT w="6350" cap="flat" cmpd="sng" algn="ctr">
                      <a:solidFill>
                        <a:srgbClr val="DBDEE3"/>
                      </a:solidFill>
                      <a:prstDash val="solid"/>
                      <a:round/>
                      <a:headEnd type="none" w="med" len="med"/>
                      <a:tailEnd type="none" w="med" len="med"/>
                    </a:lnT>
                    <a:lnB w="6350" cap="flat" cmpd="sng" algn="ctr">
                      <a:solidFill>
                        <a:srgbClr val="DBDEE3"/>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2.0 %</a:t>
                      </a:r>
                    </a:p>
                  </a:txBody>
                  <a:tcPr marL="0" marR="0" marT="0" marB="0" anchor="ctr">
                    <a:lnL>
                      <a:noFill/>
                    </a:lnL>
                    <a:lnR>
                      <a:noFill/>
                    </a:lnR>
                    <a:lnT w="6350" cap="flat" cmpd="sng" algn="ctr">
                      <a:solidFill>
                        <a:srgbClr val="DBDEE3"/>
                      </a:solidFill>
                      <a:prstDash val="solid"/>
                      <a:round/>
                      <a:headEnd type="none" w="med" len="med"/>
                      <a:tailEnd type="none" w="med" len="med"/>
                    </a:lnT>
                    <a:lnB w="6350" cap="flat" cmpd="sng" algn="ctr">
                      <a:solidFill>
                        <a:srgbClr val="DBDEE3"/>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2.0 %</a:t>
                      </a:r>
                    </a:p>
                  </a:txBody>
                  <a:tcPr marL="0" marR="0" marT="0" marB="0" anchor="ctr">
                    <a:lnL>
                      <a:noFill/>
                    </a:lnL>
                    <a:lnR>
                      <a:noFill/>
                    </a:lnR>
                    <a:lnT w="6350" cap="flat" cmpd="sng" algn="ctr">
                      <a:solidFill>
                        <a:srgbClr val="DBDEE3"/>
                      </a:solidFill>
                      <a:prstDash val="solid"/>
                      <a:round/>
                      <a:headEnd type="none" w="med" len="med"/>
                      <a:tailEnd type="none" w="med" len="med"/>
                    </a:lnT>
                    <a:lnB w="6350" cap="flat" cmpd="sng" algn="ctr">
                      <a:solidFill>
                        <a:srgbClr val="DBDEE3"/>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2.0 %</a:t>
                      </a:r>
                    </a:p>
                  </a:txBody>
                  <a:tcPr marL="0" marR="0" marT="0" marB="0" anchor="ctr">
                    <a:lnL>
                      <a:noFill/>
                    </a:lnL>
                    <a:lnR>
                      <a:noFill/>
                    </a:lnR>
                    <a:lnT w="6350" cap="flat" cmpd="sng" algn="ctr">
                      <a:solidFill>
                        <a:srgbClr val="DBDEE3"/>
                      </a:solidFill>
                      <a:prstDash val="solid"/>
                      <a:round/>
                      <a:headEnd type="none" w="med" len="med"/>
                      <a:tailEnd type="none" w="med" len="med"/>
                    </a:lnT>
                    <a:lnB w="6350" cap="flat" cmpd="sng" algn="ctr">
                      <a:solidFill>
                        <a:srgbClr val="DBDEE3"/>
                      </a:solidFill>
                      <a:prstDash val="solid"/>
                      <a:round/>
                      <a:headEnd type="none" w="med" len="med"/>
                      <a:tailEnd type="none" w="med" len="med"/>
                    </a:lnB>
                    <a:solidFill>
                      <a:srgbClr val="FFFFFF"/>
                    </a:solidFill>
                  </a:tcPr>
                </a:tc>
                <a:tc>
                  <a:txBody>
                    <a:bodyPr/>
                    <a:lstStyle/>
                    <a:p>
                      <a:pPr algn="l" fontAlgn="b">
                        <a:buNone/>
                      </a:pPr>
                      <a:r>
                        <a:rPr lang="en-US" sz="800" b="0" i="0" u="none" strike="noStrike">
                          <a:effectLst/>
                          <a:latin typeface="GT America Regular" pitchFamily="2"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074485610"/>
                  </a:ext>
                </a:extLst>
              </a:tr>
              <a:tr h="161969">
                <a:tc>
                  <a:txBody>
                    <a:bodyPr/>
                    <a:lstStyle/>
                    <a:p>
                      <a:pPr algn="l" fontAlgn="ctr">
                        <a:buNone/>
                      </a:pPr>
                      <a:r>
                        <a:rPr lang="en-US" sz="800" b="0" i="0" u="none" strike="noStrike">
                          <a:solidFill>
                            <a:srgbClr val="000000"/>
                          </a:solidFill>
                          <a:effectLst/>
                          <a:latin typeface="GT America Regular" pitchFamily="2" charset="0"/>
                        </a:rPr>
                        <a:t>EBIT-%</a:t>
                      </a:r>
                    </a:p>
                  </a:txBody>
                  <a:tcPr marL="0" marR="0" marT="0" marB="0" anchor="ctr">
                    <a:lnL>
                      <a:noFill/>
                    </a:lnL>
                    <a:lnR>
                      <a:noFill/>
                    </a:lnR>
                    <a:lnT w="6350" cap="flat" cmpd="sng" algn="ctr">
                      <a:solidFill>
                        <a:srgbClr val="DBDEE3"/>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3.2 %</a:t>
                      </a:r>
                    </a:p>
                  </a:txBody>
                  <a:tcPr marL="0" marR="0" marT="0" marB="0" anchor="ctr">
                    <a:lnL>
                      <a:noFill/>
                    </a:lnL>
                    <a:lnR>
                      <a:noFill/>
                    </a:lnR>
                    <a:lnT w="6350" cap="flat" cmpd="sng" algn="ctr">
                      <a:solidFill>
                        <a:srgbClr val="DBDEE3"/>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4.8 %</a:t>
                      </a:r>
                    </a:p>
                  </a:txBody>
                  <a:tcPr marL="0" marR="0" marT="0" marB="0" anchor="ctr">
                    <a:lnL>
                      <a:noFill/>
                    </a:lnL>
                    <a:lnR>
                      <a:noFill/>
                    </a:lnR>
                    <a:lnT w="6350" cap="flat" cmpd="sng" algn="ctr">
                      <a:solidFill>
                        <a:srgbClr val="DBDEE3"/>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8.8 %</a:t>
                      </a:r>
                    </a:p>
                  </a:txBody>
                  <a:tcPr marL="0" marR="0" marT="0" marB="0" anchor="ctr">
                    <a:lnL>
                      <a:noFill/>
                    </a:lnL>
                    <a:lnR>
                      <a:noFill/>
                    </a:lnR>
                    <a:lnT w="6350" cap="flat" cmpd="sng" algn="ctr">
                      <a:solidFill>
                        <a:srgbClr val="DBDEE3"/>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10.2 %</a:t>
                      </a:r>
                    </a:p>
                  </a:txBody>
                  <a:tcPr marL="0" marR="0" marT="0" marB="0" anchor="ctr">
                    <a:lnL>
                      <a:noFill/>
                    </a:lnL>
                    <a:lnR>
                      <a:noFill/>
                    </a:lnR>
                    <a:lnT w="6350" cap="flat" cmpd="sng" algn="ctr">
                      <a:solidFill>
                        <a:srgbClr val="DBDEE3"/>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10.4 %</a:t>
                      </a:r>
                    </a:p>
                  </a:txBody>
                  <a:tcPr marL="0" marR="0" marT="0" marB="0" anchor="ctr">
                    <a:lnL>
                      <a:noFill/>
                    </a:lnL>
                    <a:lnR>
                      <a:noFill/>
                    </a:lnR>
                    <a:lnT w="6350" cap="flat" cmpd="sng" algn="ctr">
                      <a:solidFill>
                        <a:srgbClr val="DBDEE3"/>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11.5 %</a:t>
                      </a:r>
                    </a:p>
                  </a:txBody>
                  <a:tcPr marL="0" marR="0" marT="0" marB="0" anchor="ctr">
                    <a:lnL>
                      <a:noFill/>
                    </a:lnL>
                    <a:lnR>
                      <a:noFill/>
                    </a:lnR>
                    <a:lnT w="6350" cap="flat" cmpd="sng" algn="ctr">
                      <a:solidFill>
                        <a:srgbClr val="DBDEE3"/>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11.5 %</a:t>
                      </a:r>
                    </a:p>
                  </a:txBody>
                  <a:tcPr marL="0" marR="0" marT="0" marB="0" anchor="ctr">
                    <a:lnL>
                      <a:noFill/>
                    </a:lnL>
                    <a:lnR>
                      <a:noFill/>
                    </a:lnR>
                    <a:lnT w="6350" cap="flat" cmpd="sng" algn="ctr">
                      <a:solidFill>
                        <a:srgbClr val="DBDEE3"/>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11.5 %</a:t>
                      </a:r>
                    </a:p>
                  </a:txBody>
                  <a:tcPr marL="0" marR="0" marT="0" marB="0" anchor="ctr">
                    <a:lnL>
                      <a:noFill/>
                    </a:lnL>
                    <a:lnR>
                      <a:noFill/>
                    </a:lnR>
                    <a:lnT w="6350" cap="flat" cmpd="sng" algn="ctr">
                      <a:solidFill>
                        <a:srgbClr val="DBDEE3"/>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11.5 %</a:t>
                      </a:r>
                    </a:p>
                  </a:txBody>
                  <a:tcPr marL="0" marR="0" marT="0" marB="0" anchor="ctr">
                    <a:lnL>
                      <a:noFill/>
                    </a:lnL>
                    <a:lnR>
                      <a:noFill/>
                    </a:lnR>
                    <a:lnT w="6350" cap="flat" cmpd="sng" algn="ctr">
                      <a:solidFill>
                        <a:srgbClr val="DBDEE3"/>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11.5 %</a:t>
                      </a:r>
                    </a:p>
                  </a:txBody>
                  <a:tcPr marL="0" marR="0" marT="0" marB="0" anchor="ctr">
                    <a:lnL>
                      <a:noFill/>
                    </a:lnL>
                    <a:lnR>
                      <a:noFill/>
                    </a:lnR>
                    <a:lnT w="6350" cap="flat" cmpd="sng" algn="ctr">
                      <a:solidFill>
                        <a:srgbClr val="DBDEE3"/>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11.5 %</a:t>
                      </a:r>
                    </a:p>
                  </a:txBody>
                  <a:tcPr marL="0" marR="0" marT="0" marB="0" anchor="ctr">
                    <a:lnL>
                      <a:noFill/>
                    </a:lnL>
                    <a:lnR>
                      <a:noFill/>
                    </a:lnR>
                    <a:lnT w="6350" cap="flat" cmpd="sng" algn="ctr">
                      <a:solidFill>
                        <a:srgbClr val="DBDEE3"/>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11.5 %</a:t>
                      </a:r>
                    </a:p>
                  </a:txBody>
                  <a:tcPr marL="0" marR="0" marT="0" marB="0" anchor="ctr">
                    <a:lnL>
                      <a:noFill/>
                    </a:lnL>
                    <a:lnR>
                      <a:noFill/>
                    </a:lnR>
                    <a:lnT w="6350" cap="flat" cmpd="sng" algn="ctr">
                      <a:solidFill>
                        <a:srgbClr val="DBDEE3"/>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l" fontAlgn="b">
                        <a:buNone/>
                      </a:pPr>
                      <a:r>
                        <a:rPr lang="en-US" sz="800" b="0" i="0" u="none" strike="noStrike">
                          <a:effectLst/>
                          <a:latin typeface="GT America Regular" pitchFamily="2"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272841334"/>
                  </a:ext>
                </a:extLst>
              </a:tr>
              <a:tr h="161969">
                <a:tc>
                  <a:txBody>
                    <a:bodyPr/>
                    <a:lstStyle/>
                    <a:p>
                      <a:pPr algn="l" fontAlgn="ctr">
                        <a:buNone/>
                      </a:pPr>
                      <a:r>
                        <a:rPr lang="en-US" sz="800" b="1" i="0" u="none" strike="noStrike">
                          <a:solidFill>
                            <a:srgbClr val="000000"/>
                          </a:solidFill>
                          <a:effectLst/>
                          <a:latin typeface="GT America Regular" pitchFamily="2" charset="0"/>
                        </a:rPr>
                        <a:t>EBIT (operating profit)</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37.1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55.7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104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125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133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149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152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155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158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161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165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l" fontAlgn="b">
                        <a:buNone/>
                      </a:pPr>
                      <a:r>
                        <a:rPr lang="en-US" sz="800" b="0" i="0" u="none" strike="noStrike">
                          <a:effectLst/>
                          <a:latin typeface="GT America Regular" pitchFamily="2"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828848061"/>
                  </a:ext>
                </a:extLst>
              </a:tr>
              <a:tr h="161969">
                <a:tc>
                  <a:txBody>
                    <a:bodyPr/>
                    <a:lstStyle/>
                    <a:p>
                      <a:pPr algn="l" fontAlgn="ctr">
                        <a:buNone/>
                      </a:pPr>
                      <a:r>
                        <a:rPr lang="en-US" sz="800" b="0" i="0" u="none" strike="noStrike">
                          <a:solidFill>
                            <a:srgbClr val="000000"/>
                          </a:solidFill>
                          <a:effectLst/>
                          <a:latin typeface="GT America Regular" pitchFamily="2" charset="0"/>
                        </a:rPr>
                        <a:t>+ Depreciation</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83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76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77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80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80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78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79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79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79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77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76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l" fontAlgn="b">
                        <a:buNone/>
                      </a:pPr>
                      <a:r>
                        <a:rPr lang="en-US" sz="800" b="0" i="0" u="none" strike="noStrike">
                          <a:effectLst/>
                          <a:latin typeface="GT America Regular" pitchFamily="2"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816853793"/>
                  </a:ext>
                </a:extLst>
              </a:tr>
              <a:tr h="161969">
                <a:tc>
                  <a:txBody>
                    <a:bodyPr/>
                    <a:lstStyle/>
                    <a:p>
                      <a:pPr algn="l" fontAlgn="ctr">
                        <a:buNone/>
                      </a:pPr>
                      <a:r>
                        <a:rPr lang="en-US" sz="800" b="0" i="0" u="none" strike="noStrike">
                          <a:solidFill>
                            <a:srgbClr val="000000"/>
                          </a:solidFill>
                          <a:effectLst/>
                          <a:latin typeface="GT America Regular" pitchFamily="2" charset="0"/>
                        </a:rPr>
                        <a:t>- Paid taxes</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-31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-32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-32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-33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-34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-34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l" fontAlgn="b">
                        <a:buNone/>
                      </a:pPr>
                      <a:r>
                        <a:rPr lang="en-US" sz="800" b="0" i="0" u="none" strike="noStrike">
                          <a:effectLst/>
                          <a:latin typeface="GT America Regular" pitchFamily="2"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470103622"/>
                  </a:ext>
                </a:extLst>
              </a:tr>
              <a:tr h="161969">
                <a:tc>
                  <a:txBody>
                    <a:bodyPr/>
                    <a:lstStyle/>
                    <a:p>
                      <a:pPr algn="l" fontAlgn="ctr">
                        <a:buNone/>
                      </a:pPr>
                      <a:r>
                        <a:rPr lang="en-US" sz="800" b="0" i="0" u="none" strike="noStrike">
                          <a:solidFill>
                            <a:srgbClr val="000000"/>
                          </a:solidFill>
                          <a:effectLst/>
                          <a:latin typeface="GT America Regular" pitchFamily="2" charset="0"/>
                        </a:rPr>
                        <a:t>- Tax, financial expenses</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-6.0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-9.1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-5.8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-4.6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-3.5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-3.5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-3.5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-3.5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-3.5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-3.5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-3.5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l" fontAlgn="b">
                        <a:buNone/>
                      </a:pPr>
                      <a:r>
                        <a:rPr lang="en-US" sz="800" b="0" i="0" u="none" strike="noStrike">
                          <a:effectLst/>
                          <a:latin typeface="GT America Regular" pitchFamily="2"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192496534"/>
                  </a:ext>
                </a:extLst>
              </a:tr>
              <a:tr h="161969">
                <a:tc>
                  <a:txBody>
                    <a:bodyPr/>
                    <a:lstStyle/>
                    <a:p>
                      <a:pPr algn="l" fontAlgn="ctr">
                        <a:buNone/>
                      </a:pPr>
                      <a:r>
                        <a:rPr lang="en-US" sz="800" b="0" i="0" u="none" strike="noStrike">
                          <a:solidFill>
                            <a:srgbClr val="000000"/>
                          </a:solidFill>
                          <a:effectLst/>
                          <a:latin typeface="GT America Regular" pitchFamily="2" charset="0"/>
                        </a:rPr>
                        <a:t>+ Tax, financial income</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l" fontAlgn="b">
                        <a:buNone/>
                      </a:pPr>
                      <a:r>
                        <a:rPr lang="en-US" sz="800" b="0" i="0" u="none" strike="noStrike">
                          <a:effectLst/>
                          <a:latin typeface="GT America Regular" pitchFamily="2"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578406140"/>
                  </a:ext>
                </a:extLst>
              </a:tr>
              <a:tr h="161969">
                <a:tc>
                  <a:txBody>
                    <a:bodyPr/>
                    <a:lstStyle/>
                    <a:p>
                      <a:pPr algn="l" fontAlgn="ctr">
                        <a:buNone/>
                      </a:pPr>
                      <a:r>
                        <a:rPr lang="en-US" sz="800" b="0" i="0" u="none" strike="noStrike">
                          <a:solidFill>
                            <a:srgbClr val="000000"/>
                          </a:solidFill>
                          <a:effectLst/>
                          <a:latin typeface="GT America Regular" pitchFamily="2" charset="0"/>
                        </a:rPr>
                        <a:t>- Change in working capital</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-17.0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44.1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64.5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-6.9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-4.1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-4.2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-4.2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-4.3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-4.4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-4.5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l" fontAlgn="b">
                        <a:buNone/>
                      </a:pPr>
                      <a:r>
                        <a:rPr lang="en-US" sz="800" b="0" i="0" u="none" strike="noStrike">
                          <a:effectLst/>
                          <a:latin typeface="GT America Regular" pitchFamily="2"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191328282"/>
                  </a:ext>
                </a:extLst>
              </a:tr>
              <a:tr h="161969">
                <a:tc>
                  <a:txBody>
                    <a:bodyPr/>
                    <a:lstStyle/>
                    <a:p>
                      <a:pPr algn="l" fontAlgn="ctr">
                        <a:buNone/>
                      </a:pPr>
                      <a:r>
                        <a:rPr lang="en-US" sz="800" b="1" i="0" u="none" strike="noStrike">
                          <a:solidFill>
                            <a:srgbClr val="000000"/>
                          </a:solidFill>
                          <a:effectLst/>
                          <a:latin typeface="GT America Regular" pitchFamily="2" charset="0"/>
                        </a:rPr>
                        <a:t>Operating cash flow</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123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98.9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201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241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175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189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192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194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196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197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198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l" fontAlgn="b">
                        <a:buNone/>
                      </a:pPr>
                      <a:r>
                        <a:rPr lang="en-US" sz="800" b="0" i="0" u="none" strike="noStrike">
                          <a:effectLst/>
                          <a:latin typeface="GT America Regular" pitchFamily="2"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4213006340"/>
                  </a:ext>
                </a:extLst>
              </a:tr>
              <a:tr h="161969">
                <a:tc>
                  <a:txBody>
                    <a:bodyPr/>
                    <a:lstStyle/>
                    <a:p>
                      <a:pPr algn="l" fontAlgn="ctr">
                        <a:buNone/>
                      </a:pPr>
                      <a:r>
                        <a:rPr lang="en-US" sz="800" b="0" i="0" u="none" strike="noStrike">
                          <a:solidFill>
                            <a:srgbClr val="000000"/>
                          </a:solidFill>
                          <a:effectLst/>
                          <a:latin typeface="GT America Regular" pitchFamily="2" charset="0"/>
                        </a:rPr>
                        <a:t>+ Change in other long-term liabilities</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l" fontAlgn="b">
                        <a:buNone/>
                      </a:pPr>
                      <a:r>
                        <a:rPr lang="en-US" sz="800" b="0" i="0" u="none" strike="noStrike">
                          <a:effectLst/>
                          <a:latin typeface="GT America Regular" pitchFamily="2"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861334275"/>
                  </a:ext>
                </a:extLst>
              </a:tr>
              <a:tr h="161969">
                <a:tc>
                  <a:txBody>
                    <a:bodyPr/>
                    <a:lstStyle/>
                    <a:p>
                      <a:pPr algn="l" fontAlgn="ctr">
                        <a:buNone/>
                      </a:pPr>
                      <a:r>
                        <a:rPr lang="en-US" sz="800" b="0" i="0" u="none" strike="noStrike">
                          <a:solidFill>
                            <a:srgbClr val="000000"/>
                          </a:solidFill>
                          <a:effectLst/>
                          <a:latin typeface="GT America Regular" pitchFamily="2" charset="0"/>
                        </a:rPr>
                        <a:t>- Gross CAPEX</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-104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-72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-89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-88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-73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-79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-79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dirty="0">
                          <a:solidFill>
                            <a:srgbClr val="000000"/>
                          </a:solidFill>
                          <a:effectLst/>
                          <a:latin typeface="GT America Regular" pitchFamily="2" charset="0"/>
                        </a:rPr>
                        <a:t>-79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-86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-77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-90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l" fontAlgn="b">
                        <a:buNone/>
                      </a:pPr>
                      <a:r>
                        <a:rPr lang="en-US" sz="800" b="0" i="0" u="none" strike="noStrike">
                          <a:effectLst/>
                          <a:latin typeface="GT America Regular" pitchFamily="2"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548887696"/>
                  </a:ext>
                </a:extLst>
              </a:tr>
              <a:tr h="161969">
                <a:tc>
                  <a:txBody>
                    <a:bodyPr/>
                    <a:lstStyle/>
                    <a:p>
                      <a:pPr algn="l" fontAlgn="ctr">
                        <a:buNone/>
                      </a:pPr>
                      <a:r>
                        <a:rPr lang="en-US" sz="800" b="1" i="0" u="none" strike="noStrike">
                          <a:solidFill>
                            <a:srgbClr val="000000"/>
                          </a:solidFill>
                          <a:effectLst/>
                          <a:latin typeface="GT America Regular" pitchFamily="2" charset="0"/>
                        </a:rPr>
                        <a:t>Free operating cash flow</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20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27.4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113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154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101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110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112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115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110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120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108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l" fontAlgn="b">
                        <a:buNone/>
                      </a:pPr>
                      <a:r>
                        <a:rPr lang="en-US" sz="800" b="0" i="0" u="none" strike="noStrike">
                          <a:effectLst/>
                          <a:latin typeface="GT America Regular" pitchFamily="2"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287902883"/>
                  </a:ext>
                </a:extLst>
              </a:tr>
              <a:tr h="161969">
                <a:tc>
                  <a:txBody>
                    <a:bodyPr/>
                    <a:lstStyle/>
                    <a:p>
                      <a:pPr algn="l" fontAlgn="ctr">
                        <a:buNone/>
                      </a:pPr>
                      <a:r>
                        <a:rPr lang="en-US" sz="800" b="0" i="0" u="none" strike="noStrike">
                          <a:solidFill>
                            <a:srgbClr val="000000"/>
                          </a:solidFill>
                          <a:effectLst/>
                          <a:latin typeface="GT America Regular" pitchFamily="2" charset="0"/>
                        </a:rPr>
                        <a:t>+/- Other</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l" fontAlgn="b">
                        <a:buNone/>
                      </a:pPr>
                      <a:r>
                        <a:rPr lang="en-US" sz="800" b="0" i="0" u="none" strike="noStrike">
                          <a:effectLst/>
                          <a:latin typeface="GT America Regular" pitchFamily="2"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529646470"/>
                  </a:ext>
                </a:extLst>
              </a:tr>
              <a:tr h="161969">
                <a:tc>
                  <a:txBody>
                    <a:bodyPr/>
                    <a:lstStyle/>
                    <a:p>
                      <a:pPr algn="l" fontAlgn="ctr">
                        <a:buNone/>
                      </a:pPr>
                      <a:r>
                        <a:rPr lang="en-US" sz="800" b="0" i="0" u="none" strike="noStrike">
                          <a:solidFill>
                            <a:srgbClr val="000000"/>
                          </a:solidFill>
                          <a:effectLst/>
                          <a:latin typeface="GT America Regular" pitchFamily="2" charset="0"/>
                        </a:rPr>
                        <a:t>FCFF</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7.4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113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154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101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110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112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115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110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120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108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1702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l" fontAlgn="b">
                        <a:buNone/>
                      </a:pPr>
                      <a:r>
                        <a:rPr lang="en-US" sz="800" b="0" i="0" u="none" strike="noStrike">
                          <a:effectLst/>
                          <a:latin typeface="GT America Regular" pitchFamily="2"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581941494"/>
                  </a:ext>
                </a:extLst>
              </a:tr>
              <a:tr h="161969">
                <a:tc>
                  <a:txBody>
                    <a:bodyPr/>
                    <a:lstStyle/>
                    <a:p>
                      <a:pPr algn="l" fontAlgn="ctr">
                        <a:buNone/>
                      </a:pPr>
                      <a:r>
                        <a:rPr lang="en-US" sz="800" b="1" i="0" u="none" strike="noStrike">
                          <a:solidFill>
                            <a:srgbClr val="000000"/>
                          </a:solidFill>
                          <a:effectLst/>
                          <a:latin typeface="GT America Regular" pitchFamily="2" charset="0"/>
                        </a:rPr>
                        <a:t>Discounted FCFF</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7.3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102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129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78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78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74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69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61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61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51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805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l" fontAlgn="b">
                        <a:buNone/>
                      </a:pPr>
                      <a:r>
                        <a:rPr lang="en-US" sz="800" b="0" i="0" u="none" strike="noStrike">
                          <a:effectLst/>
                          <a:latin typeface="GT America Regular" pitchFamily="2"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574773864"/>
                  </a:ext>
                </a:extLst>
              </a:tr>
              <a:tr h="161969">
                <a:tc>
                  <a:txBody>
                    <a:bodyPr/>
                    <a:lstStyle/>
                    <a:p>
                      <a:pPr algn="l" fontAlgn="ctr">
                        <a:buNone/>
                      </a:pPr>
                      <a:r>
                        <a:rPr lang="en-US" sz="800" b="0" i="0" u="none" strike="noStrike">
                          <a:solidFill>
                            <a:srgbClr val="000000"/>
                          </a:solidFill>
                          <a:effectLst/>
                          <a:latin typeface="GT America Regular" pitchFamily="2" charset="0"/>
                        </a:rPr>
                        <a:t>Sum of FCFF present value</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dirty="0">
                          <a:solidFill>
                            <a:srgbClr val="000000"/>
                          </a:solidFill>
                          <a:effectLst/>
                          <a:latin typeface="GT America Regular" pitchFamily="2" charset="0"/>
                        </a:rPr>
                        <a:t>1516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1509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1407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1278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1200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1122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1048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979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918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856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805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l" fontAlgn="b">
                        <a:buNone/>
                      </a:pPr>
                      <a:r>
                        <a:rPr lang="en-US" sz="800" b="0" i="0" u="none" strike="noStrike">
                          <a:effectLst/>
                          <a:latin typeface="GT America Regular" pitchFamily="2"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93391138"/>
                  </a:ext>
                </a:extLst>
              </a:tr>
              <a:tr h="161969">
                <a:tc>
                  <a:txBody>
                    <a:bodyPr/>
                    <a:lstStyle/>
                    <a:p>
                      <a:pPr algn="l" fontAlgn="ctr">
                        <a:buNone/>
                      </a:pPr>
                      <a:r>
                        <a:rPr lang="en-US" sz="800" b="1" i="0" u="none" strike="noStrike">
                          <a:solidFill>
                            <a:srgbClr val="000000"/>
                          </a:solidFill>
                          <a:effectLst/>
                          <a:latin typeface="GT America Regular" pitchFamily="2" charset="0"/>
                        </a:rPr>
                        <a:t>Enterprise value DCF</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dirty="0">
                          <a:solidFill>
                            <a:srgbClr val="000000"/>
                          </a:solidFill>
                          <a:effectLst/>
                          <a:latin typeface="GT America Regular" pitchFamily="2" charset="0"/>
                        </a:rPr>
                        <a:t>1516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l" fontAlgn="b">
                        <a:buNone/>
                      </a:pPr>
                      <a:r>
                        <a:rPr lang="en-US" sz="800" b="0" i="0" u="none" strike="noStrike">
                          <a:solidFill>
                            <a:srgbClr val="000000"/>
                          </a:solidFill>
                          <a:effectLst/>
                          <a:latin typeface="GT America Regular" pitchFamily="2" charset="0"/>
                        </a:rPr>
                        <a:t>  </a:t>
                      </a:r>
                      <a:endParaRPr lang="en-US" sz="1000" b="0" i="0" u="none" strike="noStrike">
                        <a:effectLst/>
                        <a:latin typeface="GT America Regular" pitchFamily="2" charset="0"/>
                      </a:endParaRPr>
                    </a:p>
                  </a:txBody>
                  <a:tcPr marL="0" marR="0" marT="0" marB="0" anchor="ctr">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l" fontAlgn="b">
                        <a:buNone/>
                      </a:pPr>
                      <a:r>
                        <a:rPr lang="en-US" sz="800" b="0" i="0" u="none" strike="noStrike">
                          <a:effectLst/>
                          <a:latin typeface="GT America Regular" pitchFamily="2"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324053143"/>
                  </a:ext>
                </a:extLst>
              </a:tr>
              <a:tr h="161969">
                <a:tc>
                  <a:txBody>
                    <a:bodyPr/>
                    <a:lstStyle/>
                    <a:p>
                      <a:pPr algn="l" fontAlgn="ctr">
                        <a:buNone/>
                      </a:pPr>
                      <a:r>
                        <a:rPr lang="en-US" sz="800" b="0" i="0" u="none" strike="noStrike">
                          <a:solidFill>
                            <a:srgbClr val="000000"/>
                          </a:solidFill>
                          <a:effectLst/>
                          <a:latin typeface="GT America Regular" pitchFamily="2" charset="0"/>
                        </a:rPr>
                        <a:t>- Interest bearing debt</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-555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l" fontAlgn="b">
                        <a:buNone/>
                      </a:pPr>
                      <a:r>
                        <a:rPr lang="en-US" sz="800" b="0" i="0" u="none" strike="noStrike">
                          <a:effectLst/>
                          <a:latin typeface="GT America Regular" pitchFamily="2"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783650500"/>
                  </a:ext>
                </a:extLst>
              </a:tr>
              <a:tr h="161969">
                <a:tc>
                  <a:txBody>
                    <a:bodyPr/>
                    <a:lstStyle/>
                    <a:p>
                      <a:pPr algn="l" fontAlgn="ctr">
                        <a:buNone/>
                      </a:pPr>
                      <a:r>
                        <a:rPr lang="en-US" sz="800" b="0" i="0" u="none" strike="noStrike">
                          <a:solidFill>
                            <a:srgbClr val="000000"/>
                          </a:solidFill>
                          <a:effectLst/>
                          <a:latin typeface="GT America Regular" pitchFamily="2" charset="0"/>
                        </a:rPr>
                        <a:t>+ Cash and cash equivalents</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60.8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l" fontAlgn="b">
                        <a:buNone/>
                      </a:pPr>
                      <a:r>
                        <a:rPr lang="en-US" sz="800" b="0" i="0" u="none" strike="noStrike">
                          <a:effectLst/>
                          <a:latin typeface="GT America Regular" pitchFamily="2"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223791232"/>
                  </a:ext>
                </a:extLst>
              </a:tr>
              <a:tr h="161969">
                <a:tc>
                  <a:txBody>
                    <a:bodyPr/>
                    <a:lstStyle/>
                    <a:p>
                      <a:pPr algn="l" fontAlgn="ctr">
                        <a:buNone/>
                      </a:pPr>
                      <a:r>
                        <a:rPr lang="en-US" sz="800" b="0" i="0" u="none" strike="noStrike">
                          <a:solidFill>
                            <a:srgbClr val="000000"/>
                          </a:solidFill>
                          <a:effectLst/>
                          <a:latin typeface="GT America Regular" pitchFamily="2" charset="0"/>
                        </a:rPr>
                        <a:t>-Minorities</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l" fontAlgn="b">
                        <a:buNone/>
                      </a:pPr>
                      <a:r>
                        <a:rPr lang="en-US" sz="800" b="0" i="0" u="none" strike="noStrike">
                          <a:effectLst/>
                          <a:latin typeface="GT America Regular" pitchFamily="2"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980768504"/>
                  </a:ext>
                </a:extLst>
              </a:tr>
              <a:tr h="161969">
                <a:tc>
                  <a:txBody>
                    <a:bodyPr/>
                    <a:lstStyle/>
                    <a:p>
                      <a:pPr algn="l" fontAlgn="ctr">
                        <a:buNone/>
                      </a:pPr>
                      <a:r>
                        <a:rPr lang="en-US" sz="800" b="0" i="0" u="none" strike="noStrike">
                          <a:solidFill>
                            <a:srgbClr val="000000"/>
                          </a:solidFill>
                          <a:effectLst/>
                          <a:latin typeface="GT America Regular" pitchFamily="2" charset="0"/>
                        </a:rPr>
                        <a:t>-Dividend/capital return</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-34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l" fontAlgn="b">
                        <a:buNone/>
                      </a:pPr>
                      <a:r>
                        <a:rPr lang="en-US" sz="800" b="0" i="0" u="none" strike="noStrike">
                          <a:effectLst/>
                          <a:latin typeface="GT America Regular" pitchFamily="2"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24993311"/>
                  </a:ext>
                </a:extLst>
              </a:tr>
              <a:tr h="161969">
                <a:tc>
                  <a:txBody>
                    <a:bodyPr/>
                    <a:lstStyle/>
                    <a:p>
                      <a:pPr algn="l" fontAlgn="ctr">
                        <a:buNone/>
                      </a:pPr>
                      <a:r>
                        <a:rPr lang="en-US" sz="800" b="1" i="0" u="none" strike="noStrike">
                          <a:solidFill>
                            <a:srgbClr val="000000"/>
                          </a:solidFill>
                          <a:effectLst/>
                          <a:latin typeface="GT America Regular" pitchFamily="2" charset="0"/>
                        </a:rPr>
                        <a:t>Equity value DCF</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983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l" fontAlgn="b">
                        <a:buNone/>
                      </a:pPr>
                      <a:r>
                        <a:rPr lang="en-US" sz="800" b="0" i="0" u="none" strike="noStrike">
                          <a:effectLst/>
                          <a:latin typeface="GT America Regular" pitchFamily="2"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348108478"/>
                  </a:ext>
                </a:extLst>
              </a:tr>
              <a:tr h="161969">
                <a:tc>
                  <a:txBody>
                    <a:bodyPr/>
                    <a:lstStyle/>
                    <a:p>
                      <a:pPr algn="l" fontAlgn="ctr">
                        <a:buNone/>
                      </a:pPr>
                      <a:r>
                        <a:rPr lang="en-US" sz="800" b="1" i="0" u="none" strike="noStrike">
                          <a:solidFill>
                            <a:srgbClr val="000000"/>
                          </a:solidFill>
                          <a:effectLst/>
                          <a:latin typeface="GT America Regular" pitchFamily="2" charset="0"/>
                        </a:rPr>
                        <a:t>Equity value DCF per share</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12.2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l" fontAlgn="b">
                        <a:buNone/>
                      </a:pPr>
                      <a:r>
                        <a:rPr lang="en-US" sz="800" b="0" i="0" u="none" strike="noStrike">
                          <a:effectLst/>
                          <a:latin typeface="GT America Regular" pitchFamily="2"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884850224"/>
                  </a:ext>
                </a:extLst>
              </a:tr>
              <a:tr h="161969">
                <a:tc>
                  <a:txBody>
                    <a:bodyPr/>
                    <a:lstStyle/>
                    <a:p>
                      <a:pPr algn="l" fontAlgn="ctr">
                        <a:buNone/>
                      </a:pPr>
                      <a:r>
                        <a:rPr lang="en-US" sz="800" b="0" i="0" u="none" strike="noStrike">
                          <a:solidFill>
                            <a:srgbClr val="303845"/>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ctr">
                        <a:buNone/>
                      </a:pPr>
                      <a:r>
                        <a:rPr lang="en-US" sz="800" b="0" i="0" u="none" strike="noStrike">
                          <a:solidFill>
                            <a:srgbClr val="303845"/>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ctr">
                        <a:buNone/>
                      </a:pPr>
                      <a:r>
                        <a:rPr lang="en-US" sz="800" b="0" i="0" u="none" strike="noStrike">
                          <a:solidFill>
                            <a:srgbClr val="303845"/>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ctr">
                        <a:buNone/>
                      </a:pPr>
                      <a:r>
                        <a:rPr lang="en-US" sz="800" b="0"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l" fontAlgn="b">
                        <a:buNone/>
                      </a:pPr>
                      <a:r>
                        <a:rPr lang="en-US" sz="800" b="0" i="0" u="none" strike="noStrike">
                          <a:effectLst/>
                          <a:latin typeface="GT America Regular" pitchFamily="2"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862699612"/>
                  </a:ext>
                </a:extLst>
              </a:tr>
              <a:tr h="161969">
                <a:tc>
                  <a:txBody>
                    <a:bodyPr/>
                    <a:lstStyle/>
                    <a:p>
                      <a:pPr algn="l" fontAlgn="ctr">
                        <a:buNone/>
                      </a:pPr>
                      <a:r>
                        <a:rPr lang="en-US" sz="800" b="1" i="0" u="none" strike="noStrike">
                          <a:solidFill>
                            <a:srgbClr val="3F3EFF"/>
                          </a:solidFill>
                          <a:effectLst/>
                          <a:latin typeface="GT America Regular" pitchFamily="2" charset="0"/>
                        </a:rPr>
                        <a:t>WACC</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l" fontAlgn="ctr">
                        <a:buNone/>
                      </a:pPr>
                      <a:r>
                        <a:rPr lang="en-US" sz="800" b="1" i="0" u="none" strike="noStrike">
                          <a:solidFill>
                            <a:srgbClr val="303845"/>
                          </a:solidFill>
                          <a:effectLst/>
                          <a:latin typeface="GT America Regular" pitchFamily="2" charset="0"/>
                        </a:rPr>
                        <a:t> </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l" fontAlgn="ctr">
                        <a:buNone/>
                      </a:pPr>
                      <a:r>
                        <a:rPr lang="en-US" sz="800" b="1" i="0" u="none" strike="noStrike">
                          <a:solidFill>
                            <a:srgbClr val="303845"/>
                          </a:solidFill>
                          <a:effectLst/>
                          <a:latin typeface="GT America Regular" pitchFamily="2" charset="0"/>
                        </a:rPr>
                        <a:t> </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l" fontAlgn="ctr">
                        <a:buNone/>
                      </a:pPr>
                      <a:r>
                        <a:rPr lang="en-US" sz="800" b="1"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l" fontAlgn="b">
                        <a:buNone/>
                      </a:pPr>
                      <a:r>
                        <a:rPr lang="en-US" sz="800" b="0" i="0" u="none" strike="noStrike">
                          <a:effectLst/>
                          <a:latin typeface="GT America Regular" pitchFamily="2"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443059922"/>
                  </a:ext>
                </a:extLst>
              </a:tr>
              <a:tr h="161969">
                <a:tc>
                  <a:txBody>
                    <a:bodyPr/>
                    <a:lstStyle/>
                    <a:p>
                      <a:pPr algn="l" fontAlgn="ctr">
                        <a:buNone/>
                      </a:pPr>
                      <a:r>
                        <a:rPr lang="en-US" sz="800" b="0" i="0" u="none" strike="noStrike">
                          <a:solidFill>
                            <a:srgbClr val="000000"/>
                          </a:solidFill>
                          <a:effectLst/>
                          <a:latin typeface="GT America Regular" pitchFamily="2" charset="0"/>
                        </a:rPr>
                        <a:t>Tax-% (WACC)</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l"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24.0 %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l" fontAlgn="ctr">
                        <a:buNone/>
                      </a:pPr>
                      <a:r>
                        <a:rPr lang="en-US" sz="800" b="1"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l" fontAlgn="b">
                        <a:buNone/>
                      </a:pPr>
                      <a:r>
                        <a:rPr lang="en-US" sz="800" b="0" i="0" u="none" strike="noStrike">
                          <a:effectLst/>
                          <a:latin typeface="GT America Regular" pitchFamily="2"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903358801"/>
                  </a:ext>
                </a:extLst>
              </a:tr>
              <a:tr h="161969">
                <a:tc>
                  <a:txBody>
                    <a:bodyPr/>
                    <a:lstStyle/>
                    <a:p>
                      <a:pPr algn="l" fontAlgn="ctr">
                        <a:buNone/>
                      </a:pPr>
                      <a:r>
                        <a:rPr lang="en-US" sz="800" b="0" i="0" u="none" strike="noStrike">
                          <a:solidFill>
                            <a:srgbClr val="000000"/>
                          </a:solidFill>
                          <a:effectLst/>
                          <a:latin typeface="GT America Regular" pitchFamily="2" charset="0"/>
                        </a:rPr>
                        <a:t>Target debt ratio (D/(D+E)</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l"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10.0 %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l" fontAlgn="ctr">
                        <a:buNone/>
                      </a:pPr>
                      <a:r>
                        <a:rPr lang="en-US" sz="800" b="1"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l" fontAlgn="b">
                        <a:buNone/>
                      </a:pPr>
                      <a:r>
                        <a:rPr lang="en-US" sz="800" b="0" i="0" u="none" strike="noStrike">
                          <a:effectLst/>
                          <a:latin typeface="GT America Regular" pitchFamily="2"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01962935"/>
                  </a:ext>
                </a:extLst>
              </a:tr>
              <a:tr h="161969">
                <a:tc>
                  <a:txBody>
                    <a:bodyPr/>
                    <a:lstStyle/>
                    <a:p>
                      <a:pPr algn="l" fontAlgn="ctr">
                        <a:buNone/>
                      </a:pPr>
                      <a:r>
                        <a:rPr lang="en-US" sz="800" b="0" i="0" u="none" strike="noStrike">
                          <a:solidFill>
                            <a:srgbClr val="000000"/>
                          </a:solidFill>
                          <a:effectLst/>
                          <a:latin typeface="GT America Regular" pitchFamily="2" charset="0"/>
                        </a:rPr>
                        <a:t>Cost of debt</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l"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5.0 %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l" fontAlgn="ctr">
                        <a:buNone/>
                      </a:pPr>
                      <a:r>
                        <a:rPr lang="en-US" sz="800" b="1"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l" fontAlgn="b">
                        <a:buNone/>
                      </a:pPr>
                      <a:r>
                        <a:rPr lang="en-US" sz="800" b="0" i="0" u="none" strike="noStrike">
                          <a:effectLst/>
                          <a:latin typeface="GT America Regular" pitchFamily="2"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648935403"/>
                  </a:ext>
                </a:extLst>
              </a:tr>
              <a:tr h="161969">
                <a:tc>
                  <a:txBody>
                    <a:bodyPr/>
                    <a:lstStyle/>
                    <a:p>
                      <a:pPr algn="l" fontAlgn="ctr">
                        <a:buNone/>
                      </a:pPr>
                      <a:r>
                        <a:rPr lang="en-US" sz="800" b="0" i="0" u="none" strike="noStrike">
                          <a:solidFill>
                            <a:srgbClr val="000000"/>
                          </a:solidFill>
                          <a:effectLst/>
                          <a:latin typeface="GT America Regular" pitchFamily="2" charset="0"/>
                        </a:rPr>
                        <a:t>Equity Beta</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l"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1.16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l" fontAlgn="ctr">
                        <a:buNone/>
                      </a:pPr>
                      <a:r>
                        <a:rPr lang="en-US" sz="800" b="1"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l" fontAlgn="b">
                        <a:buNone/>
                      </a:pPr>
                      <a:r>
                        <a:rPr lang="en-US" sz="800" b="0" i="0" u="none" strike="noStrike">
                          <a:effectLst/>
                          <a:latin typeface="GT America Regular" pitchFamily="2"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206136845"/>
                  </a:ext>
                </a:extLst>
              </a:tr>
              <a:tr h="161969">
                <a:tc>
                  <a:txBody>
                    <a:bodyPr/>
                    <a:lstStyle/>
                    <a:p>
                      <a:pPr algn="l" fontAlgn="ctr">
                        <a:buNone/>
                      </a:pPr>
                      <a:r>
                        <a:rPr lang="en-US" sz="800" b="0" i="0" u="none" strike="noStrike">
                          <a:solidFill>
                            <a:srgbClr val="000000"/>
                          </a:solidFill>
                          <a:effectLst/>
                          <a:latin typeface="GT America Regular" pitchFamily="2" charset="0"/>
                        </a:rPr>
                        <a:t>Market risk premium</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l"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4.75%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l" fontAlgn="ctr">
                        <a:buNone/>
                      </a:pPr>
                      <a:r>
                        <a:rPr lang="en-US" sz="800" b="1"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l" fontAlgn="b">
                        <a:buNone/>
                      </a:pPr>
                      <a:r>
                        <a:rPr lang="en-US" sz="800" b="0" i="0" u="none" strike="noStrike">
                          <a:effectLst/>
                          <a:latin typeface="GT America Regular" pitchFamily="2"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652596783"/>
                  </a:ext>
                </a:extLst>
              </a:tr>
              <a:tr h="161969">
                <a:tc>
                  <a:txBody>
                    <a:bodyPr/>
                    <a:lstStyle/>
                    <a:p>
                      <a:pPr algn="l" fontAlgn="ctr">
                        <a:buNone/>
                      </a:pPr>
                      <a:r>
                        <a:rPr lang="en-US" sz="800" b="0" i="0" u="none" strike="noStrike">
                          <a:solidFill>
                            <a:srgbClr val="000000"/>
                          </a:solidFill>
                          <a:effectLst/>
                          <a:latin typeface="GT America Regular" pitchFamily="2" charset="0"/>
                        </a:rPr>
                        <a:t>Liquidity premium</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l"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l" fontAlgn="ctr">
                        <a:buNone/>
                      </a:pPr>
                      <a:r>
                        <a:rPr lang="en-US" sz="800" b="1"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l" fontAlgn="b">
                        <a:buNone/>
                      </a:pPr>
                      <a:r>
                        <a:rPr lang="en-US" sz="800" b="0" i="0" u="none" strike="noStrike">
                          <a:effectLst/>
                          <a:latin typeface="GT America Regular" pitchFamily="2"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876773572"/>
                  </a:ext>
                </a:extLst>
              </a:tr>
              <a:tr h="161969">
                <a:tc>
                  <a:txBody>
                    <a:bodyPr/>
                    <a:lstStyle/>
                    <a:p>
                      <a:pPr algn="l" fontAlgn="ctr">
                        <a:buNone/>
                      </a:pPr>
                      <a:r>
                        <a:rPr lang="en-US" sz="800" b="0" i="0" u="none" strike="noStrike">
                          <a:solidFill>
                            <a:srgbClr val="000000"/>
                          </a:solidFill>
                          <a:effectLst/>
                          <a:latin typeface="GT America Regular" pitchFamily="2" charset="0"/>
                        </a:rPr>
                        <a:t>Risk free interest rate</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l"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2.5 %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l" fontAlgn="ctr">
                        <a:buNone/>
                      </a:pPr>
                      <a:r>
                        <a:rPr lang="en-US" sz="800" b="1"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l" fontAlgn="b">
                        <a:buNone/>
                      </a:pPr>
                      <a:r>
                        <a:rPr lang="en-US" sz="800" b="0" i="0" u="none" strike="noStrike">
                          <a:effectLst/>
                          <a:latin typeface="GT America Regular" pitchFamily="2"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418139944"/>
                  </a:ext>
                </a:extLst>
              </a:tr>
              <a:tr h="161969">
                <a:tc>
                  <a:txBody>
                    <a:bodyPr/>
                    <a:lstStyle/>
                    <a:p>
                      <a:pPr algn="l" fontAlgn="ctr">
                        <a:buNone/>
                      </a:pPr>
                      <a:r>
                        <a:rPr lang="en-US" sz="800" b="1" i="0" u="none" strike="noStrike">
                          <a:solidFill>
                            <a:srgbClr val="000000"/>
                          </a:solidFill>
                          <a:effectLst/>
                          <a:latin typeface="GT America Regular" pitchFamily="2" charset="0"/>
                        </a:rPr>
                        <a:t>Cost of equity</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l" fontAlgn="ctr">
                        <a:buNone/>
                      </a:pPr>
                      <a:r>
                        <a:rPr lang="en-US" sz="800" b="1"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9.0 %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l" fontAlgn="ctr">
                        <a:buNone/>
                      </a:pPr>
                      <a:r>
                        <a:rPr lang="en-US" sz="800" b="1"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l" fontAlgn="b">
                        <a:buNone/>
                      </a:pPr>
                      <a:r>
                        <a:rPr lang="en-US" sz="800" b="0" i="0" u="none" strike="noStrike">
                          <a:effectLst/>
                          <a:latin typeface="GT America Regular" pitchFamily="2"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371482809"/>
                  </a:ext>
                </a:extLst>
              </a:tr>
              <a:tr h="161969">
                <a:tc>
                  <a:txBody>
                    <a:bodyPr/>
                    <a:lstStyle/>
                    <a:p>
                      <a:pPr algn="l" fontAlgn="ctr">
                        <a:buNone/>
                      </a:pPr>
                      <a:r>
                        <a:rPr lang="en-US" sz="800" b="1" i="0" u="none" strike="noStrike">
                          <a:solidFill>
                            <a:srgbClr val="000000"/>
                          </a:solidFill>
                          <a:effectLst/>
                          <a:latin typeface="GT America Regular" pitchFamily="2" charset="0"/>
                        </a:rPr>
                        <a:t>Weighted average cost of capital (WACC)</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l" fontAlgn="ctr">
                        <a:buNone/>
                      </a:pPr>
                      <a:r>
                        <a:rPr lang="en-US" sz="800" b="1"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8.5 %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l" fontAlgn="ctr">
                        <a:buNone/>
                      </a:pPr>
                      <a:r>
                        <a:rPr lang="en-US" sz="800" b="1"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l" fontAlgn="b">
                        <a:buNone/>
                      </a:pPr>
                      <a:r>
                        <a:rPr lang="en-US" sz="800" b="0" i="0" u="none" strike="noStrike">
                          <a:effectLst/>
                          <a:latin typeface="GT America Regular" pitchFamily="2"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851684976"/>
                  </a:ext>
                </a:extLst>
              </a:tr>
              <a:tr h="161969">
                <a:tc>
                  <a:txBody>
                    <a:bodyPr/>
                    <a:lstStyle/>
                    <a:p>
                      <a:pPr algn="l" fontAlgn="b">
                        <a:buNone/>
                      </a:pPr>
                      <a:r>
                        <a:rPr lang="en-US" sz="800" b="0" i="0" u="none" strike="noStrike">
                          <a:solidFill>
                            <a:srgbClr val="000000"/>
                          </a:solidFill>
                          <a:effectLst/>
                          <a:latin typeface="GT America Regular" pitchFamily="2" charset="0"/>
                        </a:rPr>
                        <a:t>Source: Inderes</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l" fontAlgn="b">
                        <a:buNone/>
                      </a:pPr>
                      <a:r>
                        <a:rPr lang="en-US" sz="800" b="0" i="0" u="none" strike="noStrike" dirty="0">
                          <a:effectLst/>
                          <a:latin typeface="GT America Regular" pitchFamily="2"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403686711"/>
                  </a:ext>
                </a:extLst>
              </a:tr>
            </a:tbl>
          </a:graphicData>
        </a:graphic>
      </p:graphicFrame>
      <p:sp>
        <p:nvSpPr>
          <p:cNvPr id="12" name="Tekstin paikkamerkki 1">
            <a:extLst>
              <a:ext uri="{FF2B5EF4-FFF2-40B4-BE49-F238E27FC236}">
                <a16:creationId xmlns:a16="http://schemas.microsoft.com/office/drawing/2014/main" id="{4BA4072A-6C01-9CAE-E41D-16F528A8C890}"/>
              </a:ext>
            </a:extLst>
          </p:cNvPr>
          <p:cNvSpPr>
            <a:spLocks noGrp="1"/>
          </p:cNvSpPr>
          <p:nvPr>
            <p:ph type="body" sz="quarter" idx="17"/>
          </p:nvPr>
        </p:nvSpPr>
        <p:spPr/>
        <p:txBody>
          <a:bodyPr>
            <a:spAutoFit/>
          </a:bodyPr>
          <a:lstStyle/>
          <a:p>
            <a:r>
              <a:rPr lang="en-US" dirty="0"/>
              <a:t>DCF-calculation</a:t>
            </a:r>
          </a:p>
        </p:txBody>
      </p:sp>
      <p:sp>
        <p:nvSpPr>
          <p:cNvPr id="13" name="Slide Number Placeholder 3">
            <a:extLst>
              <a:ext uri="{FF2B5EF4-FFF2-40B4-BE49-F238E27FC236}">
                <a16:creationId xmlns:a16="http://schemas.microsoft.com/office/drawing/2014/main" id="{D3592C15-7D8B-1B0A-31C7-5169DB9689FA}"/>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B702B6-6156-2F42-85AB-A912E062E9D6}" type="slidenum">
              <a:rPr kumimoji="0" lang="en-US" sz="1000" b="1" i="0" u="none" strike="noStrike" kern="1200" cap="none" spc="0" normalizeH="0" baseline="0" noProof="0" smtClean="0">
                <a:ln>
                  <a:noFill/>
                </a:ln>
                <a:solidFill>
                  <a:srgbClr val="3F3EFF"/>
                </a:solidFill>
                <a:effectLst/>
                <a:uLnTx/>
                <a:uFillTx/>
                <a:latin typeface="GT America Condensed Regular" pitchFamily="2" charset="77"/>
                <a:ea typeface="GT America Condensed Regular" pitchFamily="2" charset="77"/>
                <a:cs typeface="GT America Condensed Regular"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1" i="0" u="none" strike="noStrike" kern="1200" cap="none" spc="0" normalizeH="0" baseline="0" noProof="0" dirty="0">
              <a:ln>
                <a:noFill/>
              </a:ln>
              <a:solidFill>
                <a:srgbClr val="3F3EFF"/>
              </a:solidFill>
              <a:effectLst/>
              <a:uLnTx/>
              <a:uFillTx/>
              <a:latin typeface="GT America Condensed Regular" pitchFamily="2" charset="77"/>
              <a:ea typeface="GT America Condensed Regular" pitchFamily="2" charset="77"/>
              <a:cs typeface="GT America Condensed Regular" pitchFamily="2" charset="77"/>
            </a:endParaRPr>
          </a:p>
        </p:txBody>
      </p:sp>
      <p:graphicFrame>
        <p:nvGraphicFramePr>
          <p:cNvPr id="3" name="DCF-FIG">
            <a:extLst>
              <a:ext uri="{FF2B5EF4-FFF2-40B4-BE49-F238E27FC236}">
                <a16:creationId xmlns:a16="http://schemas.microsoft.com/office/drawing/2014/main" id="{00000000-0008-0000-1B00-000008000000}"/>
              </a:ext>
            </a:extLst>
          </p:cNvPr>
          <p:cNvGraphicFramePr>
            <a:graphicFrameLocks/>
          </p:cNvGraphicFramePr>
          <p:nvPr>
            <p:extLst>
              <p:ext uri="{D42A27DB-BD31-4B8C-83A1-F6EECF244321}">
                <p14:modId xmlns:p14="http://schemas.microsoft.com/office/powerpoint/2010/main" val="4200573398"/>
              </p:ext>
            </p:extLst>
          </p:nvPr>
        </p:nvGraphicFramePr>
        <p:xfrm>
          <a:off x="4369119" y="3809934"/>
          <a:ext cx="5650230" cy="28022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8852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2F5E808E-128D-FCFB-7D83-82FB6455841B}"/>
              </a:ext>
            </a:extLst>
          </p:cNvPr>
          <p:cNvSpPr>
            <a:spLocks noGrp="1"/>
          </p:cNvSpPr>
          <p:nvPr>
            <p:ph type="body" sz="quarter" idx="30"/>
          </p:nvPr>
        </p:nvSpPr>
        <p:spPr/>
        <p:txBody>
          <a:bodyPr/>
          <a:lstStyle/>
          <a:p>
            <a:r>
              <a:rPr lang="en-US" dirty="0"/>
              <a:t>Source: </a:t>
            </a:r>
            <a:r>
              <a:rPr lang="en-US" dirty="0" err="1"/>
              <a:t>Inderes</a:t>
            </a:r>
            <a:r>
              <a:rPr lang="en-US" dirty="0"/>
              <a:t>. NB! The terminal value weight (%) is presented on a reverse scale for clarity.</a:t>
            </a:r>
          </a:p>
        </p:txBody>
      </p:sp>
      <p:sp>
        <p:nvSpPr>
          <p:cNvPr id="13" name="Title">
            <a:extLst>
              <a:ext uri="{FF2B5EF4-FFF2-40B4-BE49-F238E27FC236}">
                <a16:creationId xmlns:a16="http://schemas.microsoft.com/office/drawing/2014/main" id="{BB441DC3-D18E-FD4F-5D2E-A88D2CE3490C}"/>
              </a:ext>
            </a:extLst>
          </p:cNvPr>
          <p:cNvSpPr>
            <a:spLocks noGrp="1"/>
          </p:cNvSpPr>
          <p:nvPr>
            <p:ph type="body" sz="quarter" idx="17"/>
          </p:nvPr>
        </p:nvSpPr>
        <p:spPr>
          <a:xfrm>
            <a:off x="342900" y="288000"/>
            <a:ext cx="10514569" cy="452432"/>
          </a:xfrm>
        </p:spPr>
        <p:txBody>
          <a:bodyPr wrap="square">
            <a:spAutoFit/>
          </a:bodyPr>
          <a:lstStyle/>
          <a:p>
            <a:r>
              <a:rPr lang="en-US" sz="2600" spc="0" dirty="0"/>
              <a:t>DCF sensitivity calculations and key assumptions in graphs</a:t>
            </a:r>
          </a:p>
        </p:txBody>
      </p:sp>
      <p:sp>
        <p:nvSpPr>
          <p:cNvPr id="15" name="Slide Number Placeholder 2">
            <a:extLst>
              <a:ext uri="{FF2B5EF4-FFF2-40B4-BE49-F238E27FC236}">
                <a16:creationId xmlns:a16="http://schemas.microsoft.com/office/drawing/2014/main" id="{E1F2E976-C0DC-9A8E-3110-657C7CDF3D3C}"/>
              </a:ext>
            </a:extLst>
          </p:cNvPr>
          <p:cNvSpPr>
            <a:spLocks noGrp="1"/>
          </p:cNvSpPr>
          <p:nvPr>
            <p:ph type="sldNum" sz="quarter" idx="4"/>
          </p:nvPr>
        </p:nvSpPr>
        <p:spPr>
          <a:xfrm>
            <a:off x="9106168"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B702B6-6156-2F42-85AB-A912E062E9D6}" type="slidenum">
              <a:rPr kumimoji="0" lang="en-US" sz="1000" b="1" i="0" u="none" strike="noStrike" kern="1200" cap="none" spc="0" normalizeH="0" baseline="0" noProof="0" smtClean="0">
                <a:ln>
                  <a:noFill/>
                </a:ln>
                <a:solidFill>
                  <a:srgbClr val="3F3EFF"/>
                </a:solidFill>
                <a:effectLst/>
                <a:uLnTx/>
                <a:uFillTx/>
                <a:latin typeface="GT America Condensed Regular" pitchFamily="2" charset="77"/>
                <a:ea typeface="GT America Condensed Regular" pitchFamily="2" charset="77"/>
                <a:cs typeface="GT America Condensed Regular"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1" i="0" u="none" strike="noStrike" kern="1200" cap="none" spc="0" normalizeH="0" baseline="0" noProof="0" dirty="0">
              <a:ln>
                <a:noFill/>
              </a:ln>
              <a:solidFill>
                <a:srgbClr val="3F3EFF"/>
              </a:solidFill>
              <a:effectLst/>
              <a:uLnTx/>
              <a:uFillTx/>
              <a:latin typeface="GT America Condensed Regular" pitchFamily="2" charset="77"/>
              <a:ea typeface="GT America Condensed Regular" pitchFamily="2" charset="77"/>
              <a:cs typeface="GT America Condensed Regular" pitchFamily="2" charset="77"/>
            </a:endParaRPr>
          </a:p>
        </p:txBody>
      </p:sp>
      <p:grpSp>
        <p:nvGrpSpPr>
          <p:cNvPr id="2" name="Taulukko">
            <a:extLst>
              <a:ext uri="{FF2B5EF4-FFF2-40B4-BE49-F238E27FC236}">
                <a16:creationId xmlns:a16="http://schemas.microsoft.com/office/drawing/2014/main" id="{00000000-0008-0000-1C00-000006000000}"/>
              </a:ext>
            </a:extLst>
          </p:cNvPr>
          <p:cNvGrpSpPr>
            <a:grpSpLocks noChangeAspect="1"/>
          </p:cNvGrpSpPr>
          <p:nvPr/>
        </p:nvGrpSpPr>
        <p:grpSpPr>
          <a:xfrm>
            <a:off x="342900" y="838200"/>
            <a:ext cx="10441305" cy="5385509"/>
            <a:chOff x="0" y="0"/>
            <a:chExt cx="10668000" cy="5588000"/>
          </a:xfrm>
        </p:grpSpPr>
        <p:graphicFrame>
          <p:nvGraphicFramePr>
            <p:cNvPr id="3" name="RiskChart">
              <a:extLst>
                <a:ext uri="{FF2B5EF4-FFF2-40B4-BE49-F238E27FC236}">
                  <a16:creationId xmlns:a16="http://schemas.microsoft.com/office/drawing/2014/main" id="{00000000-0008-0000-1C00-000002000000}"/>
                </a:ext>
              </a:extLst>
            </p:cNvPr>
            <p:cNvGraphicFramePr/>
            <p:nvPr>
              <p:extLst>
                <p:ext uri="{D42A27DB-BD31-4B8C-83A1-F6EECF244321}">
                  <p14:modId xmlns:p14="http://schemas.microsoft.com/office/powerpoint/2010/main" val="2502998031"/>
                </p:ext>
              </p:extLst>
            </p:nvPr>
          </p:nvGraphicFramePr>
          <p:xfrm>
            <a:off x="5842000" y="0"/>
            <a:ext cx="4826000" cy="279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WaccChart">
              <a:extLst>
                <a:ext uri="{FF2B5EF4-FFF2-40B4-BE49-F238E27FC236}">
                  <a16:creationId xmlns:a16="http://schemas.microsoft.com/office/drawing/2014/main" id="{00000000-0008-0000-1C00-000003000000}"/>
                </a:ext>
              </a:extLst>
            </p:cNvPr>
            <p:cNvGraphicFramePr/>
            <p:nvPr/>
          </p:nvGraphicFramePr>
          <p:xfrm>
            <a:off x="0" y="0"/>
            <a:ext cx="4826000" cy="279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EbitChart">
              <a:extLst>
                <a:ext uri="{FF2B5EF4-FFF2-40B4-BE49-F238E27FC236}">
                  <a16:creationId xmlns:a16="http://schemas.microsoft.com/office/drawing/2014/main" id="{00000000-0008-0000-1C00-000004000000}"/>
                </a:ext>
              </a:extLst>
            </p:cNvPr>
            <p:cNvGraphicFramePr/>
            <p:nvPr/>
          </p:nvGraphicFramePr>
          <p:xfrm>
            <a:off x="0" y="2794000"/>
            <a:ext cx="4826000" cy="2794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SalesEbitPChart">
              <a:extLst>
                <a:ext uri="{FF2B5EF4-FFF2-40B4-BE49-F238E27FC236}">
                  <a16:creationId xmlns:a16="http://schemas.microsoft.com/office/drawing/2014/main" id="{00000000-0008-0000-1C00-000005000000}"/>
                </a:ext>
              </a:extLst>
            </p:cNvPr>
            <p:cNvGraphicFramePr/>
            <p:nvPr/>
          </p:nvGraphicFramePr>
          <p:xfrm>
            <a:off x="5842000" y="2794000"/>
            <a:ext cx="4826000" cy="2794000"/>
          </p:xfrm>
          <a:graphic>
            <a:graphicData uri="http://schemas.openxmlformats.org/drawingml/2006/chart">
              <c:chart xmlns:c="http://schemas.openxmlformats.org/drawingml/2006/chart" xmlns:r="http://schemas.openxmlformats.org/officeDocument/2006/relationships" r:id="rId5"/>
            </a:graphicData>
          </a:graphic>
        </p:graphicFrame>
      </p:grpSp>
    </p:spTree>
    <p:extLst>
      <p:ext uri="{BB962C8B-B14F-4D97-AF65-F5344CB8AC3E}">
        <p14:creationId xmlns:p14="http://schemas.microsoft.com/office/powerpoint/2010/main" val="1767252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7E7E0A0F-B80C-C132-07F5-AD76125D6483}"/>
              </a:ext>
            </a:extLst>
          </p:cNvPr>
          <p:cNvSpPr>
            <a:spLocks noGrp="1"/>
          </p:cNvSpPr>
          <p:nvPr>
            <p:ph type="body" sz="quarter" idx="30"/>
          </p:nvPr>
        </p:nvSpPr>
        <p:spPr>
          <a:xfrm>
            <a:off x="342631" y="6489700"/>
            <a:ext cx="9663381" cy="360363"/>
          </a:xfrm>
        </p:spPr>
        <p:txBody>
          <a:bodyPr/>
          <a:lstStyle/>
          <a:p>
            <a:r>
              <a:rPr lang="en-US" dirty="0"/>
              <a:t>The market cap and enterprise value in the table consider the expected change in the number of shares and net debt for the forecast years. Per-share figures are calculated using the number of shares at year-end.</a:t>
            </a:r>
          </a:p>
          <a:p>
            <a:endParaRPr lang="en-US" dirty="0"/>
          </a:p>
        </p:txBody>
      </p:sp>
      <p:graphicFrame>
        <p:nvGraphicFramePr>
          <p:cNvPr id="2" name="Taulukko">
            <a:extLst>
              <a:ext uri="{FF2B5EF4-FFF2-40B4-BE49-F238E27FC236}">
                <a16:creationId xmlns:a16="http://schemas.microsoft.com/office/drawing/2014/main" id="{F84AA0B6-2F4C-0CA8-EEFF-BD8ADF6F8A27}"/>
              </a:ext>
            </a:extLst>
          </p:cNvPr>
          <p:cNvGraphicFramePr>
            <a:graphicFrameLocks noGrp="1"/>
          </p:cNvGraphicFramePr>
          <p:nvPr>
            <p:ph sz="quarter" idx="13"/>
          </p:nvPr>
        </p:nvGraphicFramePr>
        <p:xfrm>
          <a:off x="342900" y="1040130"/>
          <a:ext cx="10801346" cy="5029200"/>
        </p:xfrm>
        <a:graphic>
          <a:graphicData uri="http://schemas.openxmlformats.org/drawingml/2006/table">
            <a:tbl>
              <a:tblPr/>
              <a:tblGrid>
                <a:gridCol w="1795823">
                  <a:extLst>
                    <a:ext uri="{9D8B030D-6E8A-4147-A177-3AD203B41FA5}">
                      <a16:colId xmlns:a16="http://schemas.microsoft.com/office/drawing/2014/main" val="613936661"/>
                    </a:ext>
                  </a:extLst>
                </a:gridCol>
                <a:gridCol w="686638">
                  <a:extLst>
                    <a:ext uri="{9D8B030D-6E8A-4147-A177-3AD203B41FA5}">
                      <a16:colId xmlns:a16="http://schemas.microsoft.com/office/drawing/2014/main" val="2873204149"/>
                    </a:ext>
                  </a:extLst>
                </a:gridCol>
                <a:gridCol w="686638">
                  <a:extLst>
                    <a:ext uri="{9D8B030D-6E8A-4147-A177-3AD203B41FA5}">
                      <a16:colId xmlns:a16="http://schemas.microsoft.com/office/drawing/2014/main" val="2291848903"/>
                    </a:ext>
                  </a:extLst>
                </a:gridCol>
                <a:gridCol w="686638">
                  <a:extLst>
                    <a:ext uri="{9D8B030D-6E8A-4147-A177-3AD203B41FA5}">
                      <a16:colId xmlns:a16="http://schemas.microsoft.com/office/drawing/2014/main" val="2325881133"/>
                    </a:ext>
                  </a:extLst>
                </a:gridCol>
                <a:gridCol w="686638">
                  <a:extLst>
                    <a:ext uri="{9D8B030D-6E8A-4147-A177-3AD203B41FA5}">
                      <a16:colId xmlns:a16="http://schemas.microsoft.com/office/drawing/2014/main" val="1852162602"/>
                    </a:ext>
                  </a:extLst>
                </a:gridCol>
                <a:gridCol w="686638">
                  <a:extLst>
                    <a:ext uri="{9D8B030D-6E8A-4147-A177-3AD203B41FA5}">
                      <a16:colId xmlns:a16="http://schemas.microsoft.com/office/drawing/2014/main" val="1476577381"/>
                    </a:ext>
                  </a:extLst>
                </a:gridCol>
                <a:gridCol w="224478">
                  <a:extLst>
                    <a:ext uri="{9D8B030D-6E8A-4147-A177-3AD203B41FA5}">
                      <a16:colId xmlns:a16="http://schemas.microsoft.com/office/drawing/2014/main" val="1040467023"/>
                    </a:ext>
                  </a:extLst>
                </a:gridCol>
                <a:gridCol w="1914665">
                  <a:extLst>
                    <a:ext uri="{9D8B030D-6E8A-4147-A177-3AD203B41FA5}">
                      <a16:colId xmlns:a16="http://schemas.microsoft.com/office/drawing/2014/main" val="2944532969"/>
                    </a:ext>
                  </a:extLst>
                </a:gridCol>
                <a:gridCol w="686638">
                  <a:extLst>
                    <a:ext uri="{9D8B030D-6E8A-4147-A177-3AD203B41FA5}">
                      <a16:colId xmlns:a16="http://schemas.microsoft.com/office/drawing/2014/main" val="3981425155"/>
                    </a:ext>
                  </a:extLst>
                </a:gridCol>
                <a:gridCol w="686638">
                  <a:extLst>
                    <a:ext uri="{9D8B030D-6E8A-4147-A177-3AD203B41FA5}">
                      <a16:colId xmlns:a16="http://schemas.microsoft.com/office/drawing/2014/main" val="1393493015"/>
                    </a:ext>
                  </a:extLst>
                </a:gridCol>
                <a:gridCol w="686638">
                  <a:extLst>
                    <a:ext uri="{9D8B030D-6E8A-4147-A177-3AD203B41FA5}">
                      <a16:colId xmlns:a16="http://schemas.microsoft.com/office/drawing/2014/main" val="1490425935"/>
                    </a:ext>
                  </a:extLst>
                </a:gridCol>
                <a:gridCol w="686638">
                  <a:extLst>
                    <a:ext uri="{9D8B030D-6E8A-4147-A177-3AD203B41FA5}">
                      <a16:colId xmlns:a16="http://schemas.microsoft.com/office/drawing/2014/main" val="4101055484"/>
                    </a:ext>
                  </a:extLst>
                </a:gridCol>
                <a:gridCol w="686638">
                  <a:extLst>
                    <a:ext uri="{9D8B030D-6E8A-4147-A177-3AD203B41FA5}">
                      <a16:colId xmlns:a16="http://schemas.microsoft.com/office/drawing/2014/main" val="798963010"/>
                    </a:ext>
                  </a:extLst>
                </a:gridCol>
              </a:tblGrid>
              <a:tr h="167640">
                <a:tc>
                  <a:txBody>
                    <a:bodyPr/>
                    <a:lstStyle/>
                    <a:p>
                      <a:pPr algn="l" fontAlgn="ctr">
                        <a:buNone/>
                      </a:pPr>
                      <a:r>
                        <a:rPr lang="en-US" sz="800" b="1" i="0" u="none" strike="noStrike">
                          <a:solidFill>
                            <a:srgbClr val="3F3EFF"/>
                          </a:solidFill>
                          <a:effectLst/>
                          <a:latin typeface="GT America Regular" pitchFamily="2" charset="0"/>
                        </a:rPr>
                        <a:t>Income statement</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2022</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2023</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2024</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2025e</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2026e</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l" fontAlgn="ctr">
                        <a:buNone/>
                      </a:pPr>
                      <a:r>
                        <a:rPr lang="en-US" sz="800" b="1"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l" fontAlgn="ctr">
                        <a:buNone/>
                      </a:pPr>
                      <a:r>
                        <a:rPr lang="en-US" sz="800" b="1" i="0" u="none" strike="noStrike">
                          <a:solidFill>
                            <a:srgbClr val="3F3EFF"/>
                          </a:solidFill>
                          <a:effectLst/>
                          <a:latin typeface="GT America Regular" pitchFamily="2" charset="0"/>
                        </a:rPr>
                        <a:t>Per share data</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2022</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2023</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2024</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2025e</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2026e</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extLst>
                  <a:ext uri="{0D108BD9-81ED-4DB2-BD59-A6C34878D82A}">
                    <a16:rowId xmlns:a16="http://schemas.microsoft.com/office/drawing/2014/main" val="1127235980"/>
                  </a:ext>
                </a:extLst>
              </a:tr>
              <a:tr h="167640">
                <a:tc>
                  <a:txBody>
                    <a:bodyPr/>
                    <a:lstStyle/>
                    <a:p>
                      <a:pPr algn="l" fontAlgn="b">
                        <a:buNone/>
                      </a:pPr>
                      <a:r>
                        <a:rPr lang="en-US" sz="800" b="1" i="0" u="none" strike="noStrike">
                          <a:solidFill>
                            <a:srgbClr val="000000"/>
                          </a:solidFill>
                          <a:effectLst/>
                          <a:latin typeface="GT America Regular" pitchFamily="2" charset="0"/>
                        </a:rPr>
                        <a:t>Revenue</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1248.4</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1129.8</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1157.1</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1151.1</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1186.3</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l"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800" b="1" i="0" u="none" strike="noStrike">
                          <a:solidFill>
                            <a:srgbClr val="000000"/>
                          </a:solidFill>
                          <a:effectLst/>
                          <a:latin typeface="GT America Regular" pitchFamily="2" charset="0"/>
                        </a:rPr>
                        <a:t>EPS (reported)</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1.22</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0.87</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0.33</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0.24</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0.75</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476838526"/>
                  </a:ext>
                </a:extLst>
              </a:tr>
              <a:tr h="167640">
                <a:tc>
                  <a:txBody>
                    <a:bodyPr/>
                    <a:lstStyle/>
                    <a:p>
                      <a:pPr algn="l" fontAlgn="b">
                        <a:buNone/>
                      </a:pPr>
                      <a:r>
                        <a:rPr lang="en-US" sz="800" b="1" i="0" u="none" strike="noStrike">
                          <a:solidFill>
                            <a:srgbClr val="000000"/>
                          </a:solidFill>
                          <a:effectLst/>
                          <a:latin typeface="GT America Regular" pitchFamily="2" charset="0"/>
                        </a:rPr>
                        <a:t>EBITDA</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193.5</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164.9</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120.5</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131.4</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181.3</a:t>
                      </a:r>
                    </a:p>
                  </a:txBody>
                  <a:tcPr marL="0" marR="0" marT="0" marB="0" anchor="b">
                    <a:lnL>
                      <a:noFill/>
                    </a:lnL>
                    <a:lnR>
                      <a:noFill/>
                    </a:lnR>
                    <a:lnT>
                      <a:noFill/>
                    </a:lnT>
                    <a:lnB>
                      <a:noFill/>
                    </a:lnB>
                    <a:solidFill>
                      <a:srgbClr val="FFFFFF"/>
                    </a:solidFill>
                  </a:tcPr>
                </a:tc>
                <a:tc>
                  <a:txBody>
                    <a:bodyPr/>
                    <a:lstStyle/>
                    <a:p>
                      <a:pPr algn="l"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800" b="1" i="0" u="none" strike="noStrike">
                          <a:solidFill>
                            <a:srgbClr val="000000"/>
                          </a:solidFill>
                          <a:effectLst/>
                          <a:latin typeface="GT America Regular" pitchFamily="2" charset="0"/>
                        </a:rPr>
                        <a:t>EPS (adj.)</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1.42</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1.01</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1.07</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0.56</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0.75</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682242283"/>
                  </a:ext>
                </a:extLst>
              </a:tr>
              <a:tr h="167640">
                <a:tc>
                  <a:txBody>
                    <a:bodyPr/>
                    <a:lstStyle/>
                    <a:p>
                      <a:pPr algn="l" fontAlgn="b">
                        <a:buNone/>
                      </a:pPr>
                      <a:r>
                        <a:rPr lang="en-US" sz="800" b="1" i="0" u="none" strike="noStrike">
                          <a:solidFill>
                            <a:srgbClr val="000000"/>
                          </a:solidFill>
                          <a:effectLst/>
                          <a:latin typeface="GT America Regular" pitchFamily="2" charset="0"/>
                        </a:rPr>
                        <a:t>EBIT</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134.7</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98.9</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37.1</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55.7</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103.9</a:t>
                      </a:r>
                    </a:p>
                  </a:txBody>
                  <a:tcPr marL="0" marR="0" marT="0" marB="0" anchor="b">
                    <a:lnL>
                      <a:noFill/>
                    </a:lnL>
                    <a:lnR>
                      <a:noFill/>
                    </a:lnR>
                    <a:lnT>
                      <a:noFill/>
                    </a:lnT>
                    <a:lnB>
                      <a:noFill/>
                    </a:lnB>
                    <a:solidFill>
                      <a:srgbClr val="FFFFFF"/>
                    </a:solidFill>
                  </a:tcPr>
                </a:tc>
                <a:tc>
                  <a:txBody>
                    <a:bodyPr/>
                    <a:lstStyle/>
                    <a:p>
                      <a:pPr algn="l"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800" b="1" i="0" u="none" strike="noStrike">
                          <a:solidFill>
                            <a:srgbClr val="000000"/>
                          </a:solidFill>
                          <a:effectLst/>
                          <a:latin typeface="GT America Regular" pitchFamily="2" charset="0"/>
                        </a:rPr>
                        <a:t>OCF / share</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-0.64</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2.39</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1.52</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1.22</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2.49</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747605680"/>
                  </a:ext>
                </a:extLst>
              </a:tr>
              <a:tr h="167640">
                <a:tc>
                  <a:txBody>
                    <a:bodyPr/>
                    <a:lstStyle/>
                    <a:p>
                      <a:pPr algn="l" fontAlgn="b">
                        <a:buNone/>
                      </a:pPr>
                      <a:r>
                        <a:rPr lang="en-US" sz="800" b="1" i="0" u="none" strike="noStrike">
                          <a:solidFill>
                            <a:srgbClr val="000000"/>
                          </a:solidFill>
                          <a:effectLst/>
                          <a:latin typeface="GT America Regular" pitchFamily="2" charset="0"/>
                        </a:rPr>
                        <a:t>PTP</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124.1</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79.7</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18.5</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26.1</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79.9</a:t>
                      </a:r>
                    </a:p>
                  </a:txBody>
                  <a:tcPr marL="0" marR="0" marT="0" marB="0" anchor="b">
                    <a:lnL>
                      <a:noFill/>
                    </a:lnL>
                    <a:lnR>
                      <a:noFill/>
                    </a:lnR>
                    <a:lnT>
                      <a:noFill/>
                    </a:lnT>
                    <a:lnB>
                      <a:noFill/>
                    </a:lnB>
                    <a:solidFill>
                      <a:srgbClr val="FFFFFF"/>
                    </a:solidFill>
                  </a:tcPr>
                </a:tc>
                <a:tc>
                  <a:txBody>
                    <a:bodyPr/>
                    <a:lstStyle/>
                    <a:p>
                      <a:pPr algn="l"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800" b="1" i="0" u="none" strike="noStrike">
                          <a:solidFill>
                            <a:srgbClr val="000000"/>
                          </a:solidFill>
                          <a:effectLst/>
                          <a:latin typeface="GT America Regular" pitchFamily="2" charset="0"/>
                        </a:rPr>
                        <a:t>FCF / share</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-1.71</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-0.28</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0.24</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0.09</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1.39</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166158944"/>
                  </a:ext>
                </a:extLst>
              </a:tr>
              <a:tr h="167640">
                <a:tc>
                  <a:txBody>
                    <a:bodyPr/>
                    <a:lstStyle/>
                    <a:p>
                      <a:pPr algn="l" fontAlgn="b">
                        <a:buNone/>
                      </a:pPr>
                      <a:r>
                        <a:rPr lang="en-US" sz="800" b="1" i="0" u="none" strike="noStrike">
                          <a:solidFill>
                            <a:srgbClr val="000000"/>
                          </a:solidFill>
                          <a:effectLst/>
                          <a:latin typeface="GT America Regular" pitchFamily="2" charset="0"/>
                        </a:rPr>
                        <a:t>Net Income</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98.2</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69.9</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27.1</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19.6</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60.7</a:t>
                      </a:r>
                    </a:p>
                  </a:txBody>
                  <a:tcPr marL="0" marR="0" marT="0" marB="0" anchor="b">
                    <a:lnL>
                      <a:noFill/>
                    </a:lnL>
                    <a:lnR>
                      <a:noFill/>
                    </a:lnR>
                    <a:lnT>
                      <a:noFill/>
                    </a:lnT>
                    <a:lnB>
                      <a:noFill/>
                    </a:lnB>
                    <a:solidFill>
                      <a:srgbClr val="FFFFFF"/>
                    </a:solidFill>
                  </a:tcPr>
                </a:tc>
                <a:tc>
                  <a:txBody>
                    <a:bodyPr/>
                    <a:lstStyle/>
                    <a:p>
                      <a:pPr algn="l"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800" b="1" i="0" u="none" strike="noStrike">
                          <a:solidFill>
                            <a:srgbClr val="000000"/>
                          </a:solidFill>
                          <a:effectLst/>
                          <a:latin typeface="GT America Regular" pitchFamily="2" charset="0"/>
                        </a:rPr>
                        <a:t>Book value / share</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10.32</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10.15</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9.80</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9.20</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9.50</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55066549"/>
                  </a:ext>
                </a:extLst>
              </a:tr>
              <a:tr h="167640">
                <a:tc>
                  <a:txBody>
                    <a:bodyPr/>
                    <a:lstStyle/>
                    <a:p>
                      <a:pPr algn="l" fontAlgn="b">
                        <a:buNone/>
                      </a:pPr>
                      <a:r>
                        <a:rPr lang="en-US" sz="800" b="1" i="0" u="none" strike="noStrike">
                          <a:solidFill>
                            <a:srgbClr val="000000"/>
                          </a:solidFill>
                          <a:effectLst/>
                          <a:latin typeface="GT America Regular" pitchFamily="2" charset="0"/>
                        </a:rPr>
                        <a:t>Extraordinary items</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-16.3</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-11.3</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-74.4</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-32.0</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0.0</a:t>
                      </a:r>
                    </a:p>
                  </a:txBody>
                  <a:tcPr marL="0" marR="0" marT="0" marB="0" anchor="b">
                    <a:lnL>
                      <a:noFill/>
                    </a:lnL>
                    <a:lnR>
                      <a:noFill/>
                    </a:lnR>
                    <a:lnT>
                      <a:noFill/>
                    </a:lnT>
                    <a:lnB>
                      <a:noFill/>
                    </a:lnB>
                    <a:solidFill>
                      <a:srgbClr val="FFFFFF"/>
                    </a:solidFill>
                  </a:tcPr>
                </a:tc>
                <a:tc>
                  <a:txBody>
                    <a:bodyPr/>
                    <a:lstStyle/>
                    <a:p>
                      <a:pPr algn="l"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800" b="1" i="0" u="none" strike="noStrike">
                          <a:solidFill>
                            <a:srgbClr val="000000"/>
                          </a:solidFill>
                          <a:effectLst/>
                          <a:latin typeface="GT America Regular" pitchFamily="2" charset="0"/>
                        </a:rPr>
                        <a:t>Dividend / share</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0.80</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0.82</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0.84</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0.45</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0.55</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447894526"/>
                  </a:ext>
                </a:extLst>
              </a:tr>
              <a:tr h="167640">
                <a:tc>
                  <a:txBody>
                    <a:bodyPr/>
                    <a:lstStyle/>
                    <a:p>
                      <a:pPr algn="l"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418037121"/>
                  </a:ext>
                </a:extLst>
              </a:tr>
              <a:tr h="167640">
                <a:tc>
                  <a:txBody>
                    <a:bodyPr/>
                    <a:lstStyle/>
                    <a:p>
                      <a:pPr algn="l" fontAlgn="ctr">
                        <a:buNone/>
                      </a:pPr>
                      <a:r>
                        <a:rPr lang="en-US" sz="800" b="1" i="0" u="none" strike="noStrike">
                          <a:solidFill>
                            <a:srgbClr val="3F3EFF"/>
                          </a:solidFill>
                          <a:effectLst/>
                          <a:latin typeface="GT America Regular" pitchFamily="2" charset="0"/>
                        </a:rPr>
                        <a:t>Balance sheet</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2022</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2023</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2024</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2025e</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2026e</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l" fontAlgn="ctr">
                        <a:buNone/>
                      </a:pPr>
                      <a:r>
                        <a:rPr lang="en-US" sz="800" b="1"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l" fontAlgn="ctr">
                        <a:buNone/>
                      </a:pPr>
                      <a:r>
                        <a:rPr lang="en-US" sz="800" b="1" i="0" u="none" strike="noStrike">
                          <a:solidFill>
                            <a:srgbClr val="3F3EFF"/>
                          </a:solidFill>
                          <a:effectLst/>
                          <a:latin typeface="GT America Regular" pitchFamily="2" charset="0"/>
                        </a:rPr>
                        <a:t>Growth and profitability</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2022</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2023</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2024</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2025e</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2026e</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extLst>
                  <a:ext uri="{0D108BD9-81ED-4DB2-BD59-A6C34878D82A}">
                    <a16:rowId xmlns:a16="http://schemas.microsoft.com/office/drawing/2014/main" val="2711410246"/>
                  </a:ext>
                </a:extLst>
              </a:tr>
              <a:tr h="167640">
                <a:tc>
                  <a:txBody>
                    <a:bodyPr/>
                    <a:lstStyle/>
                    <a:p>
                      <a:pPr algn="l" fontAlgn="b">
                        <a:buNone/>
                      </a:pPr>
                      <a:r>
                        <a:rPr lang="en-US" sz="800" b="1" i="0" u="none" strike="noStrike">
                          <a:solidFill>
                            <a:srgbClr val="000000"/>
                          </a:solidFill>
                          <a:effectLst/>
                          <a:latin typeface="GT America Regular" pitchFamily="2" charset="0"/>
                        </a:rPr>
                        <a:t>Balance sheet total</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1585.6</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1754.9</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1711.2</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1729.4</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1713.5</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l"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800" b="1" i="0" u="none" strike="noStrike">
                          <a:solidFill>
                            <a:srgbClr val="000000"/>
                          </a:solidFill>
                          <a:effectLst/>
                          <a:latin typeface="GT America Regular" pitchFamily="2" charset="0"/>
                        </a:rPr>
                        <a:t>Revenue growth-%</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0%</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-10%</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2%</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-1%</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3%</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704250921"/>
                  </a:ext>
                </a:extLst>
              </a:tr>
              <a:tr h="167640">
                <a:tc>
                  <a:txBody>
                    <a:bodyPr/>
                    <a:lstStyle/>
                    <a:p>
                      <a:pPr algn="l" fontAlgn="b">
                        <a:buNone/>
                      </a:pPr>
                      <a:r>
                        <a:rPr lang="en-US" sz="800" b="1" i="0" u="none" strike="noStrike">
                          <a:solidFill>
                            <a:srgbClr val="000000"/>
                          </a:solidFill>
                          <a:effectLst/>
                          <a:latin typeface="GT America Regular" pitchFamily="2" charset="0"/>
                        </a:rPr>
                        <a:t>Equity capital</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835.7</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823.7</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796.5</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748.2</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772.6</a:t>
                      </a:r>
                    </a:p>
                  </a:txBody>
                  <a:tcPr marL="0" marR="0" marT="0" marB="0" anchor="b">
                    <a:lnL>
                      <a:noFill/>
                    </a:lnL>
                    <a:lnR>
                      <a:noFill/>
                    </a:lnR>
                    <a:lnT>
                      <a:noFill/>
                    </a:lnT>
                    <a:lnB>
                      <a:noFill/>
                    </a:lnB>
                    <a:solidFill>
                      <a:srgbClr val="FFFFFF"/>
                    </a:solidFill>
                  </a:tcPr>
                </a:tc>
                <a:tc>
                  <a:txBody>
                    <a:bodyPr/>
                    <a:lstStyle/>
                    <a:p>
                      <a:pPr algn="l"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800" b="1" i="0" u="none" strike="noStrike">
                          <a:solidFill>
                            <a:srgbClr val="000000"/>
                          </a:solidFill>
                          <a:effectLst/>
                          <a:latin typeface="GT America Regular" pitchFamily="2" charset="0"/>
                        </a:rPr>
                        <a:t>EBITDA growth-%</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-5%</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-15%</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-27%</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9%</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38%</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739316480"/>
                  </a:ext>
                </a:extLst>
              </a:tr>
              <a:tr h="167640">
                <a:tc>
                  <a:txBody>
                    <a:bodyPr/>
                    <a:lstStyle/>
                    <a:p>
                      <a:pPr algn="l" fontAlgn="b">
                        <a:buNone/>
                      </a:pPr>
                      <a:r>
                        <a:rPr lang="en-US" sz="800" b="1" i="0" u="none" strike="noStrike">
                          <a:solidFill>
                            <a:srgbClr val="000000"/>
                          </a:solidFill>
                          <a:effectLst/>
                          <a:latin typeface="GT America Regular" pitchFamily="2" charset="0"/>
                        </a:rPr>
                        <a:t>Goodwill</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221.2</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220.1</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225.9</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225.9</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225.9</a:t>
                      </a:r>
                    </a:p>
                  </a:txBody>
                  <a:tcPr marL="0" marR="0" marT="0" marB="0" anchor="b">
                    <a:lnL>
                      <a:noFill/>
                    </a:lnL>
                    <a:lnR>
                      <a:noFill/>
                    </a:lnR>
                    <a:lnT>
                      <a:noFill/>
                    </a:lnT>
                    <a:lnB>
                      <a:noFill/>
                    </a:lnB>
                    <a:solidFill>
                      <a:srgbClr val="FFFFFF"/>
                    </a:solidFill>
                  </a:tcPr>
                </a:tc>
                <a:tc>
                  <a:txBody>
                    <a:bodyPr/>
                    <a:lstStyle/>
                    <a:p>
                      <a:pPr algn="l"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800" b="1" i="0" u="none" strike="noStrike">
                          <a:solidFill>
                            <a:srgbClr val="000000"/>
                          </a:solidFill>
                          <a:effectLst/>
                          <a:latin typeface="GT America Regular" pitchFamily="2" charset="0"/>
                        </a:rPr>
                        <a:t>EBIT (adj.) growth-%</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-2%</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-27%</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1%</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-21%</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18%</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4117421183"/>
                  </a:ext>
                </a:extLst>
              </a:tr>
              <a:tr h="167640">
                <a:tc>
                  <a:txBody>
                    <a:bodyPr/>
                    <a:lstStyle/>
                    <a:p>
                      <a:pPr algn="l" fontAlgn="b">
                        <a:buNone/>
                      </a:pPr>
                      <a:r>
                        <a:rPr lang="en-US" sz="800" b="1" i="0" u="none" strike="noStrike">
                          <a:solidFill>
                            <a:srgbClr val="000000"/>
                          </a:solidFill>
                          <a:effectLst/>
                          <a:latin typeface="GT America Regular" pitchFamily="2" charset="0"/>
                        </a:rPr>
                        <a:t>Net debt</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325.2</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446.6</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493.8</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555.1</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498.1</a:t>
                      </a:r>
                    </a:p>
                  </a:txBody>
                  <a:tcPr marL="0" marR="0" marT="0" marB="0" anchor="b">
                    <a:lnL>
                      <a:noFill/>
                    </a:lnL>
                    <a:lnR>
                      <a:noFill/>
                    </a:lnR>
                    <a:lnT>
                      <a:noFill/>
                    </a:lnT>
                    <a:lnB>
                      <a:noFill/>
                    </a:lnB>
                    <a:solidFill>
                      <a:srgbClr val="FFFFFF"/>
                    </a:solidFill>
                  </a:tcPr>
                </a:tc>
                <a:tc>
                  <a:txBody>
                    <a:bodyPr/>
                    <a:lstStyle/>
                    <a:p>
                      <a:pPr algn="l"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800" b="1" i="0" u="none" strike="noStrike">
                          <a:solidFill>
                            <a:srgbClr val="000000"/>
                          </a:solidFill>
                          <a:effectLst/>
                          <a:latin typeface="GT America Regular" pitchFamily="2" charset="0"/>
                        </a:rPr>
                        <a:t>EPS (adj.) growth-%</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18%</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-29%</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6%</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-48%</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34%</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647431572"/>
                  </a:ext>
                </a:extLst>
              </a:tr>
              <a:tr h="167640">
                <a:tc>
                  <a:txBody>
                    <a:bodyPr/>
                    <a:lstStyle/>
                    <a:p>
                      <a:pPr algn="l"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l" fontAlgn="b">
                        <a:buNone/>
                      </a:pPr>
                      <a:r>
                        <a:rPr lang="en-US" sz="800" b="1" i="0" u="none" strike="noStrike">
                          <a:solidFill>
                            <a:srgbClr val="000000"/>
                          </a:solidFill>
                          <a:effectLst/>
                          <a:latin typeface="GT America Regular" pitchFamily="2" charset="0"/>
                        </a:rPr>
                        <a:t>EBITDA-%</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15.5 %</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14.6 %</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10.4 %</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11.4 %</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15.3 %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213843076"/>
                  </a:ext>
                </a:extLst>
              </a:tr>
              <a:tr h="167640">
                <a:tc>
                  <a:txBody>
                    <a:bodyPr/>
                    <a:lstStyle/>
                    <a:p>
                      <a:pPr algn="l" fontAlgn="ctr">
                        <a:buNone/>
                      </a:pPr>
                      <a:r>
                        <a:rPr lang="en-US" sz="800" b="1" i="0" u="none" strike="noStrike">
                          <a:solidFill>
                            <a:srgbClr val="3F3EFF"/>
                          </a:solidFill>
                          <a:effectLst/>
                          <a:latin typeface="GT America Regular" pitchFamily="2" charset="0"/>
                        </a:rPr>
                        <a:t>Cash flow</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2022</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2023</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2024</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2025e</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2026e</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l"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800" b="1" i="0" u="none" strike="noStrike">
                          <a:solidFill>
                            <a:srgbClr val="000000"/>
                          </a:solidFill>
                          <a:effectLst/>
                          <a:latin typeface="GT America Regular" pitchFamily="2" charset="0"/>
                        </a:rPr>
                        <a:t>EBIT (adj.)-%</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12.1 %</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9.8 %</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9.6 %</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7.6 %</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8.8 %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315869206"/>
                  </a:ext>
                </a:extLst>
              </a:tr>
              <a:tr h="167640">
                <a:tc>
                  <a:txBody>
                    <a:bodyPr/>
                    <a:lstStyle/>
                    <a:p>
                      <a:pPr algn="l" fontAlgn="b">
                        <a:buNone/>
                      </a:pPr>
                      <a:r>
                        <a:rPr lang="en-US" sz="800" b="1" i="0" u="none" strike="noStrike">
                          <a:solidFill>
                            <a:srgbClr val="000000"/>
                          </a:solidFill>
                          <a:effectLst/>
                          <a:latin typeface="GT America Regular" pitchFamily="2" charset="0"/>
                        </a:rPr>
                        <a:t>EBITDA</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193.5</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164.9</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120.5</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131.4</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181.3</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l"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800" b="1" i="0" u="none" strike="noStrike">
                          <a:solidFill>
                            <a:srgbClr val="000000"/>
                          </a:solidFill>
                          <a:effectLst/>
                          <a:latin typeface="GT America Regular" pitchFamily="2" charset="0"/>
                        </a:rPr>
                        <a:t>EBIT-%</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10.8 %</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8.8 %</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3.2 %</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4.8 %</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8.8 %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764324456"/>
                  </a:ext>
                </a:extLst>
              </a:tr>
              <a:tr h="167640">
                <a:tc>
                  <a:txBody>
                    <a:bodyPr/>
                    <a:lstStyle/>
                    <a:p>
                      <a:pPr algn="l" fontAlgn="b">
                        <a:buNone/>
                      </a:pPr>
                      <a:r>
                        <a:rPr lang="en-US" sz="800" b="1" i="0" u="none" strike="noStrike">
                          <a:solidFill>
                            <a:srgbClr val="000000"/>
                          </a:solidFill>
                          <a:effectLst/>
                          <a:latin typeface="GT America Regular" pitchFamily="2" charset="0"/>
                        </a:rPr>
                        <a:t>Change in working capital</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-218.7</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36.2</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22.0</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-17.0</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44.1</a:t>
                      </a:r>
                    </a:p>
                  </a:txBody>
                  <a:tcPr marL="0" marR="0" marT="0" marB="0" anchor="b">
                    <a:lnL>
                      <a:noFill/>
                    </a:lnL>
                    <a:lnR>
                      <a:noFill/>
                    </a:lnR>
                    <a:lnT>
                      <a:noFill/>
                    </a:lnT>
                    <a:lnB>
                      <a:noFill/>
                    </a:lnB>
                    <a:solidFill>
                      <a:srgbClr val="FFFFFF"/>
                    </a:solidFill>
                  </a:tcPr>
                </a:tc>
                <a:tc>
                  <a:txBody>
                    <a:bodyPr/>
                    <a:lstStyle/>
                    <a:p>
                      <a:pPr algn="l"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800" b="1" i="0" u="none" strike="noStrike">
                          <a:solidFill>
                            <a:srgbClr val="000000"/>
                          </a:solidFill>
                          <a:effectLst/>
                          <a:latin typeface="GT America Regular" pitchFamily="2" charset="0"/>
                        </a:rPr>
                        <a:t>ROE-%</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11.9 %</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8.5 %</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3.4 %</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2.6 %</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8.0 %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501762378"/>
                  </a:ext>
                </a:extLst>
              </a:tr>
              <a:tr h="167640">
                <a:tc>
                  <a:txBody>
                    <a:bodyPr/>
                    <a:lstStyle/>
                    <a:p>
                      <a:pPr algn="l" fontAlgn="b">
                        <a:buNone/>
                      </a:pPr>
                      <a:r>
                        <a:rPr lang="en-US" sz="800" b="1" i="0" u="none" strike="noStrike">
                          <a:solidFill>
                            <a:srgbClr val="000000"/>
                          </a:solidFill>
                          <a:effectLst/>
                          <a:latin typeface="GT America Regular" pitchFamily="2" charset="0"/>
                        </a:rPr>
                        <a:t>Operating cash flow</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-51.7</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193.3</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123.1</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98.9</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201.4</a:t>
                      </a:r>
                    </a:p>
                  </a:txBody>
                  <a:tcPr marL="0" marR="0" marT="0" marB="0" anchor="b">
                    <a:lnL>
                      <a:noFill/>
                    </a:lnL>
                    <a:lnR>
                      <a:noFill/>
                    </a:lnR>
                    <a:lnT>
                      <a:noFill/>
                    </a:lnT>
                    <a:lnB>
                      <a:noFill/>
                    </a:lnB>
                    <a:solidFill>
                      <a:srgbClr val="FFFFFF"/>
                    </a:solidFill>
                  </a:tcPr>
                </a:tc>
                <a:tc>
                  <a:txBody>
                    <a:bodyPr/>
                    <a:lstStyle/>
                    <a:p>
                      <a:pPr algn="l"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800" b="1" i="0" u="none" strike="noStrike">
                          <a:solidFill>
                            <a:srgbClr val="000000"/>
                          </a:solidFill>
                          <a:effectLst/>
                          <a:latin typeface="GT America Regular" pitchFamily="2" charset="0"/>
                        </a:rPr>
                        <a:t>ROI-%</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12.5 %</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7.8 %</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3.2 %</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4.3 %</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7.7 %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4229663854"/>
                  </a:ext>
                </a:extLst>
              </a:tr>
              <a:tr h="167640">
                <a:tc>
                  <a:txBody>
                    <a:bodyPr/>
                    <a:lstStyle/>
                    <a:p>
                      <a:pPr algn="l" fontAlgn="b">
                        <a:buNone/>
                      </a:pPr>
                      <a:r>
                        <a:rPr lang="en-US" sz="800" b="1" i="0" u="none" strike="noStrike">
                          <a:solidFill>
                            <a:srgbClr val="000000"/>
                          </a:solidFill>
                          <a:effectLst/>
                          <a:latin typeface="GT America Regular" pitchFamily="2" charset="0"/>
                        </a:rPr>
                        <a:t>CAPEX</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-35.8</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-218.5</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-104.1</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-71.5</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-88.8</a:t>
                      </a:r>
                    </a:p>
                  </a:txBody>
                  <a:tcPr marL="0" marR="0" marT="0" marB="0" anchor="b">
                    <a:lnL>
                      <a:noFill/>
                    </a:lnL>
                    <a:lnR>
                      <a:noFill/>
                    </a:lnR>
                    <a:lnT>
                      <a:noFill/>
                    </a:lnT>
                    <a:lnB>
                      <a:noFill/>
                    </a:lnB>
                    <a:solidFill>
                      <a:srgbClr val="FFFFFF"/>
                    </a:solidFill>
                  </a:tcPr>
                </a:tc>
                <a:tc>
                  <a:txBody>
                    <a:bodyPr/>
                    <a:lstStyle/>
                    <a:p>
                      <a:pPr algn="l"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800" b="1" i="0" u="none" strike="noStrike">
                          <a:solidFill>
                            <a:srgbClr val="000000"/>
                          </a:solidFill>
                          <a:effectLst/>
                          <a:latin typeface="GT America Regular" pitchFamily="2" charset="0"/>
                        </a:rPr>
                        <a:t>Equity ratio</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52.7 %</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46.9 %</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46.5 %</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43.3 %</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45.1 %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842937152"/>
                  </a:ext>
                </a:extLst>
              </a:tr>
              <a:tr h="167640">
                <a:tc>
                  <a:txBody>
                    <a:bodyPr/>
                    <a:lstStyle/>
                    <a:p>
                      <a:pPr algn="l" fontAlgn="b">
                        <a:buNone/>
                      </a:pPr>
                      <a:r>
                        <a:rPr lang="en-US" sz="800" b="1" i="0" u="none" strike="noStrike">
                          <a:solidFill>
                            <a:srgbClr val="000000"/>
                          </a:solidFill>
                          <a:effectLst/>
                          <a:latin typeface="GT America Regular" pitchFamily="2" charset="0"/>
                        </a:rPr>
                        <a:t>Free cash flow</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-137.4</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-22.9</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19.7</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7.4</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112.6</a:t>
                      </a:r>
                    </a:p>
                  </a:txBody>
                  <a:tcPr marL="0" marR="0" marT="0" marB="0" anchor="b">
                    <a:lnL>
                      <a:noFill/>
                    </a:lnL>
                    <a:lnR>
                      <a:noFill/>
                    </a:lnR>
                    <a:lnT>
                      <a:noFill/>
                    </a:lnT>
                    <a:lnB>
                      <a:noFill/>
                    </a:lnB>
                    <a:solidFill>
                      <a:srgbClr val="FFFFFF"/>
                    </a:solidFill>
                  </a:tcPr>
                </a:tc>
                <a:tc>
                  <a:txBody>
                    <a:bodyPr/>
                    <a:lstStyle/>
                    <a:p>
                      <a:pPr algn="l"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800" b="1" i="0" u="none" strike="noStrike">
                          <a:solidFill>
                            <a:srgbClr val="000000"/>
                          </a:solidFill>
                          <a:effectLst/>
                          <a:latin typeface="GT America Regular" pitchFamily="2" charset="0"/>
                        </a:rPr>
                        <a:t>Gearing</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38.9 %</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54.2 %</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62.0 %</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74.2 %</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64.5 %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647795505"/>
                  </a:ext>
                </a:extLst>
              </a:tr>
              <a:tr h="167640">
                <a:tc>
                  <a:txBody>
                    <a:bodyPr/>
                    <a:lstStyle/>
                    <a:p>
                      <a:pPr algn="l"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1000" b="0" i="0" u="none" strike="noStrike">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1000" b="0" i="0" u="none" strike="noStrike">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1000" b="0" i="0" u="none" strike="noStrike">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1000" b="0" i="0" u="none" strike="noStrike">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1000" b="0" i="0" u="none" strike="noStrike">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1000" b="0" i="0" u="none" strike="noStrike">
                          <a:effectLst/>
                          <a:latin typeface="GT America Regular" pitchFamily="2"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051684561"/>
                  </a:ext>
                </a:extLst>
              </a:tr>
              <a:tr h="167640">
                <a:tc>
                  <a:txBody>
                    <a:bodyPr/>
                    <a:lstStyle/>
                    <a:p>
                      <a:pPr algn="l"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257340626"/>
                  </a:ext>
                </a:extLst>
              </a:tr>
              <a:tr h="167640">
                <a:tc>
                  <a:txBody>
                    <a:bodyPr/>
                    <a:lstStyle/>
                    <a:p>
                      <a:pPr algn="l" fontAlgn="ctr">
                        <a:buNone/>
                      </a:pPr>
                      <a:r>
                        <a:rPr lang="en-US" sz="800" b="1" i="0" u="none" strike="noStrike">
                          <a:solidFill>
                            <a:srgbClr val="3F3EFF"/>
                          </a:solidFill>
                          <a:effectLst/>
                          <a:latin typeface="GT America Regular" pitchFamily="2" charset="0"/>
                        </a:rPr>
                        <a:t>Valuation multiples</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2022</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2023</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2024</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2025e</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2026e</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l" fontAlgn="ctr">
                        <a:buNone/>
                      </a:pPr>
                      <a:r>
                        <a:rPr lang="en-US" sz="800" b="1"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l" fontAlgn="ctr">
                        <a:buNone/>
                      </a:pPr>
                      <a:r>
                        <a:rPr lang="en-US" sz="800" b="1" i="0" u="none" strike="noStrike">
                          <a:solidFill>
                            <a:srgbClr val="3F3EFF"/>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232557715"/>
                  </a:ext>
                </a:extLst>
              </a:tr>
              <a:tr h="167640">
                <a:tc>
                  <a:txBody>
                    <a:bodyPr/>
                    <a:lstStyle/>
                    <a:p>
                      <a:pPr algn="l" fontAlgn="b">
                        <a:buNone/>
                      </a:pPr>
                      <a:r>
                        <a:rPr lang="en-US" sz="800" b="1" i="0" u="none" strike="noStrike">
                          <a:solidFill>
                            <a:srgbClr val="000000"/>
                          </a:solidFill>
                          <a:effectLst/>
                          <a:latin typeface="GT America Regular" pitchFamily="2" charset="0"/>
                        </a:rPr>
                        <a:t>EV/S</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1.3</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1.7</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1.5</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1.4</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1.3</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l"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800" b="1"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959773527"/>
                  </a:ext>
                </a:extLst>
              </a:tr>
              <a:tr h="167640">
                <a:tc>
                  <a:txBody>
                    <a:bodyPr/>
                    <a:lstStyle/>
                    <a:p>
                      <a:pPr algn="l" fontAlgn="b">
                        <a:buNone/>
                      </a:pPr>
                      <a:r>
                        <a:rPr lang="en-US" sz="800" b="1" i="0" u="none" strike="noStrike">
                          <a:solidFill>
                            <a:srgbClr val="000000"/>
                          </a:solidFill>
                          <a:effectLst/>
                          <a:latin typeface="GT America Regular" pitchFamily="2" charset="0"/>
                        </a:rPr>
                        <a:t>EV/EBITDA</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8.1</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11.4</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14.2</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11.9</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8.3</a:t>
                      </a:r>
                    </a:p>
                  </a:txBody>
                  <a:tcPr marL="0" marR="0" marT="0" marB="0" anchor="b">
                    <a:lnL>
                      <a:noFill/>
                    </a:lnL>
                    <a:lnR>
                      <a:noFill/>
                    </a:lnR>
                    <a:lnT>
                      <a:noFill/>
                    </a:lnT>
                    <a:lnB>
                      <a:noFill/>
                    </a:lnB>
                    <a:solidFill>
                      <a:srgbClr val="FFFFFF"/>
                    </a:solidFill>
                  </a:tcPr>
                </a:tc>
                <a:tc>
                  <a:txBody>
                    <a:bodyPr/>
                    <a:lstStyle/>
                    <a:p>
                      <a:pPr algn="l"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800" b="1"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4241128613"/>
                  </a:ext>
                </a:extLst>
              </a:tr>
              <a:tr h="167640">
                <a:tc>
                  <a:txBody>
                    <a:bodyPr/>
                    <a:lstStyle/>
                    <a:p>
                      <a:pPr algn="l" fontAlgn="b">
                        <a:buNone/>
                      </a:pPr>
                      <a:r>
                        <a:rPr lang="en-US" sz="800" b="1" i="0" u="none" strike="noStrike">
                          <a:solidFill>
                            <a:srgbClr val="000000"/>
                          </a:solidFill>
                          <a:effectLst/>
                          <a:latin typeface="GT America Regular" pitchFamily="2" charset="0"/>
                        </a:rPr>
                        <a:t>EV/EBIT (adj.)</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10.4</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17.0</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15.3</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17.8</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14.5</a:t>
                      </a:r>
                    </a:p>
                  </a:txBody>
                  <a:tcPr marL="0" marR="0" marT="0" marB="0" anchor="b">
                    <a:lnL>
                      <a:noFill/>
                    </a:lnL>
                    <a:lnR>
                      <a:noFill/>
                    </a:lnR>
                    <a:lnT>
                      <a:noFill/>
                    </a:lnT>
                    <a:lnB>
                      <a:noFill/>
                    </a:lnB>
                    <a:solidFill>
                      <a:srgbClr val="FFFFFF"/>
                    </a:solidFill>
                  </a:tcPr>
                </a:tc>
                <a:tc>
                  <a:txBody>
                    <a:bodyPr/>
                    <a:lstStyle/>
                    <a:p>
                      <a:pPr algn="l"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800" b="1"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861619208"/>
                  </a:ext>
                </a:extLst>
              </a:tr>
              <a:tr h="167640">
                <a:tc>
                  <a:txBody>
                    <a:bodyPr/>
                    <a:lstStyle/>
                    <a:p>
                      <a:pPr algn="l" fontAlgn="b">
                        <a:buNone/>
                      </a:pPr>
                      <a:r>
                        <a:rPr lang="en-US" sz="800" b="1" i="0" u="none" strike="noStrike">
                          <a:solidFill>
                            <a:srgbClr val="000000"/>
                          </a:solidFill>
                          <a:effectLst/>
                          <a:latin typeface="GT America Regular" pitchFamily="2" charset="0"/>
                        </a:rPr>
                        <a:t>P/E (adj.)</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10.8</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17.5</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14.0</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22.1</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16.5</a:t>
                      </a:r>
                    </a:p>
                  </a:txBody>
                  <a:tcPr marL="0" marR="0" marT="0" marB="0" anchor="b">
                    <a:lnL>
                      <a:noFill/>
                    </a:lnL>
                    <a:lnR>
                      <a:noFill/>
                    </a:lnR>
                    <a:lnT>
                      <a:noFill/>
                    </a:lnT>
                    <a:lnB>
                      <a:noFill/>
                    </a:lnB>
                    <a:solidFill>
                      <a:srgbClr val="FFFFFF"/>
                    </a:solidFill>
                  </a:tcPr>
                </a:tc>
                <a:tc>
                  <a:txBody>
                    <a:bodyPr/>
                    <a:lstStyle/>
                    <a:p>
                      <a:pPr algn="l"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800" b="1"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62407994"/>
                  </a:ext>
                </a:extLst>
              </a:tr>
              <a:tr h="167640">
                <a:tc>
                  <a:txBody>
                    <a:bodyPr/>
                    <a:lstStyle/>
                    <a:p>
                      <a:pPr algn="l" fontAlgn="b">
                        <a:buNone/>
                      </a:pPr>
                      <a:r>
                        <a:rPr lang="en-US" sz="800" b="1" i="0" u="none" strike="noStrike">
                          <a:solidFill>
                            <a:srgbClr val="000000"/>
                          </a:solidFill>
                          <a:effectLst/>
                          <a:latin typeface="GT America Regular" pitchFamily="2" charset="0"/>
                        </a:rPr>
                        <a:t>P/B</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1.5</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1.7</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1.5</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1.3</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1.3</a:t>
                      </a:r>
                    </a:p>
                  </a:txBody>
                  <a:tcPr marL="0" marR="0" marT="0" marB="0" anchor="b">
                    <a:lnL>
                      <a:noFill/>
                    </a:lnL>
                    <a:lnR>
                      <a:noFill/>
                    </a:lnR>
                    <a:lnT>
                      <a:noFill/>
                    </a:lnT>
                    <a:lnB>
                      <a:noFill/>
                    </a:lnB>
                    <a:solidFill>
                      <a:srgbClr val="FFFFFF"/>
                    </a:solidFill>
                  </a:tcPr>
                </a:tc>
                <a:tc>
                  <a:txBody>
                    <a:bodyPr/>
                    <a:lstStyle/>
                    <a:p>
                      <a:pPr algn="l"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800" b="1"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732735754"/>
                  </a:ext>
                </a:extLst>
              </a:tr>
              <a:tr h="167640">
                <a:tc>
                  <a:txBody>
                    <a:bodyPr/>
                    <a:lstStyle/>
                    <a:p>
                      <a:pPr algn="l" fontAlgn="b">
                        <a:buNone/>
                      </a:pPr>
                      <a:r>
                        <a:rPr lang="en-US" sz="800" b="1" i="0" u="none" strike="noStrike">
                          <a:solidFill>
                            <a:srgbClr val="000000"/>
                          </a:solidFill>
                          <a:effectLst/>
                          <a:latin typeface="GT America Regular" pitchFamily="2" charset="0"/>
                        </a:rPr>
                        <a:t>Dividend-%</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5.2 %</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4.7 %</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5.6 %</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3.6 %</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4.4 %</a:t>
                      </a:r>
                    </a:p>
                  </a:txBody>
                  <a:tcPr marL="0" marR="0" marT="0" marB="0" anchor="b">
                    <a:lnL>
                      <a:noFill/>
                    </a:lnL>
                    <a:lnR>
                      <a:noFill/>
                    </a:lnR>
                    <a:lnT>
                      <a:noFill/>
                    </a:lnT>
                    <a:lnB>
                      <a:noFill/>
                    </a:lnB>
                    <a:solidFill>
                      <a:srgbClr val="FFFFFF"/>
                    </a:solidFill>
                  </a:tcPr>
                </a:tc>
                <a:tc>
                  <a:txBody>
                    <a:bodyPr/>
                    <a:lstStyle/>
                    <a:p>
                      <a:pPr algn="l"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800" b="1"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ctr" fontAlgn="b">
                        <a:buNone/>
                      </a:pPr>
                      <a:r>
                        <a:rPr lang="en-US" sz="800" b="1"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009884347"/>
                  </a:ext>
                </a:extLst>
              </a:tr>
              <a:tr h="167640">
                <a:tc>
                  <a:txBody>
                    <a:bodyPr/>
                    <a:lstStyle/>
                    <a:p>
                      <a:pPr algn="l" fontAlgn="b">
                        <a:buNone/>
                      </a:pPr>
                      <a:r>
                        <a:rPr lang="en-US" sz="800" b="0" i="0" u="none" strike="noStrike">
                          <a:solidFill>
                            <a:srgbClr val="000000"/>
                          </a:solidFill>
                          <a:effectLst/>
                          <a:latin typeface="GT America Regular" pitchFamily="2" charset="0"/>
                        </a:rPr>
                        <a:t>Source: Inderes</a:t>
                      </a:r>
                    </a:p>
                  </a:txBody>
                  <a:tcPr marL="0" marR="0" marT="0" marB="0" anchor="b">
                    <a:lnL>
                      <a:noFill/>
                    </a:lnL>
                    <a:lnR>
                      <a:noFill/>
                    </a:lnR>
                    <a:lnT>
                      <a:noFill/>
                    </a:lnT>
                    <a:lnB>
                      <a:noFill/>
                    </a:lnB>
                    <a:solidFill>
                      <a:srgbClr val="FFFFFF"/>
                    </a:solidFill>
                  </a:tcPr>
                </a:tc>
                <a:tc>
                  <a:txBody>
                    <a:bodyPr/>
                    <a:lstStyle/>
                    <a:p>
                      <a:pPr algn="l" fontAlgn="t">
                        <a:buNone/>
                      </a:pPr>
                      <a:r>
                        <a:rPr lang="en-US" sz="800" b="0" i="0" u="none" strike="noStrike">
                          <a:solidFill>
                            <a:srgbClr val="000000"/>
                          </a:solidFill>
                          <a:effectLst/>
                          <a:latin typeface="GT America Regular" pitchFamily="2" charset="0"/>
                        </a:rPr>
                        <a:t> </a:t>
                      </a:r>
                    </a:p>
                  </a:txBody>
                  <a:tcPr marL="0" marR="0" marT="0" marB="0">
                    <a:lnL>
                      <a:noFill/>
                    </a:lnL>
                    <a:lnR>
                      <a:noFill/>
                    </a:lnR>
                    <a:lnT>
                      <a:noFill/>
                    </a:lnT>
                    <a:lnB>
                      <a:noFill/>
                    </a:lnB>
                    <a:solidFill>
                      <a:srgbClr val="FFFFFF"/>
                    </a:solidFill>
                  </a:tcPr>
                </a:tc>
                <a:tc>
                  <a:txBody>
                    <a:bodyPr/>
                    <a:lstStyle/>
                    <a:p>
                      <a:pPr algn="l" fontAlgn="t">
                        <a:buNone/>
                      </a:pPr>
                      <a:r>
                        <a:rPr lang="en-US" sz="800" b="0" i="0" u="none" strike="noStrike">
                          <a:solidFill>
                            <a:srgbClr val="000000"/>
                          </a:solidFill>
                          <a:effectLst/>
                          <a:latin typeface="GT America Regular" pitchFamily="2" charset="0"/>
                        </a:rPr>
                        <a:t> </a:t>
                      </a:r>
                    </a:p>
                  </a:txBody>
                  <a:tcPr marL="0" marR="0" marT="0" marB="0">
                    <a:lnL>
                      <a:noFill/>
                    </a:lnL>
                    <a:lnR>
                      <a:noFill/>
                    </a:lnR>
                    <a:lnT>
                      <a:noFill/>
                    </a:lnT>
                    <a:lnB>
                      <a:noFill/>
                    </a:lnB>
                    <a:solidFill>
                      <a:srgbClr val="FFFFFF"/>
                    </a:solidFill>
                  </a:tcPr>
                </a:tc>
                <a:tc>
                  <a:txBody>
                    <a:bodyPr/>
                    <a:lstStyle/>
                    <a:p>
                      <a:pPr algn="l" fontAlgn="t">
                        <a:buNone/>
                      </a:pPr>
                      <a:r>
                        <a:rPr lang="en-US" sz="800" b="0" i="0" u="none" strike="noStrike">
                          <a:solidFill>
                            <a:srgbClr val="000000"/>
                          </a:solidFill>
                          <a:effectLst/>
                          <a:latin typeface="GT America Regular" pitchFamily="2" charset="0"/>
                        </a:rPr>
                        <a:t> </a:t>
                      </a:r>
                    </a:p>
                  </a:txBody>
                  <a:tcPr marL="0" marR="0" marT="0" marB="0">
                    <a:lnL>
                      <a:noFill/>
                    </a:lnL>
                    <a:lnR>
                      <a:noFill/>
                    </a:lnR>
                    <a:lnT>
                      <a:noFill/>
                    </a:lnT>
                    <a:lnB>
                      <a:noFill/>
                    </a:lnB>
                    <a:solidFill>
                      <a:srgbClr val="FFFFFF"/>
                    </a:solidFill>
                  </a:tcPr>
                </a:tc>
                <a:tc>
                  <a:txBody>
                    <a:bodyPr/>
                    <a:lstStyle/>
                    <a:p>
                      <a:pPr algn="l" fontAlgn="t">
                        <a:buNone/>
                      </a:pPr>
                      <a:r>
                        <a:rPr lang="en-US" sz="800" b="0" i="0" u="none" strike="noStrike">
                          <a:solidFill>
                            <a:srgbClr val="000000"/>
                          </a:solidFill>
                          <a:effectLst/>
                          <a:latin typeface="GT America Regular" pitchFamily="2" charset="0"/>
                        </a:rPr>
                        <a:t> </a:t>
                      </a:r>
                    </a:p>
                  </a:txBody>
                  <a:tcPr marL="0" marR="0" marT="0" marB="0">
                    <a:lnL>
                      <a:noFill/>
                    </a:lnL>
                    <a:lnR>
                      <a:noFill/>
                    </a:lnR>
                    <a:lnT>
                      <a:noFill/>
                    </a:lnT>
                    <a:lnB>
                      <a:noFill/>
                    </a:lnB>
                    <a:solidFill>
                      <a:srgbClr val="FFFFFF"/>
                    </a:solidFill>
                  </a:tcPr>
                </a:tc>
                <a:tc>
                  <a:txBody>
                    <a:bodyPr/>
                    <a:lstStyle/>
                    <a:p>
                      <a:pPr algn="l" fontAlgn="t">
                        <a:buNone/>
                      </a:pPr>
                      <a:r>
                        <a:rPr lang="en-US" sz="800" b="0" i="0" u="none" strike="noStrike">
                          <a:solidFill>
                            <a:srgbClr val="000000"/>
                          </a:solidFill>
                          <a:effectLst/>
                          <a:latin typeface="GT America Regular" pitchFamily="2" charset="0"/>
                        </a:rPr>
                        <a:t> </a:t>
                      </a:r>
                    </a:p>
                  </a:txBody>
                  <a:tcPr marL="0" marR="0" marT="0" marB="0">
                    <a:lnL>
                      <a:noFill/>
                    </a:lnL>
                    <a:lnR>
                      <a:noFill/>
                    </a:lnR>
                    <a:lnT>
                      <a:noFill/>
                    </a:lnT>
                    <a:lnB>
                      <a:noFill/>
                    </a:lnB>
                    <a:solidFill>
                      <a:srgbClr val="FFFFFF"/>
                    </a:solidFill>
                  </a:tcPr>
                </a:tc>
                <a:tc>
                  <a:txBody>
                    <a:bodyPr/>
                    <a:lstStyle/>
                    <a:p>
                      <a:pPr algn="l"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tc>
                  <a:txBody>
                    <a:bodyPr/>
                    <a:lstStyle/>
                    <a:p>
                      <a:pPr algn="l" fontAlgn="b">
                        <a:buNone/>
                      </a:pPr>
                      <a:r>
                        <a:rPr lang="en-US" sz="800" b="0" i="0" u="none" strike="noStrike" dirty="0">
                          <a:solidFill>
                            <a:srgbClr val="000000"/>
                          </a:solidFill>
                          <a:effectLst/>
                          <a:latin typeface="GT America Regular" pitchFamily="2"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521016425"/>
                  </a:ext>
                </a:extLst>
              </a:tr>
            </a:tbl>
          </a:graphicData>
        </a:graphic>
      </p:graphicFrame>
      <p:sp>
        <p:nvSpPr>
          <p:cNvPr id="12" name="Tekstin paikkamerkki 1">
            <a:extLst>
              <a:ext uri="{FF2B5EF4-FFF2-40B4-BE49-F238E27FC236}">
                <a16:creationId xmlns:a16="http://schemas.microsoft.com/office/drawing/2014/main" id="{1D785BBB-9C53-236D-C322-FDDF0838F057}"/>
              </a:ext>
            </a:extLst>
          </p:cNvPr>
          <p:cNvSpPr>
            <a:spLocks noGrp="1"/>
          </p:cNvSpPr>
          <p:nvPr>
            <p:ph type="body" sz="quarter" idx="17"/>
          </p:nvPr>
        </p:nvSpPr>
        <p:spPr>
          <a:xfrm>
            <a:off x="342901" y="288000"/>
            <a:ext cx="6926399" cy="452432"/>
          </a:xfrm>
        </p:spPr>
        <p:txBody>
          <a:bodyPr>
            <a:spAutoFit/>
          </a:bodyPr>
          <a:lstStyle/>
          <a:p>
            <a:r>
              <a:rPr lang="en-US" sz="2600" spc="0" dirty="0"/>
              <a:t>Summary</a:t>
            </a:r>
          </a:p>
        </p:txBody>
      </p:sp>
      <p:sp>
        <p:nvSpPr>
          <p:cNvPr id="13" name="Slide Number Placeholder 3">
            <a:extLst>
              <a:ext uri="{FF2B5EF4-FFF2-40B4-BE49-F238E27FC236}">
                <a16:creationId xmlns:a16="http://schemas.microsoft.com/office/drawing/2014/main" id="{6C84F6B9-793A-CB88-2020-AF92276AD7EC}"/>
              </a:ext>
            </a:extLst>
          </p:cNvPr>
          <p:cNvSpPr>
            <a:spLocks noGrp="1"/>
          </p:cNvSpPr>
          <p:nvPr>
            <p:ph type="sldNum" sz="quarter" idx="4"/>
          </p:nvPr>
        </p:nvSpPr>
        <p:spPr>
          <a:xfrm>
            <a:off x="9106168"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B702B6-6156-2F42-85AB-A912E062E9D6}" type="slidenum">
              <a:rPr kumimoji="0" lang="en-US" sz="1000" b="1" i="0" u="none" strike="noStrike" kern="1200" cap="none" spc="0" normalizeH="0" baseline="0" noProof="0" smtClean="0">
                <a:ln>
                  <a:noFill/>
                </a:ln>
                <a:solidFill>
                  <a:srgbClr val="3F3EFF"/>
                </a:solidFill>
                <a:effectLst/>
                <a:uLnTx/>
                <a:uFillTx/>
                <a:latin typeface="GT America Condensed Regular" pitchFamily="2" charset="77"/>
                <a:ea typeface="GT America Condensed Regular" pitchFamily="2" charset="77"/>
                <a:cs typeface="GT America Condensed Regular"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1" i="0" u="none" strike="noStrike" kern="1200" cap="none" spc="0" normalizeH="0" baseline="0" noProof="0" dirty="0">
              <a:ln>
                <a:noFill/>
              </a:ln>
              <a:solidFill>
                <a:srgbClr val="3F3EFF"/>
              </a:solidFill>
              <a:effectLst/>
              <a:uLnTx/>
              <a:uFillTx/>
              <a:latin typeface="GT America Condensed Regular" pitchFamily="2" charset="77"/>
              <a:ea typeface="GT America Condensed Regular" pitchFamily="2" charset="77"/>
              <a:cs typeface="GT America Condensed Regular" pitchFamily="2" charset="77"/>
            </a:endParaRPr>
          </a:p>
        </p:txBody>
      </p:sp>
    </p:spTree>
    <p:extLst>
      <p:ext uri="{BB962C8B-B14F-4D97-AF65-F5344CB8AC3E}">
        <p14:creationId xmlns:p14="http://schemas.microsoft.com/office/powerpoint/2010/main" val="3005813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C5417934-CEA7-5F5B-F0F7-4CEA4CD59E81}"/>
              </a:ext>
            </a:extLst>
          </p:cNvPr>
          <p:cNvSpPr>
            <a:spLocks noGrp="1"/>
          </p:cNvSpPr>
          <p:nvPr>
            <p:ph type="body" sz="quarter" idx="30"/>
          </p:nvPr>
        </p:nvSpPr>
        <p:spPr/>
        <p:txBody>
          <a:bodyPr/>
          <a:lstStyle/>
          <a:p>
            <a:endParaRPr lang="en-US" dirty="0"/>
          </a:p>
        </p:txBody>
      </p:sp>
      <p:sp>
        <p:nvSpPr>
          <p:cNvPr id="16" name="Tekstin paikkamerkki 1">
            <a:extLst>
              <a:ext uri="{FF2B5EF4-FFF2-40B4-BE49-F238E27FC236}">
                <a16:creationId xmlns:a16="http://schemas.microsoft.com/office/drawing/2014/main" id="{CE2FC3CC-78DC-F22E-C717-B771AB48DC24}"/>
              </a:ext>
            </a:extLst>
          </p:cNvPr>
          <p:cNvSpPr>
            <a:spLocks noGrp="1"/>
          </p:cNvSpPr>
          <p:nvPr>
            <p:ph type="body" sz="quarter" idx="17"/>
          </p:nvPr>
        </p:nvSpPr>
        <p:spPr>
          <a:xfrm>
            <a:off x="342901" y="288000"/>
            <a:ext cx="6926399" cy="452432"/>
          </a:xfrm>
        </p:spPr>
        <p:txBody>
          <a:bodyPr>
            <a:spAutoFit/>
          </a:bodyPr>
          <a:lstStyle/>
          <a:p>
            <a:r>
              <a:rPr lang="en-US" sz="2600" spc="0" dirty="0"/>
              <a:t>Disclaimer and recommendation history</a:t>
            </a:r>
          </a:p>
        </p:txBody>
      </p:sp>
      <p:sp>
        <p:nvSpPr>
          <p:cNvPr id="17" name="Tekstin paikkamerkki 2">
            <a:extLst>
              <a:ext uri="{FF2B5EF4-FFF2-40B4-BE49-F238E27FC236}">
                <a16:creationId xmlns:a16="http://schemas.microsoft.com/office/drawing/2014/main" id="{6917076A-C30B-7F85-ED50-373C141E7E28}"/>
              </a:ext>
            </a:extLst>
          </p:cNvPr>
          <p:cNvSpPr>
            <a:spLocks noGrp="1"/>
          </p:cNvSpPr>
          <p:nvPr>
            <p:ph type="body" sz="quarter" idx="20"/>
          </p:nvPr>
        </p:nvSpPr>
        <p:spPr>
          <a:xfrm>
            <a:off x="342900" y="835037"/>
            <a:ext cx="7569200" cy="5623167"/>
          </a:xfrm>
        </p:spPr>
        <p:txBody>
          <a:bodyPr>
            <a:normAutofit fontScale="70000" lnSpcReduction="20000"/>
          </a:bodyPr>
          <a:lstStyle/>
          <a:p>
            <a:pPr>
              <a:lnSpc>
                <a:spcPct val="110000"/>
              </a:lnSpc>
            </a:pPr>
            <a:r>
              <a:rPr lang="en-US" dirty="0">
                <a:latin typeface="Inderes" panose="02000506030000020004" pitchFamily="2" charset="0"/>
                <a:ea typeface="GT America Condensed Regular" pitchFamily="2" charset="77"/>
                <a:cs typeface="GT America Condensed Regular" pitchFamily="2" charset="77"/>
              </a:rPr>
              <a:t>The information presented in Inderes reports is obtained from several different public sources that Inderes considers to be reliable. Inderes aims to use reliable and comprehensive information, but Inderes does not guarantee the accuracy of the presented information.  Any opinions, estimates and forecasts represent the views of the authors. Inderes is not responsible for the content or accuracy of the presented information. Inderes and its employees are also not responsible for the financial outcomes of investment decisions made based on the reports or any direct or indirect damage caused by the use of the information.  The information used in producing the reports may change quickly. Inderes makes no commitment to announcing any potential changes to the presented information and opinions.  </a:t>
            </a:r>
          </a:p>
          <a:p>
            <a:pPr>
              <a:lnSpc>
                <a:spcPct val="110000"/>
              </a:lnSpc>
            </a:pPr>
            <a:r>
              <a:rPr lang="en-US" dirty="0">
                <a:latin typeface="Inderes" panose="02000506030000020004" pitchFamily="2" charset="0"/>
                <a:ea typeface="GT America Condensed Regular" pitchFamily="2" charset="77"/>
                <a:cs typeface="GT America Condensed Regular" pitchFamily="2" charset="77"/>
              </a:rPr>
              <a:t>The reports produced by Inderes are intended for informational use only. The reports should not be construed as offers or advice to buy, sell or subscribe investment products. Customers should also understand that past performance is not a guarantee of future results. When making investment decisions, customers must base their decisions on their own research and their estimates of the factors that influence the value of the investment and take into account their objectives and financial position and use advisors as necessary. Customers are responsible for their investment decisions and their financial outcomes.  </a:t>
            </a:r>
          </a:p>
          <a:p>
            <a:pPr>
              <a:lnSpc>
                <a:spcPct val="110000"/>
              </a:lnSpc>
            </a:pPr>
            <a:r>
              <a:rPr lang="en-US" dirty="0">
                <a:latin typeface="Inderes" panose="02000506030000020004" pitchFamily="2" charset="0"/>
                <a:ea typeface="GT America Condensed Regular" pitchFamily="2" charset="77"/>
                <a:cs typeface="GT America Condensed Regular" pitchFamily="2" charset="77"/>
              </a:rPr>
              <a:t>Reports produced by Inderes may not be edited, copied or made available to others in their entirety, or in part, without Inderes’ written consent. No part of this report, or the report as a whole, shall be transferred or shared in any form to the United States, Canada or Japan or the citizens of the aforementioned countries. The legislation of other countries may also lay down restrictions pertaining to the distribution of the information contained in this report. Any individuals who may be subject to such restrictions must take said restrictions into account.</a:t>
            </a:r>
          </a:p>
          <a:p>
            <a:pPr>
              <a:lnSpc>
                <a:spcPct val="110000"/>
              </a:lnSpc>
            </a:pPr>
            <a:r>
              <a:rPr lang="en-US" dirty="0">
                <a:latin typeface="Inderes" panose="02000506030000020004" pitchFamily="2" charset="0"/>
                <a:ea typeface="GT America Condensed Regular" pitchFamily="2" charset="77"/>
                <a:cs typeface="GT America Condensed Regular" pitchFamily="2" charset="77"/>
              </a:rPr>
              <a:t>Inderes issues target prices for the shares it follows.  The recommendation methodology used by Inderes is based on the share’s 12-month expected total shareholder return (including the share price and dividends) and takes into account Inderes’ view of the risk associated with the expected returns.   The recommendation policy consists of four tiers: Sell, Reduce, Accumulate and Buy.  As a rule, Inderes’ investment recommendations and target prices are reviewed at least 2–4 times per year in connection with the companies’ interim reports, but the recommendations and target prices may also be changed at other times depending on the market conditions. The issued recommendations and target prices do not guarantee that the share price will develop in line with the estimate. Inderes primarily uses the following valuation methods in determining target prices and recommendations: Cash flow analysis (DCF), valuation multiples, peer group analysis and sum of parts analysis. The valuation methods and target price criteria used are always company-specific and they may vary significantly depending on the company and (or) industry.</a:t>
            </a:r>
          </a:p>
          <a:p>
            <a:pPr>
              <a:lnSpc>
                <a:spcPct val="110000"/>
              </a:lnSpc>
            </a:pPr>
            <a:r>
              <a:rPr lang="en-US" dirty="0">
                <a:latin typeface="Inderes" panose="02000506030000020004" pitchFamily="2" charset="0"/>
                <a:ea typeface="GT America Condensed Regular" pitchFamily="2" charset="77"/>
                <a:cs typeface="GT America Condensed Regular" pitchFamily="2" charset="77"/>
              </a:rPr>
              <a:t>Inderes’ recommendation policy is based on the following distribution relative to the 12-month risk-adjusted expected total shareholder return. </a:t>
            </a:r>
          </a:p>
          <a:p>
            <a:pPr>
              <a:lnSpc>
                <a:spcPct val="110000"/>
              </a:lnSpc>
            </a:pPr>
            <a:endParaRPr lang="en-US" dirty="0">
              <a:latin typeface="Inderes" panose="02000506030000020004" pitchFamily="2" charset="0"/>
              <a:ea typeface="GT America Condensed Regular" pitchFamily="2" charset="77"/>
              <a:cs typeface="GT America Condensed Regular" pitchFamily="2" charset="77"/>
            </a:endParaRPr>
          </a:p>
          <a:p>
            <a:pPr>
              <a:lnSpc>
                <a:spcPct val="110000"/>
              </a:lnSpc>
            </a:pPr>
            <a:r>
              <a:rPr lang="en-US" dirty="0">
                <a:latin typeface="Inderes" panose="02000506030000020004" pitchFamily="2" charset="0"/>
                <a:ea typeface="GT America Condensed Regular" pitchFamily="2" charset="77"/>
                <a:cs typeface="GT America Condensed Regular" pitchFamily="2" charset="77"/>
              </a:rPr>
              <a:t>Buy 	The 12-month risk-adjusted expected shareholder return of 	the share is very attractive	</a:t>
            </a:r>
          </a:p>
          <a:p>
            <a:pPr>
              <a:lnSpc>
                <a:spcPct val="110000"/>
              </a:lnSpc>
            </a:pPr>
            <a:r>
              <a:rPr lang="en-US" dirty="0">
                <a:latin typeface="Inderes" panose="02000506030000020004" pitchFamily="2" charset="0"/>
                <a:ea typeface="GT America Condensed Regular" pitchFamily="2" charset="77"/>
                <a:cs typeface="GT America Condensed Regular" pitchFamily="2" charset="77"/>
              </a:rPr>
              <a:t>Accumulate 	The 12-month risk-adjusted expected shareholder return of 	the share is attractive</a:t>
            </a:r>
            <a:br>
              <a:rPr lang="en-US" dirty="0">
                <a:latin typeface="Inderes" panose="02000506030000020004" pitchFamily="2" charset="0"/>
                <a:ea typeface="GT America Condensed Regular" pitchFamily="2" charset="77"/>
                <a:cs typeface="GT America Condensed Regular" pitchFamily="2" charset="77"/>
              </a:rPr>
            </a:br>
            <a:r>
              <a:rPr lang="en-US" dirty="0">
                <a:latin typeface="Inderes" panose="02000506030000020004" pitchFamily="2" charset="0"/>
                <a:ea typeface="GT America Condensed Regular" pitchFamily="2" charset="77"/>
                <a:cs typeface="GT America Condensed Regular" pitchFamily="2" charset="77"/>
              </a:rPr>
              <a:t>Reduce 	The 12-month risk-adjusted expected shareholder return of 	the share is weak</a:t>
            </a:r>
          </a:p>
          <a:p>
            <a:pPr>
              <a:lnSpc>
                <a:spcPct val="110000"/>
              </a:lnSpc>
            </a:pPr>
            <a:r>
              <a:rPr lang="en-US" dirty="0">
                <a:latin typeface="Inderes" panose="02000506030000020004" pitchFamily="2" charset="0"/>
                <a:ea typeface="GT America Condensed Regular" pitchFamily="2" charset="77"/>
                <a:cs typeface="GT America Condensed Regular" pitchFamily="2" charset="77"/>
              </a:rPr>
              <a:t>Sell 	The 12-month risk-adjusted expected shareholder return of 	the share is very weak</a:t>
            </a:r>
          </a:p>
          <a:p>
            <a:pPr>
              <a:lnSpc>
                <a:spcPct val="110000"/>
              </a:lnSpc>
            </a:pPr>
            <a:r>
              <a:rPr lang="en-US" dirty="0">
                <a:latin typeface="Inderes" panose="02000506030000020004" pitchFamily="2" charset="0"/>
                <a:ea typeface="GT America Condensed Regular" pitchFamily="2" charset="77"/>
                <a:cs typeface="GT America Condensed Regular" pitchFamily="2" charset="77"/>
              </a:rPr>
              <a:t>The assessment of the 12-month risk-adjusted expected total shareholder return based on the above-mentioned definitions is company-specific and subjective. Consequently, similar 12-month expected total shareholder returns between different shares may result in different recommendations, and the recommendations and 12-month expected total shareholder returns between different shares should not be compared with each other. The counterpart of the expected total shareholder return is Inderes’ view of the risk taken by the investor, which varies considerably between companies and scenarios. Thus, a high expected total shareholder return does not necessarily lead to positive performance when the risks are exceptionally high and, correspondingly, a low expected total shareholder return does not necessarily lead to a negative recommendation if Inderes considers the risks to be moderate. </a:t>
            </a:r>
          </a:p>
          <a:p>
            <a:pPr>
              <a:lnSpc>
                <a:spcPct val="110000"/>
              </a:lnSpc>
            </a:pPr>
            <a:r>
              <a:rPr lang="en-US" dirty="0">
                <a:latin typeface="Inderes" panose="02000506030000020004" pitchFamily="2" charset="0"/>
                <a:ea typeface="GT America Condensed Regular" pitchFamily="2" charset="77"/>
                <a:cs typeface="GT America Condensed Regular" pitchFamily="2" charset="77"/>
              </a:rPr>
              <a:t>The analysts who produce Inderes’ research and Inderes employees cannot have 1) shareholdings that exceed the threshold of significant financial gain or 2) shareholdings exceeding 1% in any company subject to Inderes’ research activities. Inderes Oyj can only own shares in the target companies it follows to the extent shown in the company’s model portfolio investing real funds. All of Inderes Oyj’s shareholdings are presented in itemised form in the model portfolio. Inderes Oyj does not have other shareholdings in the target companies analysed.  The remuneration of the analysts who produce the analysis are not directly or indirectly linked to the issued recommendation or views. Inderes Oyj does not have investment bank operations.</a:t>
            </a:r>
          </a:p>
          <a:p>
            <a:pPr>
              <a:lnSpc>
                <a:spcPct val="110000"/>
              </a:lnSpc>
            </a:pPr>
            <a:r>
              <a:rPr lang="en-US" dirty="0">
                <a:latin typeface="Inderes" panose="02000506030000020004" pitchFamily="2" charset="0"/>
                <a:ea typeface="GT America Condensed Regular" pitchFamily="2" charset="77"/>
                <a:cs typeface="GT America Condensed Regular" pitchFamily="2" charset="77"/>
              </a:rPr>
              <a:t>Inderes or its partners whose customer relationships may have a financial impact on Inderes may, in their business operations, seek assignments with various issuers with respect to services provided by Inderes or its partners. Thus, Inderes may be in a direct or indirect contractual relationship with an issuer that is the subject of research activities. Inderes and its partners may provide investor relations services to issuers. The aim of such services is to improve communication between the company and the capital markets. These services include the organisation of investor events, advisory services related to investor relations and the production of investor research reports. </a:t>
            </a:r>
          </a:p>
          <a:p>
            <a:pPr>
              <a:lnSpc>
                <a:spcPct val="110000"/>
              </a:lnSpc>
            </a:pPr>
            <a:r>
              <a:rPr lang="en-US" dirty="0">
                <a:latin typeface="Inderes" panose="02000506030000020004" pitchFamily="2" charset="0"/>
                <a:ea typeface="GT America Condensed Regular" pitchFamily="2" charset="77"/>
                <a:cs typeface="GT America Condensed Regular" pitchFamily="2" charset="77"/>
              </a:rPr>
              <a:t>More information about research disclaimers can be found at www.inderes.fi/research-disclaimer.</a:t>
            </a:r>
          </a:p>
          <a:p>
            <a:pPr>
              <a:lnSpc>
                <a:spcPct val="110000"/>
              </a:lnSpc>
            </a:pPr>
            <a:endParaRPr lang="en-US" dirty="0">
              <a:latin typeface="Inderes" panose="02000506030000020004" pitchFamily="2" charset="0"/>
              <a:ea typeface="GT America Condensed Regular" pitchFamily="2" charset="77"/>
              <a:cs typeface="GT America Condensed Regular" pitchFamily="2" charset="77"/>
            </a:endParaRPr>
          </a:p>
        </p:txBody>
      </p:sp>
      <p:graphicFrame>
        <p:nvGraphicFramePr>
          <p:cNvPr id="2" name="Suositushistoria_kuva">
            <a:extLst>
              <a:ext uri="{FF2B5EF4-FFF2-40B4-BE49-F238E27FC236}">
                <a16:creationId xmlns:a16="http://schemas.microsoft.com/office/drawing/2014/main" id="{D23F30CD-A360-6C03-5E17-99906276E2C0}"/>
              </a:ext>
            </a:extLst>
          </p:cNvPr>
          <p:cNvGraphicFramePr>
            <a:graphicFrameLocks noGrp="1"/>
          </p:cNvGraphicFramePr>
          <p:nvPr>
            <p:ph sz="quarter" idx="21"/>
            <p:extLst>
              <p:ext uri="{D42A27DB-BD31-4B8C-83A1-F6EECF244321}">
                <p14:modId xmlns:p14="http://schemas.microsoft.com/office/powerpoint/2010/main" val="2963590579"/>
              </p:ext>
            </p:extLst>
          </p:nvPr>
        </p:nvGraphicFramePr>
        <p:xfrm>
          <a:off x="8820150" y="287020"/>
          <a:ext cx="2700338" cy="6170610"/>
        </p:xfrm>
        <a:graphic>
          <a:graphicData uri="http://schemas.openxmlformats.org/drawingml/2006/table">
            <a:tbl>
              <a:tblPr/>
              <a:tblGrid>
                <a:gridCol w="713504">
                  <a:extLst>
                    <a:ext uri="{9D8B030D-6E8A-4147-A177-3AD203B41FA5}">
                      <a16:colId xmlns:a16="http://schemas.microsoft.com/office/drawing/2014/main" val="3501902342"/>
                    </a:ext>
                  </a:extLst>
                </a:gridCol>
                <a:gridCol w="735458">
                  <a:extLst>
                    <a:ext uri="{9D8B030D-6E8A-4147-A177-3AD203B41FA5}">
                      <a16:colId xmlns:a16="http://schemas.microsoft.com/office/drawing/2014/main" val="3662387944"/>
                    </a:ext>
                  </a:extLst>
                </a:gridCol>
                <a:gridCol w="581780">
                  <a:extLst>
                    <a:ext uri="{9D8B030D-6E8A-4147-A177-3AD203B41FA5}">
                      <a16:colId xmlns:a16="http://schemas.microsoft.com/office/drawing/2014/main" val="471841200"/>
                    </a:ext>
                  </a:extLst>
                </a:gridCol>
                <a:gridCol w="669596">
                  <a:extLst>
                    <a:ext uri="{9D8B030D-6E8A-4147-A177-3AD203B41FA5}">
                      <a16:colId xmlns:a16="http://schemas.microsoft.com/office/drawing/2014/main" val="3216624879"/>
                    </a:ext>
                  </a:extLst>
                </a:gridCol>
              </a:tblGrid>
              <a:tr h="130032">
                <a:tc>
                  <a:txBody>
                    <a:bodyPr/>
                    <a:lstStyle/>
                    <a:p>
                      <a:pPr algn="l" fontAlgn="b">
                        <a:buNone/>
                      </a:pPr>
                      <a:r>
                        <a:rPr lang="en-US" sz="600" b="0" i="0" u="none" strike="noStrike">
                          <a:solidFill>
                            <a:srgbClr val="303845"/>
                          </a:solidFill>
                          <a:effectLst/>
                          <a:latin typeface="GT America Regular" pitchFamily="2" charset="0"/>
                        </a:rPr>
                        <a:t> </a:t>
                      </a:r>
                    </a:p>
                  </a:txBody>
                  <a:tcPr marL="0" marR="0" marT="0" marB="0" anchor="b">
                    <a:lnL>
                      <a:noFill/>
                    </a:lnL>
                    <a:lnR>
                      <a:noFill/>
                    </a:lnR>
                    <a:lnT>
                      <a:noFill/>
                    </a:lnT>
                    <a:lnB>
                      <a:noFill/>
                    </a:lnB>
                    <a:noFill/>
                  </a:tcPr>
                </a:tc>
                <a:tc>
                  <a:txBody>
                    <a:bodyPr/>
                    <a:lstStyle/>
                    <a:p>
                      <a:pPr algn="l" fontAlgn="b">
                        <a:buNone/>
                      </a:pPr>
                      <a:r>
                        <a:rPr lang="en-US" sz="600" b="0" i="0" u="none" strike="noStrike">
                          <a:solidFill>
                            <a:srgbClr val="303845"/>
                          </a:solidFill>
                          <a:effectLst/>
                          <a:latin typeface="GT America Regular" pitchFamily="2" charset="0"/>
                        </a:rPr>
                        <a:t> </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303845"/>
                          </a:solidFill>
                          <a:effectLst/>
                          <a:latin typeface="GT America Regular" pitchFamily="2" charset="0"/>
                        </a:rPr>
                        <a:t> </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303845"/>
                          </a:solidFill>
                          <a:effectLst/>
                          <a:latin typeface="GT America Regular" pitchFamily="2" charset="0"/>
                        </a:rPr>
                        <a:t> </a:t>
                      </a:r>
                    </a:p>
                  </a:txBody>
                  <a:tcPr marL="0" marR="0" marT="0" marB="0" anchor="b">
                    <a:lnL>
                      <a:noFill/>
                    </a:lnL>
                    <a:lnR>
                      <a:noFill/>
                    </a:lnR>
                    <a:lnT>
                      <a:noFill/>
                    </a:lnT>
                    <a:lnB>
                      <a:noFill/>
                    </a:lnB>
                    <a:noFill/>
                  </a:tcPr>
                </a:tc>
                <a:extLst>
                  <a:ext uri="{0D108BD9-81ED-4DB2-BD59-A6C34878D82A}">
                    <a16:rowId xmlns:a16="http://schemas.microsoft.com/office/drawing/2014/main" val="1934390375"/>
                  </a:ext>
                </a:extLst>
              </a:tr>
              <a:tr h="130032">
                <a:tc gridSpan="4">
                  <a:txBody>
                    <a:bodyPr/>
                    <a:lstStyle/>
                    <a:p>
                      <a:pPr algn="ctr" fontAlgn="b">
                        <a:buNone/>
                      </a:pPr>
                      <a:r>
                        <a:rPr lang="en-US" sz="800" b="1" i="0" u="none" strike="noStrike">
                          <a:solidFill>
                            <a:srgbClr val="000000"/>
                          </a:solidFill>
                          <a:effectLst/>
                          <a:latin typeface="GT America Regular" pitchFamily="2" charset="0"/>
                        </a:rPr>
                        <a:t>Recommendation history (&gt;12 mo)</a:t>
                      </a:r>
                    </a:p>
                  </a:txBody>
                  <a:tcPr marL="0" marR="0" marT="0" marB="0" anchor="b">
                    <a:lnL>
                      <a:noFill/>
                    </a:lnL>
                    <a:lnR>
                      <a:noFill/>
                    </a:lnR>
                    <a:lnT>
                      <a:noFill/>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90858503"/>
                  </a:ext>
                </a:extLst>
              </a:tr>
              <a:tr h="130032">
                <a:tc>
                  <a:txBody>
                    <a:bodyPr/>
                    <a:lstStyle/>
                    <a:p>
                      <a:pPr algn="l" fontAlgn="b">
                        <a:buNone/>
                      </a:pPr>
                      <a:r>
                        <a:rPr lang="en-US" sz="600" b="0" i="0" u="none" strike="noStrike">
                          <a:solidFill>
                            <a:srgbClr val="303845"/>
                          </a:solidFill>
                          <a:effectLst/>
                          <a:latin typeface="GT America Regular" pitchFamily="2" charset="0"/>
                        </a:rPr>
                        <a:t> </a:t>
                      </a:r>
                    </a:p>
                  </a:txBody>
                  <a:tcPr marL="0" marR="0" marT="0" marB="0" anchor="b">
                    <a:lnL>
                      <a:noFill/>
                    </a:lnL>
                    <a:lnR>
                      <a:noFill/>
                    </a:lnR>
                    <a:lnT>
                      <a:noFill/>
                    </a:lnT>
                    <a:lnB>
                      <a:noFill/>
                    </a:lnB>
                    <a:noFill/>
                  </a:tcPr>
                </a:tc>
                <a:tc>
                  <a:txBody>
                    <a:bodyPr/>
                    <a:lstStyle/>
                    <a:p>
                      <a:pPr algn="l" fontAlgn="b">
                        <a:buNone/>
                      </a:pPr>
                      <a:r>
                        <a:rPr lang="en-US" sz="600" b="0" i="0" u="none" strike="noStrike">
                          <a:solidFill>
                            <a:srgbClr val="303845"/>
                          </a:solidFill>
                          <a:effectLst/>
                          <a:latin typeface="GT America Regular" pitchFamily="2" charset="0"/>
                        </a:rPr>
                        <a:t> </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303845"/>
                          </a:solidFill>
                          <a:effectLst/>
                          <a:latin typeface="GT America Regular" pitchFamily="2" charset="0"/>
                        </a:rPr>
                        <a:t> </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303845"/>
                          </a:solidFill>
                          <a:effectLst/>
                          <a:latin typeface="GT America Regular" pitchFamily="2" charset="0"/>
                        </a:rPr>
                        <a:t> </a:t>
                      </a:r>
                    </a:p>
                  </a:txBody>
                  <a:tcPr marL="0" marR="0" marT="0" marB="0" anchor="b">
                    <a:lnL>
                      <a:noFill/>
                    </a:lnL>
                    <a:lnR>
                      <a:noFill/>
                    </a:lnR>
                    <a:lnT>
                      <a:noFill/>
                    </a:lnT>
                    <a:lnB>
                      <a:noFill/>
                    </a:lnB>
                    <a:noFill/>
                  </a:tcPr>
                </a:tc>
                <a:extLst>
                  <a:ext uri="{0D108BD9-81ED-4DB2-BD59-A6C34878D82A}">
                    <a16:rowId xmlns:a16="http://schemas.microsoft.com/office/drawing/2014/main" val="732106858"/>
                  </a:ext>
                </a:extLst>
              </a:tr>
              <a:tr h="189138">
                <a:tc>
                  <a:txBody>
                    <a:bodyPr/>
                    <a:lstStyle/>
                    <a:p>
                      <a:pPr algn="l" fontAlgn="b">
                        <a:buNone/>
                      </a:pPr>
                      <a:r>
                        <a:rPr lang="en-US" sz="600" b="1" i="0" u="none" strike="noStrike">
                          <a:solidFill>
                            <a:srgbClr val="3F3EFF"/>
                          </a:solidFill>
                          <a:effectLst/>
                          <a:latin typeface="GT America Regular" pitchFamily="2" charset="0"/>
                        </a:rPr>
                        <a:t>Date</a:t>
                      </a:r>
                    </a:p>
                  </a:txBody>
                  <a:tcPr marL="0" marR="0" marT="0" marB="0" anchor="b">
                    <a:lnL>
                      <a:noFill/>
                    </a:lnL>
                    <a:lnR>
                      <a:noFill/>
                    </a:lnR>
                    <a:lnT>
                      <a:noFill/>
                    </a:lnT>
                    <a:lnB>
                      <a:noFill/>
                    </a:lnB>
                    <a:noFill/>
                  </a:tcPr>
                </a:tc>
                <a:tc>
                  <a:txBody>
                    <a:bodyPr/>
                    <a:lstStyle/>
                    <a:p>
                      <a:pPr algn="l" fontAlgn="b">
                        <a:buNone/>
                      </a:pPr>
                      <a:r>
                        <a:rPr lang="en-US" sz="600" b="1" i="0" u="none" strike="noStrike">
                          <a:solidFill>
                            <a:srgbClr val="3F3EFF"/>
                          </a:solidFill>
                          <a:effectLst/>
                          <a:latin typeface="GT America Regular" pitchFamily="2" charset="0"/>
                        </a:rPr>
                        <a:t>Recommendation</a:t>
                      </a:r>
                    </a:p>
                  </a:txBody>
                  <a:tcPr marL="0" marR="0" marT="0" marB="0" anchor="b">
                    <a:lnL>
                      <a:noFill/>
                    </a:lnL>
                    <a:lnR>
                      <a:noFill/>
                    </a:lnR>
                    <a:lnT>
                      <a:noFill/>
                    </a:lnT>
                    <a:lnB>
                      <a:noFill/>
                    </a:lnB>
                    <a:noFill/>
                  </a:tcPr>
                </a:tc>
                <a:tc>
                  <a:txBody>
                    <a:bodyPr/>
                    <a:lstStyle/>
                    <a:p>
                      <a:pPr algn="r" fontAlgn="b">
                        <a:buNone/>
                      </a:pPr>
                      <a:r>
                        <a:rPr lang="en-US" sz="600" b="1" i="0" u="none" strike="noStrike">
                          <a:solidFill>
                            <a:srgbClr val="3F3EFF"/>
                          </a:solidFill>
                          <a:effectLst/>
                          <a:latin typeface="GT America Regular" pitchFamily="2" charset="0"/>
                        </a:rPr>
                        <a:t>Target</a:t>
                      </a:r>
                    </a:p>
                  </a:txBody>
                  <a:tcPr marL="0" marR="0" marT="0" marB="0" anchor="b">
                    <a:lnL>
                      <a:noFill/>
                    </a:lnL>
                    <a:lnR>
                      <a:noFill/>
                    </a:lnR>
                    <a:lnT>
                      <a:noFill/>
                    </a:lnT>
                    <a:lnB>
                      <a:noFill/>
                    </a:lnB>
                    <a:noFill/>
                  </a:tcPr>
                </a:tc>
                <a:tc>
                  <a:txBody>
                    <a:bodyPr/>
                    <a:lstStyle/>
                    <a:p>
                      <a:pPr algn="r" fontAlgn="b">
                        <a:buNone/>
                      </a:pPr>
                      <a:r>
                        <a:rPr lang="en-US" sz="600" b="1" i="0" u="none" strike="noStrike">
                          <a:solidFill>
                            <a:srgbClr val="3F3EFF"/>
                          </a:solidFill>
                          <a:effectLst/>
                          <a:latin typeface="GT America Regular" pitchFamily="2" charset="0"/>
                        </a:rPr>
                        <a:t>Share price</a:t>
                      </a:r>
                    </a:p>
                  </a:txBody>
                  <a:tcPr marL="0" marR="0" marT="0" marB="0" anchor="b">
                    <a:lnL>
                      <a:noFill/>
                    </a:lnL>
                    <a:lnR>
                      <a:noFill/>
                    </a:lnR>
                    <a:lnT>
                      <a:noFill/>
                    </a:lnT>
                    <a:lnB>
                      <a:noFill/>
                    </a:lnB>
                    <a:noFill/>
                  </a:tcPr>
                </a:tc>
                <a:extLst>
                  <a:ext uri="{0D108BD9-81ED-4DB2-BD59-A6C34878D82A}">
                    <a16:rowId xmlns:a16="http://schemas.microsoft.com/office/drawing/2014/main" val="4232295955"/>
                  </a:ext>
                </a:extLst>
              </a:tr>
              <a:tr h="130032">
                <a:tc>
                  <a:txBody>
                    <a:bodyPr/>
                    <a:lstStyle/>
                    <a:p>
                      <a:pPr algn="l" fontAlgn="b">
                        <a:buNone/>
                      </a:pPr>
                      <a:r>
                        <a:rPr lang="en-US" sz="600" b="0" i="0" u="none" strike="noStrike">
                          <a:solidFill>
                            <a:srgbClr val="000000"/>
                          </a:solidFill>
                          <a:effectLst/>
                          <a:latin typeface="GT America Regular" pitchFamily="2" charset="0"/>
                        </a:rPr>
                        <a:t>1/7/2021</a:t>
                      </a:r>
                    </a:p>
                  </a:txBody>
                  <a:tcPr marL="0" marR="0" marT="0" marB="0" anchor="b">
                    <a:lnL>
                      <a:noFill/>
                    </a:lnL>
                    <a:lnR>
                      <a:noFill/>
                    </a:lnR>
                    <a:lnT>
                      <a:noFill/>
                    </a:lnT>
                    <a:lnB>
                      <a:noFill/>
                    </a:lnB>
                    <a:noFill/>
                  </a:tcPr>
                </a:tc>
                <a:tc>
                  <a:txBody>
                    <a:bodyPr/>
                    <a:lstStyle/>
                    <a:p>
                      <a:pPr algn="l" fontAlgn="b">
                        <a:buNone/>
                      </a:pPr>
                      <a:r>
                        <a:rPr lang="en-US" sz="600" b="0" i="0" u="none" strike="noStrike">
                          <a:solidFill>
                            <a:srgbClr val="000000"/>
                          </a:solidFill>
                          <a:effectLst/>
                          <a:latin typeface="GT America Regular" pitchFamily="2" charset="0"/>
                        </a:rPr>
                        <a:t>Accumulate</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16.00 €</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15.26 €</a:t>
                      </a:r>
                    </a:p>
                  </a:txBody>
                  <a:tcPr marL="0" marR="0" marT="0" marB="0" anchor="b">
                    <a:lnL>
                      <a:noFill/>
                    </a:lnL>
                    <a:lnR>
                      <a:noFill/>
                    </a:lnR>
                    <a:lnT>
                      <a:noFill/>
                    </a:lnT>
                    <a:lnB>
                      <a:noFill/>
                    </a:lnB>
                    <a:noFill/>
                  </a:tcPr>
                </a:tc>
                <a:extLst>
                  <a:ext uri="{0D108BD9-81ED-4DB2-BD59-A6C34878D82A}">
                    <a16:rowId xmlns:a16="http://schemas.microsoft.com/office/drawing/2014/main" val="674217724"/>
                  </a:ext>
                </a:extLst>
              </a:tr>
              <a:tr h="130032">
                <a:tc>
                  <a:txBody>
                    <a:bodyPr/>
                    <a:lstStyle/>
                    <a:p>
                      <a:pPr algn="l" fontAlgn="b">
                        <a:buNone/>
                      </a:pPr>
                      <a:r>
                        <a:rPr lang="en-US" sz="600" b="0" i="0" u="none" strike="noStrike">
                          <a:solidFill>
                            <a:srgbClr val="000000"/>
                          </a:solidFill>
                          <a:effectLst/>
                          <a:latin typeface="GT America Regular" pitchFamily="2" charset="0"/>
                        </a:rPr>
                        <a:t>2/8/2021</a:t>
                      </a:r>
                    </a:p>
                  </a:txBody>
                  <a:tcPr marL="0" marR="0" marT="0" marB="0" anchor="b">
                    <a:lnL>
                      <a:noFill/>
                    </a:lnL>
                    <a:lnR>
                      <a:noFill/>
                    </a:lnR>
                    <a:lnT>
                      <a:noFill/>
                    </a:lnT>
                    <a:lnB>
                      <a:noFill/>
                    </a:lnB>
                    <a:noFill/>
                  </a:tcPr>
                </a:tc>
                <a:tc>
                  <a:txBody>
                    <a:bodyPr/>
                    <a:lstStyle/>
                    <a:p>
                      <a:pPr algn="l" fontAlgn="b">
                        <a:buNone/>
                      </a:pPr>
                      <a:r>
                        <a:rPr lang="en-US" sz="600" b="0" i="0" u="none" strike="noStrike">
                          <a:solidFill>
                            <a:srgbClr val="000000"/>
                          </a:solidFill>
                          <a:effectLst/>
                          <a:latin typeface="GT America Regular" pitchFamily="2" charset="0"/>
                        </a:rPr>
                        <a:t>Reduce</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15.00 €</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15.60 €</a:t>
                      </a:r>
                    </a:p>
                  </a:txBody>
                  <a:tcPr marL="0" marR="0" marT="0" marB="0" anchor="b">
                    <a:lnL>
                      <a:noFill/>
                    </a:lnL>
                    <a:lnR>
                      <a:noFill/>
                    </a:lnR>
                    <a:lnT>
                      <a:noFill/>
                    </a:lnT>
                    <a:lnB>
                      <a:noFill/>
                    </a:lnB>
                    <a:noFill/>
                  </a:tcPr>
                </a:tc>
                <a:extLst>
                  <a:ext uri="{0D108BD9-81ED-4DB2-BD59-A6C34878D82A}">
                    <a16:rowId xmlns:a16="http://schemas.microsoft.com/office/drawing/2014/main" val="2171830852"/>
                  </a:ext>
                </a:extLst>
              </a:tr>
              <a:tr h="130032">
                <a:tc>
                  <a:txBody>
                    <a:bodyPr/>
                    <a:lstStyle/>
                    <a:p>
                      <a:pPr algn="l" fontAlgn="b">
                        <a:buNone/>
                      </a:pPr>
                      <a:r>
                        <a:rPr lang="en-US" sz="600" b="0" i="0" u="none" strike="noStrike">
                          <a:solidFill>
                            <a:srgbClr val="000000"/>
                          </a:solidFill>
                          <a:effectLst/>
                          <a:latin typeface="GT America Regular" pitchFamily="2" charset="0"/>
                        </a:rPr>
                        <a:t>4/20/2021</a:t>
                      </a:r>
                    </a:p>
                  </a:txBody>
                  <a:tcPr marL="0" marR="0" marT="0" marB="0" anchor="b">
                    <a:lnL>
                      <a:noFill/>
                    </a:lnL>
                    <a:lnR>
                      <a:noFill/>
                    </a:lnR>
                    <a:lnT>
                      <a:noFill/>
                    </a:lnT>
                    <a:lnB>
                      <a:noFill/>
                    </a:lnB>
                    <a:noFill/>
                  </a:tcPr>
                </a:tc>
                <a:tc>
                  <a:txBody>
                    <a:bodyPr/>
                    <a:lstStyle/>
                    <a:p>
                      <a:pPr algn="l" fontAlgn="b">
                        <a:buNone/>
                      </a:pPr>
                      <a:r>
                        <a:rPr lang="en-US" sz="600" b="0" i="0" u="none" strike="noStrike">
                          <a:solidFill>
                            <a:srgbClr val="000000"/>
                          </a:solidFill>
                          <a:effectLst/>
                          <a:latin typeface="GT America Regular" pitchFamily="2" charset="0"/>
                        </a:rPr>
                        <a:t>Accumulate</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18.00 €</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16.80 €</a:t>
                      </a:r>
                    </a:p>
                  </a:txBody>
                  <a:tcPr marL="0" marR="0" marT="0" marB="0" anchor="b">
                    <a:lnL>
                      <a:noFill/>
                    </a:lnL>
                    <a:lnR>
                      <a:noFill/>
                    </a:lnR>
                    <a:lnT>
                      <a:noFill/>
                    </a:lnT>
                    <a:lnB>
                      <a:noFill/>
                    </a:lnB>
                    <a:noFill/>
                  </a:tcPr>
                </a:tc>
                <a:extLst>
                  <a:ext uri="{0D108BD9-81ED-4DB2-BD59-A6C34878D82A}">
                    <a16:rowId xmlns:a16="http://schemas.microsoft.com/office/drawing/2014/main" val="1000690323"/>
                  </a:ext>
                </a:extLst>
              </a:tr>
              <a:tr h="130032">
                <a:tc>
                  <a:txBody>
                    <a:bodyPr/>
                    <a:lstStyle/>
                    <a:p>
                      <a:pPr algn="l" fontAlgn="b">
                        <a:buNone/>
                      </a:pPr>
                      <a:r>
                        <a:rPr lang="en-US" sz="600" b="0" i="0" u="none" strike="noStrike">
                          <a:solidFill>
                            <a:srgbClr val="000000"/>
                          </a:solidFill>
                          <a:effectLst/>
                          <a:latin typeface="GT America Regular" pitchFamily="2" charset="0"/>
                        </a:rPr>
                        <a:t>4/29/2021</a:t>
                      </a:r>
                    </a:p>
                  </a:txBody>
                  <a:tcPr marL="0" marR="0" marT="0" marB="0" anchor="b">
                    <a:lnL>
                      <a:noFill/>
                    </a:lnL>
                    <a:lnR>
                      <a:noFill/>
                    </a:lnR>
                    <a:lnT>
                      <a:noFill/>
                    </a:lnT>
                    <a:lnB>
                      <a:noFill/>
                    </a:lnB>
                    <a:noFill/>
                  </a:tcPr>
                </a:tc>
                <a:tc>
                  <a:txBody>
                    <a:bodyPr/>
                    <a:lstStyle/>
                    <a:p>
                      <a:pPr algn="l" fontAlgn="b">
                        <a:buNone/>
                      </a:pPr>
                      <a:r>
                        <a:rPr lang="en-US" sz="600" b="0" i="0" u="none" strike="noStrike">
                          <a:solidFill>
                            <a:srgbClr val="000000"/>
                          </a:solidFill>
                          <a:effectLst/>
                          <a:latin typeface="GT America Regular" pitchFamily="2" charset="0"/>
                        </a:rPr>
                        <a:t>Accumulate</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19.00 €</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17.58 €</a:t>
                      </a:r>
                    </a:p>
                  </a:txBody>
                  <a:tcPr marL="0" marR="0" marT="0" marB="0" anchor="b">
                    <a:lnL>
                      <a:noFill/>
                    </a:lnL>
                    <a:lnR>
                      <a:noFill/>
                    </a:lnR>
                    <a:lnT>
                      <a:noFill/>
                    </a:lnT>
                    <a:lnB>
                      <a:noFill/>
                    </a:lnB>
                    <a:noFill/>
                  </a:tcPr>
                </a:tc>
                <a:extLst>
                  <a:ext uri="{0D108BD9-81ED-4DB2-BD59-A6C34878D82A}">
                    <a16:rowId xmlns:a16="http://schemas.microsoft.com/office/drawing/2014/main" val="3804262240"/>
                  </a:ext>
                </a:extLst>
              </a:tr>
              <a:tr h="130032">
                <a:tc>
                  <a:txBody>
                    <a:bodyPr/>
                    <a:lstStyle/>
                    <a:p>
                      <a:pPr algn="l" fontAlgn="b">
                        <a:buNone/>
                      </a:pPr>
                      <a:r>
                        <a:rPr lang="en-US" sz="600" b="0" i="0" u="none" strike="noStrike">
                          <a:solidFill>
                            <a:srgbClr val="000000"/>
                          </a:solidFill>
                          <a:effectLst/>
                          <a:latin typeface="GT America Regular" pitchFamily="2" charset="0"/>
                        </a:rPr>
                        <a:t>7/29/2021</a:t>
                      </a:r>
                    </a:p>
                  </a:txBody>
                  <a:tcPr marL="0" marR="0" marT="0" marB="0" anchor="b">
                    <a:lnL>
                      <a:noFill/>
                    </a:lnL>
                    <a:lnR>
                      <a:noFill/>
                    </a:lnR>
                    <a:lnT>
                      <a:noFill/>
                    </a:lnT>
                    <a:lnB>
                      <a:noFill/>
                    </a:lnB>
                    <a:noFill/>
                  </a:tcPr>
                </a:tc>
                <a:tc>
                  <a:txBody>
                    <a:bodyPr/>
                    <a:lstStyle/>
                    <a:p>
                      <a:pPr algn="l" fontAlgn="b">
                        <a:buNone/>
                      </a:pPr>
                      <a:r>
                        <a:rPr lang="en-US" sz="600" b="0" i="0" u="none" strike="noStrike">
                          <a:solidFill>
                            <a:srgbClr val="000000"/>
                          </a:solidFill>
                          <a:effectLst/>
                          <a:latin typeface="GT America Regular" pitchFamily="2" charset="0"/>
                        </a:rPr>
                        <a:t>Accumulate</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22.00 €</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20.20 €</a:t>
                      </a:r>
                    </a:p>
                  </a:txBody>
                  <a:tcPr marL="0" marR="0" marT="0" marB="0" anchor="b">
                    <a:lnL>
                      <a:noFill/>
                    </a:lnL>
                    <a:lnR>
                      <a:noFill/>
                    </a:lnR>
                    <a:lnT>
                      <a:noFill/>
                    </a:lnT>
                    <a:lnB>
                      <a:noFill/>
                    </a:lnB>
                    <a:noFill/>
                  </a:tcPr>
                </a:tc>
                <a:extLst>
                  <a:ext uri="{0D108BD9-81ED-4DB2-BD59-A6C34878D82A}">
                    <a16:rowId xmlns:a16="http://schemas.microsoft.com/office/drawing/2014/main" val="3467982127"/>
                  </a:ext>
                </a:extLst>
              </a:tr>
              <a:tr h="130032">
                <a:tc>
                  <a:txBody>
                    <a:bodyPr/>
                    <a:lstStyle/>
                    <a:p>
                      <a:pPr algn="l" fontAlgn="b">
                        <a:buNone/>
                      </a:pPr>
                      <a:r>
                        <a:rPr lang="en-US" sz="600" b="0" i="0" u="none" strike="noStrike">
                          <a:solidFill>
                            <a:srgbClr val="000000"/>
                          </a:solidFill>
                          <a:effectLst/>
                          <a:latin typeface="GT America Regular" pitchFamily="2" charset="0"/>
                        </a:rPr>
                        <a:t>11/1/2021</a:t>
                      </a:r>
                    </a:p>
                  </a:txBody>
                  <a:tcPr marL="0" marR="0" marT="0" marB="0" anchor="b">
                    <a:lnL>
                      <a:noFill/>
                    </a:lnL>
                    <a:lnR>
                      <a:noFill/>
                    </a:lnR>
                    <a:lnT>
                      <a:noFill/>
                    </a:lnT>
                    <a:lnB>
                      <a:noFill/>
                    </a:lnB>
                    <a:noFill/>
                  </a:tcPr>
                </a:tc>
                <a:tc>
                  <a:txBody>
                    <a:bodyPr/>
                    <a:lstStyle/>
                    <a:p>
                      <a:pPr algn="l" fontAlgn="b">
                        <a:buNone/>
                      </a:pPr>
                      <a:r>
                        <a:rPr lang="en-US" sz="600" b="0" i="0" u="none" strike="noStrike">
                          <a:solidFill>
                            <a:srgbClr val="000000"/>
                          </a:solidFill>
                          <a:effectLst/>
                          <a:latin typeface="GT America Regular" pitchFamily="2" charset="0"/>
                        </a:rPr>
                        <a:t>Accumulate</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23.00 €</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21.25 €</a:t>
                      </a:r>
                    </a:p>
                  </a:txBody>
                  <a:tcPr marL="0" marR="0" marT="0" marB="0" anchor="b">
                    <a:lnL>
                      <a:noFill/>
                    </a:lnL>
                    <a:lnR>
                      <a:noFill/>
                    </a:lnR>
                    <a:lnT>
                      <a:noFill/>
                    </a:lnT>
                    <a:lnB>
                      <a:noFill/>
                    </a:lnB>
                    <a:noFill/>
                  </a:tcPr>
                </a:tc>
                <a:extLst>
                  <a:ext uri="{0D108BD9-81ED-4DB2-BD59-A6C34878D82A}">
                    <a16:rowId xmlns:a16="http://schemas.microsoft.com/office/drawing/2014/main" val="3097318348"/>
                  </a:ext>
                </a:extLst>
              </a:tr>
              <a:tr h="130032">
                <a:tc>
                  <a:txBody>
                    <a:bodyPr/>
                    <a:lstStyle/>
                    <a:p>
                      <a:pPr algn="l" fontAlgn="b">
                        <a:buNone/>
                      </a:pPr>
                      <a:r>
                        <a:rPr lang="en-US" sz="600" b="0" i="0" u="none" strike="noStrike">
                          <a:solidFill>
                            <a:srgbClr val="000000"/>
                          </a:solidFill>
                          <a:effectLst/>
                          <a:latin typeface="GT America Regular" pitchFamily="2" charset="0"/>
                        </a:rPr>
                        <a:t>11/10/2021</a:t>
                      </a:r>
                    </a:p>
                  </a:txBody>
                  <a:tcPr marL="0" marR="0" marT="0" marB="0" anchor="b">
                    <a:lnL>
                      <a:noFill/>
                    </a:lnL>
                    <a:lnR>
                      <a:noFill/>
                    </a:lnR>
                    <a:lnT>
                      <a:noFill/>
                    </a:lnT>
                    <a:lnB>
                      <a:noFill/>
                    </a:lnB>
                    <a:noFill/>
                  </a:tcPr>
                </a:tc>
                <a:tc>
                  <a:txBody>
                    <a:bodyPr/>
                    <a:lstStyle/>
                    <a:p>
                      <a:pPr algn="l" fontAlgn="b">
                        <a:buNone/>
                      </a:pPr>
                      <a:r>
                        <a:rPr lang="en-US" sz="600" b="0" i="0" u="none" strike="noStrike">
                          <a:solidFill>
                            <a:srgbClr val="000000"/>
                          </a:solidFill>
                          <a:effectLst/>
                          <a:latin typeface="GT America Regular" pitchFamily="2" charset="0"/>
                        </a:rPr>
                        <a:t>Accumulate</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24.00 €</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21.10 €</a:t>
                      </a:r>
                    </a:p>
                  </a:txBody>
                  <a:tcPr marL="0" marR="0" marT="0" marB="0" anchor="b">
                    <a:lnL>
                      <a:noFill/>
                    </a:lnL>
                    <a:lnR>
                      <a:noFill/>
                    </a:lnR>
                    <a:lnT>
                      <a:noFill/>
                    </a:lnT>
                    <a:lnB>
                      <a:noFill/>
                    </a:lnB>
                    <a:noFill/>
                  </a:tcPr>
                </a:tc>
                <a:extLst>
                  <a:ext uri="{0D108BD9-81ED-4DB2-BD59-A6C34878D82A}">
                    <a16:rowId xmlns:a16="http://schemas.microsoft.com/office/drawing/2014/main" val="3315334245"/>
                  </a:ext>
                </a:extLst>
              </a:tr>
              <a:tr h="130032">
                <a:tc>
                  <a:txBody>
                    <a:bodyPr/>
                    <a:lstStyle/>
                    <a:p>
                      <a:pPr algn="l" fontAlgn="b">
                        <a:buNone/>
                      </a:pPr>
                      <a:r>
                        <a:rPr lang="en-US" sz="600" b="0" i="0" u="none" strike="noStrike">
                          <a:solidFill>
                            <a:srgbClr val="000000"/>
                          </a:solidFill>
                          <a:effectLst/>
                          <a:latin typeface="GT America Regular" pitchFamily="2" charset="0"/>
                        </a:rPr>
                        <a:t>12/28/2021</a:t>
                      </a:r>
                    </a:p>
                  </a:txBody>
                  <a:tcPr marL="0" marR="0" marT="0" marB="0" anchor="b">
                    <a:lnL>
                      <a:noFill/>
                    </a:lnL>
                    <a:lnR>
                      <a:noFill/>
                    </a:lnR>
                    <a:lnT>
                      <a:noFill/>
                    </a:lnT>
                    <a:lnB w="6350" cap="flat" cmpd="sng" algn="ctr">
                      <a:solidFill>
                        <a:srgbClr val="000000"/>
                      </a:solidFill>
                      <a:prstDash val="dot"/>
                      <a:round/>
                      <a:headEnd type="none" w="med" len="med"/>
                      <a:tailEnd type="none" w="med" len="med"/>
                    </a:lnB>
                    <a:noFill/>
                  </a:tcPr>
                </a:tc>
                <a:tc>
                  <a:txBody>
                    <a:bodyPr/>
                    <a:lstStyle/>
                    <a:p>
                      <a:pPr algn="l" fontAlgn="b">
                        <a:buNone/>
                      </a:pPr>
                      <a:r>
                        <a:rPr lang="en-US" sz="600" b="0" i="0" u="none" strike="noStrike">
                          <a:solidFill>
                            <a:srgbClr val="000000"/>
                          </a:solidFill>
                          <a:effectLst/>
                          <a:latin typeface="GT America Regular" pitchFamily="2" charset="0"/>
                        </a:rPr>
                        <a:t>Accumulate</a:t>
                      </a:r>
                    </a:p>
                  </a:txBody>
                  <a:tcPr marL="0" marR="0" marT="0" marB="0" anchor="b">
                    <a:lnL>
                      <a:noFill/>
                    </a:lnL>
                    <a:lnR>
                      <a:noFill/>
                    </a:lnR>
                    <a:lnT>
                      <a:noFill/>
                    </a:lnT>
                    <a:lnB w="6350" cap="flat" cmpd="sng" algn="ctr">
                      <a:solidFill>
                        <a:srgbClr val="000000"/>
                      </a:solidFill>
                      <a:prstDash val="dot"/>
                      <a:round/>
                      <a:headEnd type="none" w="med" len="med"/>
                      <a:tailEnd type="none" w="med" len="med"/>
                    </a:lnB>
                    <a:noFill/>
                  </a:tcPr>
                </a:tc>
                <a:tc>
                  <a:txBody>
                    <a:bodyPr/>
                    <a:lstStyle/>
                    <a:p>
                      <a:pPr algn="r" fontAlgn="b">
                        <a:buNone/>
                      </a:pPr>
                      <a:r>
                        <a:rPr lang="en-US" sz="600" b="0" i="0" u="none" strike="noStrike">
                          <a:solidFill>
                            <a:srgbClr val="000000"/>
                          </a:solidFill>
                          <a:effectLst/>
                          <a:latin typeface="GT America Regular" pitchFamily="2" charset="0"/>
                        </a:rPr>
                        <a:t>24.00 €</a:t>
                      </a:r>
                    </a:p>
                  </a:txBody>
                  <a:tcPr marL="0" marR="0" marT="0" marB="0" anchor="b">
                    <a:lnL>
                      <a:noFill/>
                    </a:lnL>
                    <a:lnR>
                      <a:noFill/>
                    </a:lnR>
                    <a:lnT>
                      <a:noFill/>
                    </a:lnT>
                    <a:lnB w="6350" cap="flat" cmpd="sng" algn="ctr">
                      <a:solidFill>
                        <a:srgbClr val="000000"/>
                      </a:solidFill>
                      <a:prstDash val="dot"/>
                      <a:round/>
                      <a:headEnd type="none" w="med" len="med"/>
                      <a:tailEnd type="none" w="med" len="med"/>
                    </a:lnB>
                    <a:noFill/>
                  </a:tcPr>
                </a:tc>
                <a:tc>
                  <a:txBody>
                    <a:bodyPr/>
                    <a:lstStyle/>
                    <a:p>
                      <a:pPr algn="r" fontAlgn="b">
                        <a:buNone/>
                      </a:pPr>
                      <a:r>
                        <a:rPr lang="en-US" sz="600" b="0" i="0" u="none" strike="noStrike">
                          <a:solidFill>
                            <a:srgbClr val="000000"/>
                          </a:solidFill>
                          <a:effectLst/>
                          <a:latin typeface="GT America Regular" pitchFamily="2" charset="0"/>
                        </a:rPr>
                        <a:t>22.75 €</a:t>
                      </a:r>
                    </a:p>
                  </a:txBody>
                  <a:tcPr marL="0" marR="0" marT="0" marB="0" anchor="b">
                    <a:lnL>
                      <a:noFill/>
                    </a:lnL>
                    <a:lnR>
                      <a:noFill/>
                    </a:lnR>
                    <a:lnT>
                      <a:noFill/>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043748779"/>
                  </a:ext>
                </a:extLst>
              </a:tr>
              <a:tr h="130032">
                <a:tc gridSpan="4">
                  <a:txBody>
                    <a:bodyPr/>
                    <a:lstStyle/>
                    <a:p>
                      <a:pPr algn="ctr" fontAlgn="ctr">
                        <a:buNone/>
                      </a:pPr>
                      <a:r>
                        <a:rPr lang="en-US" sz="600" b="0" i="1" u="none" strike="noStrike" dirty="0">
                          <a:solidFill>
                            <a:srgbClr val="000000"/>
                          </a:solidFill>
                          <a:effectLst/>
                          <a:latin typeface="GT America Regular" pitchFamily="2" charset="0"/>
                        </a:rPr>
                        <a:t>Analyst changed</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42489562"/>
                  </a:ext>
                </a:extLst>
              </a:tr>
              <a:tr h="130032">
                <a:tc>
                  <a:txBody>
                    <a:bodyPr/>
                    <a:lstStyle/>
                    <a:p>
                      <a:pPr algn="l" fontAlgn="b">
                        <a:buNone/>
                      </a:pPr>
                      <a:r>
                        <a:rPr lang="en-US" sz="600" b="0" i="0" u="none" strike="noStrike">
                          <a:solidFill>
                            <a:srgbClr val="000000"/>
                          </a:solidFill>
                          <a:effectLst/>
                          <a:latin typeface="GT America Regular" pitchFamily="2" charset="0"/>
                        </a:rPr>
                        <a:t>2/5/2022</a:t>
                      </a:r>
                    </a:p>
                  </a:txBody>
                  <a:tcPr marL="0" marR="0" marT="0" marB="0" anchor="b">
                    <a:lnL>
                      <a:noFill/>
                    </a:lnL>
                    <a:lnR>
                      <a:noFill/>
                    </a:lnR>
                    <a:lnT w="6350" cap="flat" cmpd="sng" algn="ctr">
                      <a:solidFill>
                        <a:srgbClr val="000000"/>
                      </a:solidFill>
                      <a:prstDash val="dot"/>
                      <a:round/>
                      <a:headEnd type="none" w="med" len="med"/>
                      <a:tailEnd type="none" w="med" len="med"/>
                    </a:lnT>
                    <a:lnB>
                      <a:noFill/>
                    </a:lnB>
                    <a:noFill/>
                  </a:tcPr>
                </a:tc>
                <a:tc>
                  <a:txBody>
                    <a:bodyPr/>
                    <a:lstStyle/>
                    <a:p>
                      <a:pPr algn="l" fontAlgn="b">
                        <a:buNone/>
                      </a:pPr>
                      <a:r>
                        <a:rPr lang="en-US" sz="600" b="0" i="0" u="none" strike="noStrike">
                          <a:solidFill>
                            <a:srgbClr val="000000"/>
                          </a:solidFill>
                          <a:effectLst/>
                          <a:latin typeface="GT America Regular" pitchFamily="2" charset="0"/>
                        </a:rPr>
                        <a:t>Accumulate</a:t>
                      </a:r>
                    </a:p>
                  </a:txBody>
                  <a:tcPr marL="0" marR="0" marT="0" marB="0" anchor="b">
                    <a:lnL>
                      <a:noFill/>
                    </a:lnL>
                    <a:lnR>
                      <a:noFill/>
                    </a:lnR>
                    <a:lnT w="6350" cap="flat" cmpd="sng" algn="ctr">
                      <a:solidFill>
                        <a:srgbClr val="000000"/>
                      </a:solidFill>
                      <a:prstDash val="dot"/>
                      <a:round/>
                      <a:headEnd type="none" w="med" len="med"/>
                      <a:tailEnd type="none" w="med" len="med"/>
                    </a:lnT>
                    <a:lnB>
                      <a:noFill/>
                    </a:lnB>
                    <a:noFill/>
                  </a:tcPr>
                </a:tc>
                <a:tc>
                  <a:txBody>
                    <a:bodyPr/>
                    <a:lstStyle/>
                    <a:p>
                      <a:pPr algn="r" fontAlgn="b">
                        <a:buNone/>
                      </a:pPr>
                      <a:r>
                        <a:rPr lang="en-US" sz="600" b="0" i="0" u="none" strike="noStrike">
                          <a:solidFill>
                            <a:srgbClr val="000000"/>
                          </a:solidFill>
                          <a:effectLst/>
                          <a:latin typeface="GT America Regular" pitchFamily="2" charset="0"/>
                        </a:rPr>
                        <a:t>24.00 €</a:t>
                      </a:r>
                    </a:p>
                  </a:txBody>
                  <a:tcPr marL="0" marR="0" marT="0" marB="0" anchor="b">
                    <a:lnL>
                      <a:noFill/>
                    </a:lnL>
                    <a:lnR>
                      <a:noFill/>
                    </a:lnR>
                    <a:lnT w="6350" cap="flat" cmpd="sng" algn="ctr">
                      <a:solidFill>
                        <a:srgbClr val="000000"/>
                      </a:solidFill>
                      <a:prstDash val="dot"/>
                      <a:round/>
                      <a:headEnd type="none" w="med" len="med"/>
                      <a:tailEnd type="none" w="med" len="med"/>
                    </a:lnT>
                    <a:lnB>
                      <a:noFill/>
                    </a:lnB>
                    <a:noFill/>
                  </a:tcPr>
                </a:tc>
                <a:tc>
                  <a:txBody>
                    <a:bodyPr/>
                    <a:lstStyle/>
                    <a:p>
                      <a:pPr algn="r" fontAlgn="b">
                        <a:buNone/>
                      </a:pPr>
                      <a:r>
                        <a:rPr lang="en-US" sz="600" b="0" i="0" u="none" strike="noStrike">
                          <a:solidFill>
                            <a:srgbClr val="000000"/>
                          </a:solidFill>
                          <a:effectLst/>
                          <a:latin typeface="GT America Regular" pitchFamily="2" charset="0"/>
                        </a:rPr>
                        <a:t>22.05 €</a:t>
                      </a:r>
                    </a:p>
                  </a:txBody>
                  <a:tcPr marL="0" marR="0" marT="0" marB="0" anchor="b">
                    <a:lnL>
                      <a:noFill/>
                    </a:lnL>
                    <a:lnR>
                      <a:noFill/>
                    </a:lnR>
                    <a:lnT w="6350" cap="flat" cmpd="sng" algn="ctr">
                      <a:solidFill>
                        <a:srgbClr val="000000"/>
                      </a:solidFill>
                      <a:prstDash val="dot"/>
                      <a:round/>
                      <a:headEnd type="none" w="med" len="med"/>
                      <a:tailEnd type="none" w="med" len="med"/>
                    </a:lnT>
                    <a:lnB>
                      <a:noFill/>
                    </a:lnB>
                    <a:noFill/>
                  </a:tcPr>
                </a:tc>
                <a:extLst>
                  <a:ext uri="{0D108BD9-81ED-4DB2-BD59-A6C34878D82A}">
                    <a16:rowId xmlns:a16="http://schemas.microsoft.com/office/drawing/2014/main" val="864551635"/>
                  </a:ext>
                </a:extLst>
              </a:tr>
              <a:tr h="130032">
                <a:tc>
                  <a:txBody>
                    <a:bodyPr/>
                    <a:lstStyle/>
                    <a:p>
                      <a:pPr algn="l" fontAlgn="b">
                        <a:buNone/>
                      </a:pPr>
                      <a:r>
                        <a:rPr lang="en-US" sz="600" b="0" i="0" u="none" strike="noStrike">
                          <a:solidFill>
                            <a:srgbClr val="000000"/>
                          </a:solidFill>
                          <a:effectLst/>
                          <a:latin typeface="GT America Regular" pitchFamily="2" charset="0"/>
                        </a:rPr>
                        <a:t>5/2/2022</a:t>
                      </a:r>
                    </a:p>
                  </a:txBody>
                  <a:tcPr marL="0" marR="0" marT="0" marB="0" anchor="b">
                    <a:lnL>
                      <a:noFill/>
                    </a:lnL>
                    <a:lnR>
                      <a:noFill/>
                    </a:lnR>
                    <a:lnT>
                      <a:noFill/>
                    </a:lnT>
                    <a:lnB>
                      <a:noFill/>
                    </a:lnB>
                    <a:noFill/>
                  </a:tcPr>
                </a:tc>
                <a:tc>
                  <a:txBody>
                    <a:bodyPr/>
                    <a:lstStyle/>
                    <a:p>
                      <a:pPr algn="l" fontAlgn="b">
                        <a:buNone/>
                      </a:pPr>
                      <a:r>
                        <a:rPr lang="en-US" sz="600" b="0" i="0" u="none" strike="noStrike">
                          <a:solidFill>
                            <a:srgbClr val="000000"/>
                          </a:solidFill>
                          <a:effectLst/>
                          <a:latin typeface="GT America Regular" pitchFamily="2" charset="0"/>
                        </a:rPr>
                        <a:t>Accumulate</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24.00 €</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21.90 €</a:t>
                      </a:r>
                    </a:p>
                  </a:txBody>
                  <a:tcPr marL="0" marR="0" marT="0" marB="0" anchor="b">
                    <a:lnL>
                      <a:noFill/>
                    </a:lnL>
                    <a:lnR>
                      <a:noFill/>
                    </a:lnR>
                    <a:lnT>
                      <a:noFill/>
                    </a:lnT>
                    <a:lnB>
                      <a:noFill/>
                    </a:lnB>
                    <a:noFill/>
                  </a:tcPr>
                </a:tc>
                <a:extLst>
                  <a:ext uri="{0D108BD9-81ED-4DB2-BD59-A6C34878D82A}">
                    <a16:rowId xmlns:a16="http://schemas.microsoft.com/office/drawing/2014/main" val="591982888"/>
                  </a:ext>
                </a:extLst>
              </a:tr>
              <a:tr h="130032">
                <a:tc>
                  <a:txBody>
                    <a:bodyPr/>
                    <a:lstStyle/>
                    <a:p>
                      <a:pPr algn="l" fontAlgn="b">
                        <a:buNone/>
                      </a:pPr>
                      <a:r>
                        <a:rPr lang="en-US" sz="600" b="0" i="0" u="none" strike="noStrike">
                          <a:solidFill>
                            <a:srgbClr val="000000"/>
                          </a:solidFill>
                          <a:effectLst/>
                          <a:latin typeface="GT America Regular" pitchFamily="2" charset="0"/>
                        </a:rPr>
                        <a:t>7/19/2022</a:t>
                      </a:r>
                    </a:p>
                  </a:txBody>
                  <a:tcPr marL="0" marR="0" marT="0" marB="0" anchor="b">
                    <a:lnL>
                      <a:noFill/>
                    </a:lnL>
                    <a:lnR>
                      <a:noFill/>
                    </a:lnR>
                    <a:lnT>
                      <a:noFill/>
                    </a:lnT>
                    <a:lnB w="6350" cap="flat" cmpd="sng" algn="ctr">
                      <a:solidFill>
                        <a:srgbClr val="000000"/>
                      </a:solidFill>
                      <a:prstDash val="dot"/>
                      <a:round/>
                      <a:headEnd type="none" w="med" len="med"/>
                      <a:tailEnd type="none" w="med" len="med"/>
                    </a:lnB>
                    <a:noFill/>
                  </a:tcPr>
                </a:tc>
                <a:tc>
                  <a:txBody>
                    <a:bodyPr/>
                    <a:lstStyle/>
                    <a:p>
                      <a:pPr algn="l" fontAlgn="b">
                        <a:buNone/>
                      </a:pPr>
                      <a:r>
                        <a:rPr lang="en-US" sz="600" b="0" i="0" u="none" strike="noStrike">
                          <a:solidFill>
                            <a:srgbClr val="000000"/>
                          </a:solidFill>
                          <a:effectLst/>
                          <a:latin typeface="GT America Regular" pitchFamily="2" charset="0"/>
                        </a:rPr>
                        <a:t>Accumulate</a:t>
                      </a:r>
                    </a:p>
                  </a:txBody>
                  <a:tcPr marL="0" marR="0" marT="0" marB="0" anchor="b">
                    <a:lnL>
                      <a:noFill/>
                    </a:lnL>
                    <a:lnR>
                      <a:noFill/>
                    </a:lnR>
                    <a:lnT>
                      <a:noFill/>
                    </a:lnT>
                    <a:lnB w="6350" cap="flat" cmpd="sng" algn="ctr">
                      <a:solidFill>
                        <a:srgbClr val="000000"/>
                      </a:solidFill>
                      <a:prstDash val="dot"/>
                      <a:round/>
                      <a:headEnd type="none" w="med" len="med"/>
                      <a:tailEnd type="none" w="med" len="med"/>
                    </a:lnB>
                    <a:noFill/>
                  </a:tcPr>
                </a:tc>
                <a:tc>
                  <a:txBody>
                    <a:bodyPr/>
                    <a:lstStyle/>
                    <a:p>
                      <a:pPr algn="r" fontAlgn="b">
                        <a:buNone/>
                      </a:pPr>
                      <a:r>
                        <a:rPr lang="en-US" sz="600" b="0" i="0" u="none" strike="noStrike">
                          <a:solidFill>
                            <a:srgbClr val="000000"/>
                          </a:solidFill>
                          <a:effectLst/>
                          <a:latin typeface="GT America Regular" pitchFamily="2" charset="0"/>
                        </a:rPr>
                        <a:t>20.00 €</a:t>
                      </a:r>
                    </a:p>
                  </a:txBody>
                  <a:tcPr marL="0" marR="0" marT="0" marB="0" anchor="b">
                    <a:lnL>
                      <a:noFill/>
                    </a:lnL>
                    <a:lnR>
                      <a:noFill/>
                    </a:lnR>
                    <a:lnT>
                      <a:noFill/>
                    </a:lnT>
                    <a:lnB w="6350" cap="flat" cmpd="sng" algn="ctr">
                      <a:solidFill>
                        <a:srgbClr val="000000"/>
                      </a:solidFill>
                      <a:prstDash val="dot"/>
                      <a:round/>
                      <a:headEnd type="none" w="med" len="med"/>
                      <a:tailEnd type="none" w="med" len="med"/>
                    </a:lnB>
                    <a:noFill/>
                  </a:tcPr>
                </a:tc>
                <a:tc>
                  <a:txBody>
                    <a:bodyPr/>
                    <a:lstStyle/>
                    <a:p>
                      <a:pPr algn="r" fontAlgn="b">
                        <a:buNone/>
                      </a:pPr>
                      <a:r>
                        <a:rPr lang="en-US" sz="600" b="0" i="0" u="none" strike="noStrike">
                          <a:solidFill>
                            <a:srgbClr val="000000"/>
                          </a:solidFill>
                          <a:effectLst/>
                          <a:latin typeface="GT America Regular" pitchFamily="2" charset="0"/>
                        </a:rPr>
                        <a:t>18.40 €</a:t>
                      </a:r>
                    </a:p>
                  </a:txBody>
                  <a:tcPr marL="0" marR="0" marT="0" marB="0" anchor="b">
                    <a:lnL>
                      <a:noFill/>
                    </a:lnL>
                    <a:lnR>
                      <a:noFill/>
                    </a:lnR>
                    <a:lnT>
                      <a:noFill/>
                    </a:lnT>
                    <a:lnB w="6350" cap="flat" cmpd="sng" algn="ctr">
                      <a:solidFill>
                        <a:srgbClr val="000000"/>
                      </a:solidFill>
                      <a:prstDash val="dot"/>
                      <a:round/>
                      <a:headEnd type="none" w="med" len="med"/>
                      <a:tailEnd type="none" w="med" len="med"/>
                    </a:lnB>
                    <a:noFill/>
                  </a:tcPr>
                </a:tc>
                <a:extLst>
                  <a:ext uri="{0D108BD9-81ED-4DB2-BD59-A6C34878D82A}">
                    <a16:rowId xmlns:a16="http://schemas.microsoft.com/office/drawing/2014/main" val="3095086407"/>
                  </a:ext>
                </a:extLst>
              </a:tr>
              <a:tr h="130032">
                <a:tc gridSpan="4">
                  <a:txBody>
                    <a:bodyPr/>
                    <a:lstStyle/>
                    <a:p>
                      <a:pPr algn="ctr" fontAlgn="ctr">
                        <a:buNone/>
                      </a:pPr>
                      <a:r>
                        <a:rPr lang="en-US" sz="600" b="0" i="1" u="none" strike="noStrike" dirty="0">
                          <a:solidFill>
                            <a:srgbClr val="000000"/>
                          </a:solidFill>
                          <a:effectLst/>
                          <a:latin typeface="GT America Regular" pitchFamily="2" charset="0"/>
                        </a:rPr>
                        <a:t>Analyst changed</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35246229"/>
                  </a:ext>
                </a:extLst>
              </a:tr>
              <a:tr h="130032">
                <a:tc>
                  <a:txBody>
                    <a:bodyPr/>
                    <a:lstStyle/>
                    <a:p>
                      <a:pPr algn="l" fontAlgn="b">
                        <a:buNone/>
                      </a:pPr>
                      <a:r>
                        <a:rPr lang="en-US" sz="600" b="0" i="0" u="none" strike="noStrike">
                          <a:solidFill>
                            <a:srgbClr val="000000"/>
                          </a:solidFill>
                          <a:effectLst/>
                          <a:latin typeface="GT America Regular" pitchFamily="2" charset="0"/>
                        </a:rPr>
                        <a:t>7/29/2022</a:t>
                      </a:r>
                    </a:p>
                  </a:txBody>
                  <a:tcPr marL="0" marR="0" marT="0" marB="0" anchor="b">
                    <a:lnL>
                      <a:noFill/>
                    </a:lnL>
                    <a:lnR>
                      <a:noFill/>
                    </a:lnR>
                    <a:lnT w="6350" cap="flat" cmpd="sng" algn="ctr">
                      <a:solidFill>
                        <a:srgbClr val="000000"/>
                      </a:solidFill>
                      <a:prstDash val="dot"/>
                      <a:round/>
                      <a:headEnd type="none" w="med" len="med"/>
                      <a:tailEnd type="none" w="med" len="med"/>
                    </a:lnT>
                    <a:lnB>
                      <a:noFill/>
                    </a:lnB>
                    <a:noFill/>
                  </a:tcPr>
                </a:tc>
                <a:tc>
                  <a:txBody>
                    <a:bodyPr/>
                    <a:lstStyle/>
                    <a:p>
                      <a:pPr algn="l" fontAlgn="b">
                        <a:buNone/>
                      </a:pPr>
                      <a:r>
                        <a:rPr lang="en-US" sz="600" b="0" i="0" u="none" strike="noStrike">
                          <a:solidFill>
                            <a:srgbClr val="000000"/>
                          </a:solidFill>
                          <a:effectLst/>
                          <a:latin typeface="GT America Regular" pitchFamily="2" charset="0"/>
                        </a:rPr>
                        <a:t>Accumulate</a:t>
                      </a:r>
                    </a:p>
                  </a:txBody>
                  <a:tcPr marL="0" marR="0" marT="0" marB="0" anchor="b">
                    <a:lnL>
                      <a:noFill/>
                    </a:lnL>
                    <a:lnR>
                      <a:noFill/>
                    </a:lnR>
                    <a:lnT w="6350" cap="flat" cmpd="sng" algn="ctr">
                      <a:solidFill>
                        <a:srgbClr val="000000"/>
                      </a:solidFill>
                      <a:prstDash val="dot"/>
                      <a:round/>
                      <a:headEnd type="none" w="med" len="med"/>
                      <a:tailEnd type="none" w="med" len="med"/>
                    </a:lnT>
                    <a:lnB>
                      <a:noFill/>
                    </a:lnB>
                    <a:noFill/>
                  </a:tcPr>
                </a:tc>
                <a:tc>
                  <a:txBody>
                    <a:bodyPr/>
                    <a:lstStyle/>
                    <a:p>
                      <a:pPr algn="r" fontAlgn="b">
                        <a:buNone/>
                      </a:pPr>
                      <a:r>
                        <a:rPr lang="en-US" sz="600" b="0" i="0" u="none" strike="noStrike">
                          <a:solidFill>
                            <a:srgbClr val="000000"/>
                          </a:solidFill>
                          <a:effectLst/>
                          <a:latin typeface="GT America Regular" pitchFamily="2" charset="0"/>
                        </a:rPr>
                        <a:t>20.00 €</a:t>
                      </a:r>
                    </a:p>
                  </a:txBody>
                  <a:tcPr marL="0" marR="0" marT="0" marB="0" anchor="b">
                    <a:lnL>
                      <a:noFill/>
                    </a:lnL>
                    <a:lnR>
                      <a:noFill/>
                    </a:lnR>
                    <a:lnT w="6350" cap="flat" cmpd="sng" algn="ctr">
                      <a:solidFill>
                        <a:srgbClr val="000000"/>
                      </a:solidFill>
                      <a:prstDash val="dot"/>
                      <a:round/>
                      <a:headEnd type="none" w="med" len="med"/>
                      <a:tailEnd type="none" w="med" len="med"/>
                    </a:lnT>
                    <a:lnB>
                      <a:noFill/>
                    </a:lnB>
                    <a:noFill/>
                  </a:tcPr>
                </a:tc>
                <a:tc>
                  <a:txBody>
                    <a:bodyPr/>
                    <a:lstStyle/>
                    <a:p>
                      <a:pPr algn="r" fontAlgn="b">
                        <a:buNone/>
                      </a:pPr>
                      <a:r>
                        <a:rPr lang="en-US" sz="600" b="0" i="0" u="none" strike="noStrike">
                          <a:solidFill>
                            <a:srgbClr val="000000"/>
                          </a:solidFill>
                          <a:effectLst/>
                          <a:latin typeface="GT America Regular" pitchFamily="2" charset="0"/>
                        </a:rPr>
                        <a:t>18.60 €</a:t>
                      </a:r>
                    </a:p>
                  </a:txBody>
                  <a:tcPr marL="0" marR="0" marT="0" marB="0" anchor="b">
                    <a:lnL>
                      <a:noFill/>
                    </a:lnL>
                    <a:lnR>
                      <a:noFill/>
                    </a:lnR>
                    <a:lnT w="6350" cap="flat" cmpd="sng" algn="ctr">
                      <a:solidFill>
                        <a:srgbClr val="000000"/>
                      </a:solidFill>
                      <a:prstDash val="dot"/>
                      <a:round/>
                      <a:headEnd type="none" w="med" len="med"/>
                      <a:tailEnd type="none" w="med" len="med"/>
                    </a:lnT>
                    <a:lnB>
                      <a:noFill/>
                    </a:lnB>
                    <a:noFill/>
                  </a:tcPr>
                </a:tc>
                <a:extLst>
                  <a:ext uri="{0D108BD9-81ED-4DB2-BD59-A6C34878D82A}">
                    <a16:rowId xmlns:a16="http://schemas.microsoft.com/office/drawing/2014/main" val="1061036531"/>
                  </a:ext>
                </a:extLst>
              </a:tr>
              <a:tr h="130032">
                <a:tc>
                  <a:txBody>
                    <a:bodyPr/>
                    <a:lstStyle/>
                    <a:p>
                      <a:pPr algn="l" fontAlgn="b">
                        <a:buNone/>
                      </a:pPr>
                      <a:r>
                        <a:rPr lang="en-US" sz="600" b="0" i="0" u="none" strike="noStrike">
                          <a:solidFill>
                            <a:srgbClr val="000000"/>
                          </a:solidFill>
                          <a:effectLst/>
                          <a:latin typeface="GT America Regular" pitchFamily="2" charset="0"/>
                        </a:rPr>
                        <a:t>9/26/2022</a:t>
                      </a:r>
                    </a:p>
                  </a:txBody>
                  <a:tcPr marL="0" marR="0" marT="0" marB="0" anchor="b">
                    <a:lnL>
                      <a:noFill/>
                    </a:lnL>
                    <a:lnR>
                      <a:noFill/>
                    </a:lnR>
                    <a:lnT>
                      <a:noFill/>
                    </a:lnT>
                    <a:lnB>
                      <a:noFill/>
                    </a:lnB>
                    <a:noFill/>
                  </a:tcPr>
                </a:tc>
                <a:tc>
                  <a:txBody>
                    <a:bodyPr/>
                    <a:lstStyle/>
                    <a:p>
                      <a:pPr algn="l" fontAlgn="b">
                        <a:buNone/>
                      </a:pPr>
                      <a:r>
                        <a:rPr lang="en-US" sz="600" b="0" i="0" u="none" strike="noStrike">
                          <a:solidFill>
                            <a:srgbClr val="000000"/>
                          </a:solidFill>
                          <a:effectLst/>
                          <a:latin typeface="GT America Regular" pitchFamily="2" charset="0"/>
                        </a:rPr>
                        <a:t>Accumulate</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18.00 €</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15.20 €</a:t>
                      </a:r>
                    </a:p>
                  </a:txBody>
                  <a:tcPr marL="0" marR="0" marT="0" marB="0" anchor="b">
                    <a:lnL>
                      <a:noFill/>
                    </a:lnL>
                    <a:lnR>
                      <a:noFill/>
                    </a:lnR>
                    <a:lnT>
                      <a:noFill/>
                    </a:lnT>
                    <a:lnB>
                      <a:noFill/>
                    </a:lnB>
                    <a:noFill/>
                  </a:tcPr>
                </a:tc>
                <a:extLst>
                  <a:ext uri="{0D108BD9-81ED-4DB2-BD59-A6C34878D82A}">
                    <a16:rowId xmlns:a16="http://schemas.microsoft.com/office/drawing/2014/main" val="1011019502"/>
                  </a:ext>
                </a:extLst>
              </a:tr>
              <a:tr h="130032">
                <a:tc>
                  <a:txBody>
                    <a:bodyPr/>
                    <a:lstStyle/>
                    <a:p>
                      <a:pPr algn="l" fontAlgn="b">
                        <a:buNone/>
                      </a:pPr>
                      <a:r>
                        <a:rPr lang="en-US" sz="600" b="0" i="0" u="none" strike="noStrike">
                          <a:solidFill>
                            <a:srgbClr val="000000"/>
                          </a:solidFill>
                          <a:effectLst/>
                          <a:latin typeface="GT America Regular" pitchFamily="2" charset="0"/>
                        </a:rPr>
                        <a:t>10/31/2022</a:t>
                      </a:r>
                    </a:p>
                  </a:txBody>
                  <a:tcPr marL="0" marR="0" marT="0" marB="0" anchor="b">
                    <a:lnL>
                      <a:noFill/>
                    </a:lnL>
                    <a:lnR>
                      <a:noFill/>
                    </a:lnR>
                    <a:lnT>
                      <a:noFill/>
                    </a:lnT>
                    <a:lnB>
                      <a:noFill/>
                    </a:lnB>
                    <a:noFill/>
                  </a:tcPr>
                </a:tc>
                <a:tc>
                  <a:txBody>
                    <a:bodyPr/>
                    <a:lstStyle/>
                    <a:p>
                      <a:pPr algn="l" fontAlgn="b">
                        <a:buNone/>
                      </a:pPr>
                      <a:r>
                        <a:rPr lang="en-US" sz="600" b="0" i="0" u="none" strike="noStrike">
                          <a:solidFill>
                            <a:srgbClr val="000000"/>
                          </a:solidFill>
                          <a:effectLst/>
                          <a:latin typeface="GT America Regular" pitchFamily="2" charset="0"/>
                        </a:rPr>
                        <a:t>Accumulate</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18.00 €</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15.22 €</a:t>
                      </a:r>
                    </a:p>
                  </a:txBody>
                  <a:tcPr marL="0" marR="0" marT="0" marB="0" anchor="b">
                    <a:lnL>
                      <a:noFill/>
                    </a:lnL>
                    <a:lnR>
                      <a:noFill/>
                    </a:lnR>
                    <a:lnT>
                      <a:noFill/>
                    </a:lnT>
                    <a:lnB>
                      <a:noFill/>
                    </a:lnB>
                    <a:noFill/>
                  </a:tcPr>
                </a:tc>
                <a:extLst>
                  <a:ext uri="{0D108BD9-81ED-4DB2-BD59-A6C34878D82A}">
                    <a16:rowId xmlns:a16="http://schemas.microsoft.com/office/drawing/2014/main" val="1205661654"/>
                  </a:ext>
                </a:extLst>
              </a:tr>
              <a:tr h="130032">
                <a:tc>
                  <a:txBody>
                    <a:bodyPr/>
                    <a:lstStyle/>
                    <a:p>
                      <a:pPr algn="l" fontAlgn="b">
                        <a:buNone/>
                      </a:pPr>
                      <a:r>
                        <a:rPr lang="en-US" sz="600" b="0" i="0" u="none" strike="noStrike">
                          <a:solidFill>
                            <a:srgbClr val="000000"/>
                          </a:solidFill>
                          <a:effectLst/>
                          <a:latin typeface="GT America Regular" pitchFamily="2" charset="0"/>
                        </a:rPr>
                        <a:t>12/23/2022</a:t>
                      </a:r>
                    </a:p>
                  </a:txBody>
                  <a:tcPr marL="0" marR="0" marT="0" marB="0" anchor="b">
                    <a:lnL>
                      <a:noFill/>
                    </a:lnL>
                    <a:lnR>
                      <a:noFill/>
                    </a:lnR>
                    <a:lnT>
                      <a:noFill/>
                    </a:lnT>
                    <a:lnB>
                      <a:noFill/>
                    </a:lnB>
                    <a:noFill/>
                  </a:tcPr>
                </a:tc>
                <a:tc>
                  <a:txBody>
                    <a:bodyPr/>
                    <a:lstStyle/>
                    <a:p>
                      <a:pPr algn="l" fontAlgn="b">
                        <a:buNone/>
                      </a:pPr>
                      <a:r>
                        <a:rPr lang="en-US" sz="600" b="0" i="0" u="none" strike="noStrike">
                          <a:solidFill>
                            <a:srgbClr val="000000"/>
                          </a:solidFill>
                          <a:effectLst/>
                          <a:latin typeface="GT America Regular" pitchFamily="2" charset="0"/>
                        </a:rPr>
                        <a:t>Accumulate</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17.00 €</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15.22 €</a:t>
                      </a:r>
                    </a:p>
                  </a:txBody>
                  <a:tcPr marL="0" marR="0" marT="0" marB="0" anchor="b">
                    <a:lnL>
                      <a:noFill/>
                    </a:lnL>
                    <a:lnR>
                      <a:noFill/>
                    </a:lnR>
                    <a:lnT>
                      <a:noFill/>
                    </a:lnT>
                    <a:lnB>
                      <a:noFill/>
                    </a:lnB>
                    <a:noFill/>
                  </a:tcPr>
                </a:tc>
                <a:extLst>
                  <a:ext uri="{0D108BD9-81ED-4DB2-BD59-A6C34878D82A}">
                    <a16:rowId xmlns:a16="http://schemas.microsoft.com/office/drawing/2014/main" val="2864368123"/>
                  </a:ext>
                </a:extLst>
              </a:tr>
              <a:tr h="130032">
                <a:tc>
                  <a:txBody>
                    <a:bodyPr/>
                    <a:lstStyle/>
                    <a:p>
                      <a:pPr algn="l" fontAlgn="b">
                        <a:buNone/>
                      </a:pPr>
                      <a:r>
                        <a:rPr lang="en-US" sz="600" b="0" i="0" u="none" strike="noStrike">
                          <a:solidFill>
                            <a:srgbClr val="000000"/>
                          </a:solidFill>
                          <a:effectLst/>
                          <a:latin typeface="GT America Regular" pitchFamily="2" charset="0"/>
                        </a:rPr>
                        <a:t>1/16/2023</a:t>
                      </a:r>
                    </a:p>
                  </a:txBody>
                  <a:tcPr marL="0" marR="0" marT="0" marB="0" anchor="b">
                    <a:lnL>
                      <a:noFill/>
                    </a:lnL>
                    <a:lnR>
                      <a:noFill/>
                    </a:lnR>
                    <a:lnT>
                      <a:noFill/>
                    </a:lnT>
                    <a:lnB>
                      <a:noFill/>
                    </a:lnB>
                    <a:noFill/>
                  </a:tcPr>
                </a:tc>
                <a:tc>
                  <a:txBody>
                    <a:bodyPr/>
                    <a:lstStyle/>
                    <a:p>
                      <a:pPr algn="l" fontAlgn="b">
                        <a:buNone/>
                      </a:pPr>
                      <a:r>
                        <a:rPr lang="en-US" sz="600" b="0" i="0" u="none" strike="noStrike">
                          <a:solidFill>
                            <a:srgbClr val="000000"/>
                          </a:solidFill>
                          <a:effectLst/>
                          <a:latin typeface="GT America Regular" pitchFamily="2" charset="0"/>
                        </a:rPr>
                        <a:t>Accumulate</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17.50 €</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16.80 €</a:t>
                      </a:r>
                    </a:p>
                  </a:txBody>
                  <a:tcPr marL="0" marR="0" marT="0" marB="0" anchor="b">
                    <a:lnL>
                      <a:noFill/>
                    </a:lnL>
                    <a:lnR>
                      <a:noFill/>
                    </a:lnR>
                    <a:lnT>
                      <a:noFill/>
                    </a:lnT>
                    <a:lnB>
                      <a:noFill/>
                    </a:lnB>
                    <a:noFill/>
                  </a:tcPr>
                </a:tc>
                <a:extLst>
                  <a:ext uri="{0D108BD9-81ED-4DB2-BD59-A6C34878D82A}">
                    <a16:rowId xmlns:a16="http://schemas.microsoft.com/office/drawing/2014/main" val="993849720"/>
                  </a:ext>
                </a:extLst>
              </a:tr>
              <a:tr h="130032">
                <a:tc>
                  <a:txBody>
                    <a:bodyPr/>
                    <a:lstStyle/>
                    <a:p>
                      <a:pPr algn="l" fontAlgn="b">
                        <a:buNone/>
                      </a:pPr>
                      <a:r>
                        <a:rPr lang="en-US" sz="600" b="0" i="0" u="none" strike="noStrike">
                          <a:solidFill>
                            <a:srgbClr val="000000"/>
                          </a:solidFill>
                          <a:effectLst/>
                          <a:latin typeface="GT America Regular" pitchFamily="2" charset="0"/>
                        </a:rPr>
                        <a:t>2/8/2023</a:t>
                      </a:r>
                    </a:p>
                  </a:txBody>
                  <a:tcPr marL="0" marR="0" marT="0" marB="0" anchor="b">
                    <a:lnL>
                      <a:noFill/>
                    </a:lnL>
                    <a:lnR>
                      <a:noFill/>
                    </a:lnR>
                    <a:lnT>
                      <a:noFill/>
                    </a:lnT>
                    <a:lnB>
                      <a:noFill/>
                    </a:lnB>
                    <a:noFill/>
                  </a:tcPr>
                </a:tc>
                <a:tc>
                  <a:txBody>
                    <a:bodyPr/>
                    <a:lstStyle/>
                    <a:p>
                      <a:pPr algn="l" fontAlgn="b">
                        <a:buNone/>
                      </a:pPr>
                      <a:r>
                        <a:rPr lang="en-US" sz="600" b="0" i="0" u="none" strike="noStrike">
                          <a:solidFill>
                            <a:srgbClr val="000000"/>
                          </a:solidFill>
                          <a:effectLst/>
                          <a:latin typeface="GT America Regular" pitchFamily="2" charset="0"/>
                        </a:rPr>
                        <a:t>Accumulate</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18.00 €</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17.10 €</a:t>
                      </a:r>
                    </a:p>
                  </a:txBody>
                  <a:tcPr marL="0" marR="0" marT="0" marB="0" anchor="b">
                    <a:lnL>
                      <a:noFill/>
                    </a:lnL>
                    <a:lnR>
                      <a:noFill/>
                    </a:lnR>
                    <a:lnT>
                      <a:noFill/>
                    </a:lnT>
                    <a:lnB>
                      <a:noFill/>
                    </a:lnB>
                    <a:noFill/>
                  </a:tcPr>
                </a:tc>
                <a:extLst>
                  <a:ext uri="{0D108BD9-81ED-4DB2-BD59-A6C34878D82A}">
                    <a16:rowId xmlns:a16="http://schemas.microsoft.com/office/drawing/2014/main" val="3924198837"/>
                  </a:ext>
                </a:extLst>
              </a:tr>
              <a:tr h="130032">
                <a:tc>
                  <a:txBody>
                    <a:bodyPr/>
                    <a:lstStyle/>
                    <a:p>
                      <a:pPr algn="l" fontAlgn="b">
                        <a:buNone/>
                      </a:pPr>
                      <a:r>
                        <a:rPr lang="en-US" sz="600" b="0" i="0" u="none" strike="noStrike">
                          <a:solidFill>
                            <a:srgbClr val="000000"/>
                          </a:solidFill>
                          <a:effectLst/>
                          <a:latin typeface="GT America Regular" pitchFamily="2" charset="0"/>
                        </a:rPr>
                        <a:t>3/15/2023</a:t>
                      </a:r>
                    </a:p>
                  </a:txBody>
                  <a:tcPr marL="0" marR="0" marT="0" marB="0" anchor="b">
                    <a:lnL>
                      <a:noFill/>
                    </a:lnL>
                    <a:lnR>
                      <a:noFill/>
                    </a:lnR>
                    <a:lnT>
                      <a:noFill/>
                    </a:lnT>
                    <a:lnB>
                      <a:noFill/>
                    </a:lnB>
                    <a:noFill/>
                  </a:tcPr>
                </a:tc>
                <a:tc>
                  <a:txBody>
                    <a:bodyPr/>
                    <a:lstStyle/>
                    <a:p>
                      <a:pPr algn="l" fontAlgn="b">
                        <a:buNone/>
                      </a:pPr>
                      <a:r>
                        <a:rPr lang="en-US" sz="600" b="0" i="0" u="none" strike="noStrike">
                          <a:solidFill>
                            <a:srgbClr val="000000"/>
                          </a:solidFill>
                          <a:effectLst/>
                          <a:latin typeface="GT America Regular" pitchFamily="2" charset="0"/>
                        </a:rPr>
                        <a:t>Accumulate</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18.00 €</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16.62 €</a:t>
                      </a:r>
                    </a:p>
                  </a:txBody>
                  <a:tcPr marL="0" marR="0" marT="0" marB="0" anchor="b">
                    <a:lnL>
                      <a:noFill/>
                    </a:lnL>
                    <a:lnR>
                      <a:noFill/>
                    </a:lnR>
                    <a:lnT>
                      <a:noFill/>
                    </a:lnT>
                    <a:lnB>
                      <a:noFill/>
                    </a:lnB>
                    <a:noFill/>
                  </a:tcPr>
                </a:tc>
                <a:extLst>
                  <a:ext uri="{0D108BD9-81ED-4DB2-BD59-A6C34878D82A}">
                    <a16:rowId xmlns:a16="http://schemas.microsoft.com/office/drawing/2014/main" val="3880438846"/>
                  </a:ext>
                </a:extLst>
              </a:tr>
              <a:tr h="130032">
                <a:tc>
                  <a:txBody>
                    <a:bodyPr/>
                    <a:lstStyle/>
                    <a:p>
                      <a:pPr algn="l" fontAlgn="b">
                        <a:buNone/>
                      </a:pPr>
                      <a:r>
                        <a:rPr lang="en-US" sz="600" b="0" i="0" u="none" strike="noStrike">
                          <a:solidFill>
                            <a:srgbClr val="000000"/>
                          </a:solidFill>
                          <a:effectLst/>
                          <a:latin typeface="GT America Regular" pitchFamily="2" charset="0"/>
                        </a:rPr>
                        <a:t>4/28/2023</a:t>
                      </a:r>
                    </a:p>
                  </a:txBody>
                  <a:tcPr marL="0" marR="0" marT="0" marB="0" anchor="b">
                    <a:lnL>
                      <a:noFill/>
                    </a:lnL>
                    <a:lnR>
                      <a:noFill/>
                    </a:lnR>
                    <a:lnT>
                      <a:noFill/>
                    </a:lnT>
                    <a:lnB>
                      <a:noFill/>
                    </a:lnB>
                    <a:noFill/>
                  </a:tcPr>
                </a:tc>
                <a:tc>
                  <a:txBody>
                    <a:bodyPr/>
                    <a:lstStyle/>
                    <a:p>
                      <a:pPr algn="l" fontAlgn="b">
                        <a:buNone/>
                      </a:pPr>
                      <a:r>
                        <a:rPr lang="en-US" sz="600" b="0" i="0" u="none" strike="noStrike">
                          <a:solidFill>
                            <a:srgbClr val="000000"/>
                          </a:solidFill>
                          <a:effectLst/>
                          <a:latin typeface="GT America Regular" pitchFamily="2" charset="0"/>
                        </a:rPr>
                        <a:t>Accumulate</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17.50 €</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15.70 €</a:t>
                      </a:r>
                    </a:p>
                  </a:txBody>
                  <a:tcPr marL="0" marR="0" marT="0" marB="0" anchor="b">
                    <a:lnL>
                      <a:noFill/>
                    </a:lnL>
                    <a:lnR>
                      <a:noFill/>
                    </a:lnR>
                    <a:lnT>
                      <a:noFill/>
                    </a:lnT>
                    <a:lnB>
                      <a:noFill/>
                    </a:lnB>
                    <a:noFill/>
                  </a:tcPr>
                </a:tc>
                <a:extLst>
                  <a:ext uri="{0D108BD9-81ED-4DB2-BD59-A6C34878D82A}">
                    <a16:rowId xmlns:a16="http://schemas.microsoft.com/office/drawing/2014/main" val="3625570435"/>
                  </a:ext>
                </a:extLst>
              </a:tr>
              <a:tr h="130032">
                <a:tc>
                  <a:txBody>
                    <a:bodyPr/>
                    <a:lstStyle/>
                    <a:p>
                      <a:pPr algn="l" fontAlgn="b">
                        <a:buNone/>
                      </a:pPr>
                      <a:r>
                        <a:rPr lang="en-US" sz="600" b="0" i="0" u="none" strike="noStrike">
                          <a:solidFill>
                            <a:srgbClr val="000000"/>
                          </a:solidFill>
                          <a:effectLst/>
                          <a:latin typeface="GT America Regular" pitchFamily="2" charset="0"/>
                        </a:rPr>
                        <a:t>7/18/2023</a:t>
                      </a:r>
                    </a:p>
                  </a:txBody>
                  <a:tcPr marL="0" marR="0" marT="0" marB="0" anchor="b">
                    <a:lnL>
                      <a:noFill/>
                    </a:lnL>
                    <a:lnR>
                      <a:noFill/>
                    </a:lnR>
                    <a:lnT>
                      <a:noFill/>
                    </a:lnT>
                    <a:lnB>
                      <a:noFill/>
                    </a:lnB>
                    <a:noFill/>
                  </a:tcPr>
                </a:tc>
                <a:tc>
                  <a:txBody>
                    <a:bodyPr/>
                    <a:lstStyle/>
                    <a:p>
                      <a:pPr algn="l" fontAlgn="b">
                        <a:buNone/>
                      </a:pPr>
                      <a:r>
                        <a:rPr lang="en-US" sz="600" b="0" i="0" u="none" strike="noStrike">
                          <a:solidFill>
                            <a:srgbClr val="000000"/>
                          </a:solidFill>
                          <a:effectLst/>
                          <a:latin typeface="GT America Regular" pitchFamily="2" charset="0"/>
                        </a:rPr>
                        <a:t>Accumulate</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17.50 €</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15.90 €</a:t>
                      </a:r>
                    </a:p>
                  </a:txBody>
                  <a:tcPr marL="0" marR="0" marT="0" marB="0" anchor="b">
                    <a:lnL>
                      <a:noFill/>
                    </a:lnL>
                    <a:lnR>
                      <a:noFill/>
                    </a:lnR>
                    <a:lnT>
                      <a:noFill/>
                    </a:lnT>
                    <a:lnB>
                      <a:noFill/>
                    </a:lnB>
                    <a:noFill/>
                  </a:tcPr>
                </a:tc>
                <a:extLst>
                  <a:ext uri="{0D108BD9-81ED-4DB2-BD59-A6C34878D82A}">
                    <a16:rowId xmlns:a16="http://schemas.microsoft.com/office/drawing/2014/main" val="3683688149"/>
                  </a:ext>
                </a:extLst>
              </a:tr>
              <a:tr h="130032">
                <a:tc>
                  <a:txBody>
                    <a:bodyPr/>
                    <a:lstStyle/>
                    <a:p>
                      <a:pPr algn="l" fontAlgn="b">
                        <a:buNone/>
                      </a:pPr>
                      <a:r>
                        <a:rPr lang="en-US" sz="600" b="0" i="0" u="none" strike="noStrike">
                          <a:solidFill>
                            <a:srgbClr val="000000"/>
                          </a:solidFill>
                          <a:effectLst/>
                          <a:latin typeface="GT America Regular" pitchFamily="2" charset="0"/>
                        </a:rPr>
                        <a:t>7/21/2023</a:t>
                      </a:r>
                    </a:p>
                  </a:txBody>
                  <a:tcPr marL="0" marR="0" marT="0" marB="0" anchor="b">
                    <a:lnL>
                      <a:noFill/>
                    </a:lnL>
                    <a:lnR>
                      <a:noFill/>
                    </a:lnR>
                    <a:lnT>
                      <a:noFill/>
                    </a:lnT>
                    <a:lnB>
                      <a:noFill/>
                    </a:lnB>
                    <a:noFill/>
                  </a:tcPr>
                </a:tc>
                <a:tc>
                  <a:txBody>
                    <a:bodyPr/>
                    <a:lstStyle/>
                    <a:p>
                      <a:pPr algn="l" fontAlgn="b">
                        <a:buNone/>
                      </a:pPr>
                      <a:r>
                        <a:rPr lang="en-US" sz="600" b="0" i="0" u="none" strike="noStrike">
                          <a:solidFill>
                            <a:srgbClr val="000000"/>
                          </a:solidFill>
                          <a:effectLst/>
                          <a:latin typeface="GT America Regular" pitchFamily="2" charset="0"/>
                        </a:rPr>
                        <a:t>Accumulate</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17.50 €</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15.88 €</a:t>
                      </a:r>
                    </a:p>
                  </a:txBody>
                  <a:tcPr marL="0" marR="0" marT="0" marB="0" anchor="b">
                    <a:lnL>
                      <a:noFill/>
                    </a:lnL>
                    <a:lnR>
                      <a:noFill/>
                    </a:lnR>
                    <a:lnT>
                      <a:noFill/>
                    </a:lnT>
                    <a:lnB>
                      <a:noFill/>
                    </a:lnB>
                    <a:noFill/>
                  </a:tcPr>
                </a:tc>
                <a:extLst>
                  <a:ext uri="{0D108BD9-81ED-4DB2-BD59-A6C34878D82A}">
                    <a16:rowId xmlns:a16="http://schemas.microsoft.com/office/drawing/2014/main" val="1264919922"/>
                  </a:ext>
                </a:extLst>
              </a:tr>
              <a:tr h="130032">
                <a:tc>
                  <a:txBody>
                    <a:bodyPr/>
                    <a:lstStyle/>
                    <a:p>
                      <a:pPr algn="l" fontAlgn="b">
                        <a:buNone/>
                      </a:pPr>
                      <a:r>
                        <a:rPr lang="en-US" sz="600" b="0" i="0" u="none" strike="noStrike">
                          <a:solidFill>
                            <a:srgbClr val="000000"/>
                          </a:solidFill>
                          <a:effectLst/>
                          <a:latin typeface="GT America Regular" pitchFamily="2" charset="0"/>
                        </a:rPr>
                        <a:t>10/9/2023</a:t>
                      </a:r>
                    </a:p>
                  </a:txBody>
                  <a:tcPr marL="0" marR="0" marT="0" marB="0" anchor="b">
                    <a:lnL>
                      <a:noFill/>
                    </a:lnL>
                    <a:lnR>
                      <a:noFill/>
                    </a:lnR>
                    <a:lnT>
                      <a:noFill/>
                    </a:lnT>
                    <a:lnB>
                      <a:noFill/>
                    </a:lnB>
                    <a:noFill/>
                  </a:tcPr>
                </a:tc>
                <a:tc>
                  <a:txBody>
                    <a:bodyPr/>
                    <a:lstStyle/>
                    <a:p>
                      <a:pPr algn="l" fontAlgn="b">
                        <a:buNone/>
                      </a:pPr>
                      <a:r>
                        <a:rPr lang="en-US" sz="600" b="0" i="0" u="none" strike="noStrike">
                          <a:solidFill>
                            <a:srgbClr val="000000"/>
                          </a:solidFill>
                          <a:effectLst/>
                          <a:latin typeface="GT America Regular" pitchFamily="2" charset="0"/>
                        </a:rPr>
                        <a:t>Reduce</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17.50 €</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17.56 €</a:t>
                      </a:r>
                    </a:p>
                  </a:txBody>
                  <a:tcPr marL="0" marR="0" marT="0" marB="0" anchor="b">
                    <a:lnL>
                      <a:noFill/>
                    </a:lnL>
                    <a:lnR>
                      <a:noFill/>
                    </a:lnR>
                    <a:lnT>
                      <a:noFill/>
                    </a:lnT>
                    <a:lnB>
                      <a:noFill/>
                    </a:lnB>
                    <a:noFill/>
                  </a:tcPr>
                </a:tc>
                <a:extLst>
                  <a:ext uri="{0D108BD9-81ED-4DB2-BD59-A6C34878D82A}">
                    <a16:rowId xmlns:a16="http://schemas.microsoft.com/office/drawing/2014/main" val="4051609988"/>
                  </a:ext>
                </a:extLst>
              </a:tr>
              <a:tr h="130032">
                <a:tc>
                  <a:txBody>
                    <a:bodyPr/>
                    <a:lstStyle/>
                    <a:p>
                      <a:pPr algn="l" fontAlgn="b">
                        <a:buNone/>
                      </a:pPr>
                      <a:r>
                        <a:rPr lang="en-US" sz="600" b="0" i="0" u="none" strike="noStrike">
                          <a:solidFill>
                            <a:srgbClr val="000000"/>
                          </a:solidFill>
                          <a:effectLst/>
                          <a:latin typeface="GT America Regular" pitchFamily="2" charset="0"/>
                        </a:rPr>
                        <a:t>10/13/2023</a:t>
                      </a:r>
                    </a:p>
                  </a:txBody>
                  <a:tcPr marL="0" marR="0" marT="0" marB="0" anchor="b">
                    <a:lnL>
                      <a:noFill/>
                    </a:lnL>
                    <a:lnR>
                      <a:noFill/>
                    </a:lnR>
                    <a:lnT>
                      <a:noFill/>
                    </a:lnT>
                    <a:lnB>
                      <a:noFill/>
                    </a:lnB>
                    <a:noFill/>
                  </a:tcPr>
                </a:tc>
                <a:tc>
                  <a:txBody>
                    <a:bodyPr/>
                    <a:lstStyle/>
                    <a:p>
                      <a:pPr algn="l" fontAlgn="b">
                        <a:buNone/>
                      </a:pPr>
                      <a:r>
                        <a:rPr lang="en-US" sz="600" b="0" i="0" u="none" strike="noStrike" dirty="0">
                          <a:solidFill>
                            <a:srgbClr val="000000"/>
                          </a:solidFill>
                          <a:effectLst/>
                          <a:latin typeface="GT America Regular" pitchFamily="2" charset="0"/>
                        </a:rPr>
                        <a:t>Reduce</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16.00 €</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16.20 €</a:t>
                      </a:r>
                    </a:p>
                  </a:txBody>
                  <a:tcPr marL="0" marR="0" marT="0" marB="0" anchor="b">
                    <a:lnL>
                      <a:noFill/>
                    </a:lnL>
                    <a:lnR>
                      <a:noFill/>
                    </a:lnR>
                    <a:lnT>
                      <a:noFill/>
                    </a:lnT>
                    <a:lnB>
                      <a:noFill/>
                    </a:lnB>
                    <a:noFill/>
                  </a:tcPr>
                </a:tc>
                <a:extLst>
                  <a:ext uri="{0D108BD9-81ED-4DB2-BD59-A6C34878D82A}">
                    <a16:rowId xmlns:a16="http://schemas.microsoft.com/office/drawing/2014/main" val="2876007477"/>
                  </a:ext>
                </a:extLst>
              </a:tr>
              <a:tr h="130032">
                <a:tc>
                  <a:txBody>
                    <a:bodyPr/>
                    <a:lstStyle/>
                    <a:p>
                      <a:pPr algn="l" fontAlgn="b">
                        <a:buNone/>
                      </a:pPr>
                      <a:r>
                        <a:rPr lang="en-US" sz="600" b="0" i="0" u="none" strike="noStrike">
                          <a:solidFill>
                            <a:srgbClr val="000000"/>
                          </a:solidFill>
                          <a:effectLst/>
                          <a:latin typeface="GT America Regular" pitchFamily="2" charset="0"/>
                        </a:rPr>
                        <a:t>10/27/2023</a:t>
                      </a:r>
                    </a:p>
                  </a:txBody>
                  <a:tcPr marL="0" marR="0" marT="0" marB="0" anchor="b">
                    <a:lnL>
                      <a:noFill/>
                    </a:lnL>
                    <a:lnR>
                      <a:noFill/>
                    </a:lnR>
                    <a:lnT>
                      <a:noFill/>
                    </a:lnT>
                    <a:lnB>
                      <a:noFill/>
                    </a:lnB>
                    <a:noFill/>
                  </a:tcPr>
                </a:tc>
                <a:tc>
                  <a:txBody>
                    <a:bodyPr/>
                    <a:lstStyle/>
                    <a:p>
                      <a:pPr algn="l" fontAlgn="b">
                        <a:buNone/>
                      </a:pPr>
                      <a:r>
                        <a:rPr lang="en-US" sz="600" b="0" i="0" u="none" strike="noStrike">
                          <a:solidFill>
                            <a:srgbClr val="000000"/>
                          </a:solidFill>
                          <a:effectLst/>
                          <a:latin typeface="GT America Regular" pitchFamily="2" charset="0"/>
                        </a:rPr>
                        <a:t>Reduce</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15.00 €</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14.28 €</a:t>
                      </a:r>
                    </a:p>
                  </a:txBody>
                  <a:tcPr marL="0" marR="0" marT="0" marB="0" anchor="b">
                    <a:lnL>
                      <a:noFill/>
                    </a:lnL>
                    <a:lnR>
                      <a:noFill/>
                    </a:lnR>
                    <a:lnT>
                      <a:noFill/>
                    </a:lnT>
                    <a:lnB>
                      <a:noFill/>
                    </a:lnB>
                    <a:noFill/>
                  </a:tcPr>
                </a:tc>
                <a:extLst>
                  <a:ext uri="{0D108BD9-81ED-4DB2-BD59-A6C34878D82A}">
                    <a16:rowId xmlns:a16="http://schemas.microsoft.com/office/drawing/2014/main" val="727931565"/>
                  </a:ext>
                </a:extLst>
              </a:tr>
              <a:tr h="130032">
                <a:tc>
                  <a:txBody>
                    <a:bodyPr/>
                    <a:lstStyle/>
                    <a:p>
                      <a:pPr algn="l" fontAlgn="b">
                        <a:buNone/>
                      </a:pPr>
                      <a:r>
                        <a:rPr lang="en-US" sz="600" b="0" i="0" u="none" strike="noStrike">
                          <a:solidFill>
                            <a:srgbClr val="000000"/>
                          </a:solidFill>
                          <a:effectLst/>
                          <a:latin typeface="GT America Regular" pitchFamily="2" charset="0"/>
                        </a:rPr>
                        <a:t>1/17/2024</a:t>
                      </a:r>
                    </a:p>
                  </a:txBody>
                  <a:tcPr marL="0" marR="0" marT="0" marB="0" anchor="b">
                    <a:lnL>
                      <a:noFill/>
                    </a:lnL>
                    <a:lnR>
                      <a:noFill/>
                    </a:lnR>
                    <a:lnT>
                      <a:noFill/>
                    </a:lnT>
                    <a:lnB>
                      <a:noFill/>
                    </a:lnB>
                    <a:noFill/>
                  </a:tcPr>
                </a:tc>
                <a:tc>
                  <a:txBody>
                    <a:bodyPr/>
                    <a:lstStyle/>
                    <a:p>
                      <a:pPr algn="l" fontAlgn="b">
                        <a:buNone/>
                      </a:pPr>
                      <a:r>
                        <a:rPr lang="en-US" sz="600" b="0" i="0" u="none" strike="noStrike">
                          <a:solidFill>
                            <a:srgbClr val="000000"/>
                          </a:solidFill>
                          <a:effectLst/>
                          <a:latin typeface="GT America Regular" pitchFamily="2" charset="0"/>
                        </a:rPr>
                        <a:t>Sell</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15.00 €</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17.58 €</a:t>
                      </a:r>
                    </a:p>
                  </a:txBody>
                  <a:tcPr marL="0" marR="0" marT="0" marB="0" anchor="b">
                    <a:lnL>
                      <a:noFill/>
                    </a:lnL>
                    <a:lnR>
                      <a:noFill/>
                    </a:lnR>
                    <a:lnT>
                      <a:noFill/>
                    </a:lnT>
                    <a:lnB>
                      <a:noFill/>
                    </a:lnB>
                    <a:noFill/>
                  </a:tcPr>
                </a:tc>
                <a:extLst>
                  <a:ext uri="{0D108BD9-81ED-4DB2-BD59-A6C34878D82A}">
                    <a16:rowId xmlns:a16="http://schemas.microsoft.com/office/drawing/2014/main" val="1947300396"/>
                  </a:ext>
                </a:extLst>
              </a:tr>
              <a:tr h="130032">
                <a:tc>
                  <a:txBody>
                    <a:bodyPr/>
                    <a:lstStyle/>
                    <a:p>
                      <a:pPr algn="l" fontAlgn="b">
                        <a:buNone/>
                      </a:pPr>
                      <a:r>
                        <a:rPr lang="en-US" sz="600" b="0" i="0" u="none" strike="noStrike">
                          <a:solidFill>
                            <a:srgbClr val="000000"/>
                          </a:solidFill>
                          <a:effectLst/>
                          <a:latin typeface="GT America Regular" pitchFamily="2" charset="0"/>
                        </a:rPr>
                        <a:t>2/9/2024</a:t>
                      </a:r>
                    </a:p>
                  </a:txBody>
                  <a:tcPr marL="0" marR="0" marT="0" marB="0" anchor="b">
                    <a:lnL>
                      <a:noFill/>
                    </a:lnL>
                    <a:lnR>
                      <a:noFill/>
                    </a:lnR>
                    <a:lnT>
                      <a:noFill/>
                    </a:lnT>
                    <a:lnB>
                      <a:noFill/>
                    </a:lnB>
                    <a:noFill/>
                  </a:tcPr>
                </a:tc>
                <a:tc>
                  <a:txBody>
                    <a:bodyPr/>
                    <a:lstStyle/>
                    <a:p>
                      <a:pPr algn="l" fontAlgn="b">
                        <a:buNone/>
                      </a:pPr>
                      <a:r>
                        <a:rPr lang="en-US" sz="600" b="0" i="0" u="none" strike="noStrike">
                          <a:solidFill>
                            <a:srgbClr val="000000"/>
                          </a:solidFill>
                          <a:effectLst/>
                          <a:latin typeface="GT America Regular" pitchFamily="2" charset="0"/>
                        </a:rPr>
                        <a:t>Sell</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15.00 €</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17.20 €</a:t>
                      </a:r>
                    </a:p>
                  </a:txBody>
                  <a:tcPr marL="0" marR="0" marT="0" marB="0" anchor="b">
                    <a:lnL>
                      <a:noFill/>
                    </a:lnL>
                    <a:lnR>
                      <a:noFill/>
                    </a:lnR>
                    <a:lnT>
                      <a:noFill/>
                    </a:lnT>
                    <a:lnB>
                      <a:noFill/>
                    </a:lnB>
                    <a:noFill/>
                  </a:tcPr>
                </a:tc>
                <a:extLst>
                  <a:ext uri="{0D108BD9-81ED-4DB2-BD59-A6C34878D82A}">
                    <a16:rowId xmlns:a16="http://schemas.microsoft.com/office/drawing/2014/main" val="2078857987"/>
                  </a:ext>
                </a:extLst>
              </a:tr>
              <a:tr h="130032">
                <a:tc>
                  <a:txBody>
                    <a:bodyPr/>
                    <a:lstStyle/>
                    <a:p>
                      <a:pPr algn="l" fontAlgn="b">
                        <a:buNone/>
                      </a:pPr>
                      <a:r>
                        <a:rPr lang="en-US" sz="600" b="0" i="0" u="none" strike="noStrike">
                          <a:solidFill>
                            <a:srgbClr val="000000"/>
                          </a:solidFill>
                          <a:effectLst/>
                          <a:latin typeface="GT America Regular" pitchFamily="2" charset="0"/>
                        </a:rPr>
                        <a:t>3/20/2024</a:t>
                      </a:r>
                    </a:p>
                  </a:txBody>
                  <a:tcPr marL="0" marR="0" marT="0" marB="0" anchor="b">
                    <a:lnL>
                      <a:noFill/>
                    </a:lnL>
                    <a:lnR>
                      <a:noFill/>
                    </a:lnR>
                    <a:lnT>
                      <a:noFill/>
                    </a:lnT>
                    <a:lnB>
                      <a:noFill/>
                    </a:lnB>
                    <a:noFill/>
                  </a:tcPr>
                </a:tc>
                <a:tc>
                  <a:txBody>
                    <a:bodyPr/>
                    <a:lstStyle/>
                    <a:p>
                      <a:pPr algn="l" fontAlgn="b">
                        <a:buNone/>
                      </a:pPr>
                      <a:r>
                        <a:rPr lang="en-US" sz="600" b="0" i="0" u="none" strike="noStrike">
                          <a:solidFill>
                            <a:srgbClr val="000000"/>
                          </a:solidFill>
                          <a:effectLst/>
                          <a:latin typeface="GT America Regular" pitchFamily="2" charset="0"/>
                        </a:rPr>
                        <a:t>Sell</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15.00 €</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16.78 €</a:t>
                      </a:r>
                    </a:p>
                  </a:txBody>
                  <a:tcPr marL="0" marR="0" marT="0" marB="0" anchor="b">
                    <a:lnL>
                      <a:noFill/>
                    </a:lnL>
                    <a:lnR>
                      <a:noFill/>
                    </a:lnR>
                    <a:lnT>
                      <a:noFill/>
                    </a:lnT>
                    <a:lnB>
                      <a:noFill/>
                    </a:lnB>
                    <a:noFill/>
                  </a:tcPr>
                </a:tc>
                <a:extLst>
                  <a:ext uri="{0D108BD9-81ED-4DB2-BD59-A6C34878D82A}">
                    <a16:rowId xmlns:a16="http://schemas.microsoft.com/office/drawing/2014/main" val="3827302593"/>
                  </a:ext>
                </a:extLst>
              </a:tr>
              <a:tr h="130032">
                <a:tc>
                  <a:txBody>
                    <a:bodyPr/>
                    <a:lstStyle/>
                    <a:p>
                      <a:pPr algn="l" fontAlgn="b">
                        <a:buNone/>
                      </a:pPr>
                      <a:r>
                        <a:rPr lang="en-US" sz="600" b="0" i="0" u="none" strike="noStrike">
                          <a:solidFill>
                            <a:srgbClr val="000000"/>
                          </a:solidFill>
                          <a:effectLst/>
                          <a:latin typeface="GT America Regular" pitchFamily="2" charset="0"/>
                        </a:rPr>
                        <a:t>4/26/2024</a:t>
                      </a:r>
                    </a:p>
                  </a:txBody>
                  <a:tcPr marL="0" marR="0" marT="0" marB="0" anchor="b">
                    <a:lnL>
                      <a:noFill/>
                    </a:lnL>
                    <a:lnR>
                      <a:noFill/>
                    </a:lnR>
                    <a:lnT>
                      <a:noFill/>
                    </a:lnT>
                    <a:lnB>
                      <a:noFill/>
                    </a:lnB>
                    <a:noFill/>
                  </a:tcPr>
                </a:tc>
                <a:tc>
                  <a:txBody>
                    <a:bodyPr/>
                    <a:lstStyle/>
                    <a:p>
                      <a:pPr algn="l" fontAlgn="b">
                        <a:buNone/>
                      </a:pPr>
                      <a:r>
                        <a:rPr lang="en-US" sz="600" b="0" i="0" u="none" strike="noStrike">
                          <a:solidFill>
                            <a:srgbClr val="000000"/>
                          </a:solidFill>
                          <a:effectLst/>
                          <a:latin typeface="GT America Regular" pitchFamily="2" charset="0"/>
                        </a:rPr>
                        <a:t>Sell</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15.00 €</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17.20 €</a:t>
                      </a:r>
                    </a:p>
                  </a:txBody>
                  <a:tcPr marL="0" marR="0" marT="0" marB="0" anchor="b">
                    <a:lnL>
                      <a:noFill/>
                    </a:lnL>
                    <a:lnR>
                      <a:noFill/>
                    </a:lnR>
                    <a:lnT>
                      <a:noFill/>
                    </a:lnT>
                    <a:lnB>
                      <a:noFill/>
                    </a:lnB>
                    <a:noFill/>
                  </a:tcPr>
                </a:tc>
                <a:extLst>
                  <a:ext uri="{0D108BD9-81ED-4DB2-BD59-A6C34878D82A}">
                    <a16:rowId xmlns:a16="http://schemas.microsoft.com/office/drawing/2014/main" val="1091136740"/>
                  </a:ext>
                </a:extLst>
              </a:tr>
              <a:tr h="130032">
                <a:tc>
                  <a:txBody>
                    <a:bodyPr/>
                    <a:lstStyle/>
                    <a:p>
                      <a:pPr algn="l" fontAlgn="b">
                        <a:buNone/>
                      </a:pPr>
                      <a:r>
                        <a:rPr lang="en-US" sz="600" b="0" i="0" u="none" strike="noStrike">
                          <a:solidFill>
                            <a:srgbClr val="000000"/>
                          </a:solidFill>
                          <a:effectLst/>
                          <a:latin typeface="GT America Regular" pitchFamily="2" charset="0"/>
                        </a:rPr>
                        <a:t>7/19/2024</a:t>
                      </a:r>
                    </a:p>
                  </a:txBody>
                  <a:tcPr marL="0" marR="0" marT="0" marB="0" anchor="b">
                    <a:lnL>
                      <a:noFill/>
                    </a:lnL>
                    <a:lnR>
                      <a:noFill/>
                    </a:lnR>
                    <a:lnT>
                      <a:noFill/>
                    </a:lnT>
                    <a:lnB>
                      <a:noFill/>
                    </a:lnB>
                    <a:noFill/>
                  </a:tcPr>
                </a:tc>
                <a:tc>
                  <a:txBody>
                    <a:bodyPr/>
                    <a:lstStyle/>
                    <a:p>
                      <a:pPr algn="l" fontAlgn="b">
                        <a:buNone/>
                      </a:pPr>
                      <a:r>
                        <a:rPr lang="en-US" sz="600" b="0" i="0" u="none" strike="noStrike">
                          <a:solidFill>
                            <a:srgbClr val="000000"/>
                          </a:solidFill>
                          <a:effectLst/>
                          <a:latin typeface="GT America Regular" pitchFamily="2" charset="0"/>
                        </a:rPr>
                        <a:t>Sell</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15.00 €</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16.60 €</a:t>
                      </a:r>
                    </a:p>
                  </a:txBody>
                  <a:tcPr marL="0" marR="0" marT="0" marB="0" anchor="b">
                    <a:lnL>
                      <a:noFill/>
                    </a:lnL>
                    <a:lnR>
                      <a:noFill/>
                    </a:lnR>
                    <a:lnT>
                      <a:noFill/>
                    </a:lnT>
                    <a:lnB>
                      <a:noFill/>
                    </a:lnB>
                    <a:noFill/>
                  </a:tcPr>
                </a:tc>
                <a:extLst>
                  <a:ext uri="{0D108BD9-81ED-4DB2-BD59-A6C34878D82A}">
                    <a16:rowId xmlns:a16="http://schemas.microsoft.com/office/drawing/2014/main" val="2970789210"/>
                  </a:ext>
                </a:extLst>
              </a:tr>
              <a:tr h="130032">
                <a:tc>
                  <a:txBody>
                    <a:bodyPr/>
                    <a:lstStyle/>
                    <a:p>
                      <a:pPr algn="l" fontAlgn="b">
                        <a:buNone/>
                      </a:pPr>
                      <a:r>
                        <a:rPr lang="en-US" sz="600" b="0" i="0" u="none" strike="noStrike">
                          <a:solidFill>
                            <a:srgbClr val="000000"/>
                          </a:solidFill>
                          <a:effectLst/>
                          <a:latin typeface="GT America Regular" pitchFamily="2" charset="0"/>
                        </a:rPr>
                        <a:t>9/4/2024</a:t>
                      </a:r>
                    </a:p>
                  </a:txBody>
                  <a:tcPr marL="0" marR="0" marT="0" marB="0" anchor="b">
                    <a:lnL>
                      <a:noFill/>
                    </a:lnL>
                    <a:lnR>
                      <a:noFill/>
                    </a:lnR>
                    <a:lnT>
                      <a:noFill/>
                    </a:lnT>
                    <a:lnB>
                      <a:noFill/>
                    </a:lnB>
                    <a:noFill/>
                  </a:tcPr>
                </a:tc>
                <a:tc>
                  <a:txBody>
                    <a:bodyPr/>
                    <a:lstStyle/>
                    <a:p>
                      <a:pPr algn="l" fontAlgn="b">
                        <a:buNone/>
                      </a:pPr>
                      <a:r>
                        <a:rPr lang="en-US" sz="600" b="0" i="0" u="none" strike="noStrike">
                          <a:solidFill>
                            <a:srgbClr val="000000"/>
                          </a:solidFill>
                          <a:effectLst/>
                          <a:latin typeface="GT America Regular" pitchFamily="2" charset="0"/>
                        </a:rPr>
                        <a:t>Sell</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15.00 €</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16.00 €</a:t>
                      </a:r>
                    </a:p>
                  </a:txBody>
                  <a:tcPr marL="0" marR="0" marT="0" marB="0" anchor="b">
                    <a:lnL>
                      <a:noFill/>
                    </a:lnL>
                    <a:lnR>
                      <a:noFill/>
                    </a:lnR>
                    <a:lnT>
                      <a:noFill/>
                    </a:lnT>
                    <a:lnB>
                      <a:noFill/>
                    </a:lnB>
                    <a:noFill/>
                  </a:tcPr>
                </a:tc>
                <a:extLst>
                  <a:ext uri="{0D108BD9-81ED-4DB2-BD59-A6C34878D82A}">
                    <a16:rowId xmlns:a16="http://schemas.microsoft.com/office/drawing/2014/main" val="2210719434"/>
                  </a:ext>
                </a:extLst>
              </a:tr>
              <a:tr h="130032">
                <a:tc>
                  <a:txBody>
                    <a:bodyPr/>
                    <a:lstStyle/>
                    <a:p>
                      <a:pPr algn="l" fontAlgn="b">
                        <a:buNone/>
                      </a:pPr>
                      <a:r>
                        <a:rPr lang="en-US" sz="600" b="0" i="0" u="none" strike="noStrike">
                          <a:solidFill>
                            <a:srgbClr val="000000"/>
                          </a:solidFill>
                          <a:effectLst/>
                          <a:latin typeface="GT America Regular" pitchFamily="2" charset="0"/>
                        </a:rPr>
                        <a:t>10/25/2024</a:t>
                      </a:r>
                    </a:p>
                  </a:txBody>
                  <a:tcPr marL="0" marR="0" marT="0" marB="0" anchor="b">
                    <a:lnL>
                      <a:noFill/>
                    </a:lnL>
                    <a:lnR>
                      <a:noFill/>
                    </a:lnR>
                    <a:lnT>
                      <a:noFill/>
                    </a:lnT>
                    <a:lnB>
                      <a:noFill/>
                    </a:lnB>
                    <a:noFill/>
                  </a:tcPr>
                </a:tc>
                <a:tc>
                  <a:txBody>
                    <a:bodyPr/>
                    <a:lstStyle/>
                    <a:p>
                      <a:pPr algn="l" fontAlgn="b">
                        <a:buNone/>
                      </a:pPr>
                      <a:r>
                        <a:rPr lang="en-US" sz="600" b="0" i="0" u="none" strike="noStrike">
                          <a:solidFill>
                            <a:srgbClr val="000000"/>
                          </a:solidFill>
                          <a:effectLst/>
                          <a:latin typeface="GT America Regular" pitchFamily="2" charset="0"/>
                        </a:rPr>
                        <a:t>Reduce</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15.00 €</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15.64 €</a:t>
                      </a:r>
                    </a:p>
                  </a:txBody>
                  <a:tcPr marL="0" marR="0" marT="0" marB="0" anchor="b">
                    <a:lnL>
                      <a:noFill/>
                    </a:lnL>
                    <a:lnR>
                      <a:noFill/>
                    </a:lnR>
                    <a:lnT>
                      <a:noFill/>
                    </a:lnT>
                    <a:lnB>
                      <a:noFill/>
                    </a:lnB>
                    <a:noFill/>
                  </a:tcPr>
                </a:tc>
                <a:extLst>
                  <a:ext uri="{0D108BD9-81ED-4DB2-BD59-A6C34878D82A}">
                    <a16:rowId xmlns:a16="http://schemas.microsoft.com/office/drawing/2014/main" val="3797049254"/>
                  </a:ext>
                </a:extLst>
              </a:tr>
              <a:tr h="130032">
                <a:tc>
                  <a:txBody>
                    <a:bodyPr/>
                    <a:lstStyle/>
                    <a:p>
                      <a:pPr algn="l" fontAlgn="b">
                        <a:buNone/>
                      </a:pPr>
                      <a:r>
                        <a:rPr lang="en-US" sz="600" b="0" i="0" u="none" strike="noStrike">
                          <a:solidFill>
                            <a:srgbClr val="000000"/>
                          </a:solidFill>
                          <a:effectLst/>
                          <a:latin typeface="GT America Regular" pitchFamily="2" charset="0"/>
                        </a:rPr>
                        <a:t>2/7/2025</a:t>
                      </a:r>
                    </a:p>
                  </a:txBody>
                  <a:tcPr marL="0" marR="0" marT="0" marB="0" anchor="b">
                    <a:lnL>
                      <a:noFill/>
                    </a:lnL>
                    <a:lnR>
                      <a:noFill/>
                    </a:lnR>
                    <a:lnT>
                      <a:noFill/>
                    </a:lnT>
                    <a:lnB>
                      <a:noFill/>
                    </a:lnB>
                    <a:noFill/>
                  </a:tcPr>
                </a:tc>
                <a:tc>
                  <a:txBody>
                    <a:bodyPr/>
                    <a:lstStyle/>
                    <a:p>
                      <a:pPr algn="l" fontAlgn="b">
                        <a:buNone/>
                      </a:pPr>
                      <a:r>
                        <a:rPr lang="en-US" sz="600" b="0" i="0" u="none" strike="noStrike">
                          <a:solidFill>
                            <a:srgbClr val="000000"/>
                          </a:solidFill>
                          <a:effectLst/>
                          <a:latin typeface="GT America Regular" pitchFamily="2" charset="0"/>
                        </a:rPr>
                        <a:t>Reduce</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15.00 €</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15.18 €</a:t>
                      </a:r>
                    </a:p>
                  </a:txBody>
                  <a:tcPr marL="0" marR="0" marT="0" marB="0" anchor="b">
                    <a:lnL>
                      <a:noFill/>
                    </a:lnL>
                    <a:lnR>
                      <a:noFill/>
                    </a:lnR>
                    <a:lnT>
                      <a:noFill/>
                    </a:lnT>
                    <a:lnB>
                      <a:noFill/>
                    </a:lnB>
                    <a:noFill/>
                  </a:tcPr>
                </a:tc>
                <a:extLst>
                  <a:ext uri="{0D108BD9-81ED-4DB2-BD59-A6C34878D82A}">
                    <a16:rowId xmlns:a16="http://schemas.microsoft.com/office/drawing/2014/main" val="2932968871"/>
                  </a:ext>
                </a:extLst>
              </a:tr>
              <a:tr h="130032">
                <a:tc>
                  <a:txBody>
                    <a:bodyPr/>
                    <a:lstStyle/>
                    <a:p>
                      <a:pPr algn="l" fontAlgn="b">
                        <a:buNone/>
                      </a:pPr>
                      <a:r>
                        <a:rPr lang="en-US" sz="600" b="0" i="0" u="none" strike="noStrike">
                          <a:solidFill>
                            <a:srgbClr val="000000"/>
                          </a:solidFill>
                          <a:effectLst/>
                          <a:latin typeface="GT America Regular" pitchFamily="2" charset="0"/>
                        </a:rPr>
                        <a:t>3/20/2025</a:t>
                      </a:r>
                    </a:p>
                  </a:txBody>
                  <a:tcPr marL="0" marR="0" marT="0" marB="0" anchor="b">
                    <a:lnL>
                      <a:noFill/>
                    </a:lnL>
                    <a:lnR>
                      <a:noFill/>
                    </a:lnR>
                    <a:lnT>
                      <a:noFill/>
                    </a:lnT>
                    <a:lnB>
                      <a:noFill/>
                    </a:lnB>
                    <a:noFill/>
                  </a:tcPr>
                </a:tc>
                <a:tc>
                  <a:txBody>
                    <a:bodyPr/>
                    <a:lstStyle/>
                    <a:p>
                      <a:pPr algn="l" fontAlgn="b">
                        <a:buNone/>
                      </a:pPr>
                      <a:r>
                        <a:rPr lang="en-US" sz="600" b="0" i="0" u="none" strike="noStrike">
                          <a:solidFill>
                            <a:srgbClr val="000000"/>
                          </a:solidFill>
                          <a:effectLst/>
                          <a:latin typeface="GT America Regular" pitchFamily="2" charset="0"/>
                        </a:rPr>
                        <a:t>Reduce</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15.00 €</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15.72 €</a:t>
                      </a:r>
                    </a:p>
                  </a:txBody>
                  <a:tcPr marL="0" marR="0" marT="0" marB="0" anchor="b">
                    <a:lnL>
                      <a:noFill/>
                    </a:lnL>
                    <a:lnR>
                      <a:noFill/>
                    </a:lnR>
                    <a:lnT>
                      <a:noFill/>
                    </a:lnT>
                    <a:lnB>
                      <a:noFill/>
                    </a:lnB>
                    <a:noFill/>
                  </a:tcPr>
                </a:tc>
                <a:extLst>
                  <a:ext uri="{0D108BD9-81ED-4DB2-BD59-A6C34878D82A}">
                    <a16:rowId xmlns:a16="http://schemas.microsoft.com/office/drawing/2014/main" val="3461807377"/>
                  </a:ext>
                </a:extLst>
              </a:tr>
              <a:tr h="130032">
                <a:tc>
                  <a:txBody>
                    <a:bodyPr/>
                    <a:lstStyle/>
                    <a:p>
                      <a:pPr algn="l" fontAlgn="b">
                        <a:buNone/>
                      </a:pPr>
                      <a:r>
                        <a:rPr lang="en-US" sz="600" b="0" i="0" u="none" strike="noStrike">
                          <a:solidFill>
                            <a:srgbClr val="000000"/>
                          </a:solidFill>
                          <a:effectLst/>
                          <a:latin typeface="GT America Regular" pitchFamily="2" charset="0"/>
                        </a:rPr>
                        <a:t>4/9/2025</a:t>
                      </a:r>
                    </a:p>
                  </a:txBody>
                  <a:tcPr marL="0" marR="0" marT="0" marB="0" anchor="b">
                    <a:lnL>
                      <a:noFill/>
                    </a:lnL>
                    <a:lnR>
                      <a:noFill/>
                    </a:lnR>
                    <a:lnT>
                      <a:noFill/>
                    </a:lnT>
                    <a:lnB>
                      <a:noFill/>
                    </a:lnB>
                    <a:noFill/>
                  </a:tcPr>
                </a:tc>
                <a:tc>
                  <a:txBody>
                    <a:bodyPr/>
                    <a:lstStyle/>
                    <a:p>
                      <a:pPr algn="l" fontAlgn="b">
                        <a:buNone/>
                      </a:pPr>
                      <a:r>
                        <a:rPr lang="en-US" sz="600" b="0" i="0" u="none" strike="noStrike">
                          <a:solidFill>
                            <a:srgbClr val="000000"/>
                          </a:solidFill>
                          <a:effectLst/>
                          <a:latin typeface="GT America Regular" pitchFamily="2" charset="0"/>
                        </a:rPr>
                        <a:t>Reduce</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13.50 €</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14.24 €</a:t>
                      </a:r>
                    </a:p>
                  </a:txBody>
                  <a:tcPr marL="0" marR="0" marT="0" marB="0" anchor="b">
                    <a:lnL>
                      <a:noFill/>
                    </a:lnL>
                    <a:lnR>
                      <a:noFill/>
                    </a:lnR>
                    <a:lnT>
                      <a:noFill/>
                    </a:lnT>
                    <a:lnB>
                      <a:noFill/>
                    </a:lnB>
                    <a:noFill/>
                  </a:tcPr>
                </a:tc>
                <a:extLst>
                  <a:ext uri="{0D108BD9-81ED-4DB2-BD59-A6C34878D82A}">
                    <a16:rowId xmlns:a16="http://schemas.microsoft.com/office/drawing/2014/main" val="2340209355"/>
                  </a:ext>
                </a:extLst>
              </a:tr>
              <a:tr h="130032">
                <a:tc>
                  <a:txBody>
                    <a:bodyPr/>
                    <a:lstStyle/>
                    <a:p>
                      <a:pPr algn="l" fontAlgn="b">
                        <a:buNone/>
                      </a:pPr>
                      <a:r>
                        <a:rPr lang="en-US" sz="600" b="0" i="0" u="none" strike="noStrike">
                          <a:solidFill>
                            <a:srgbClr val="000000"/>
                          </a:solidFill>
                          <a:effectLst/>
                          <a:latin typeface="GT America Regular" pitchFamily="2" charset="0"/>
                        </a:rPr>
                        <a:t>4/25/2025</a:t>
                      </a:r>
                    </a:p>
                  </a:txBody>
                  <a:tcPr marL="0" marR="0" marT="0" marB="0" anchor="b">
                    <a:lnL>
                      <a:noFill/>
                    </a:lnL>
                    <a:lnR>
                      <a:noFill/>
                    </a:lnR>
                    <a:lnT>
                      <a:noFill/>
                    </a:lnT>
                    <a:lnB>
                      <a:noFill/>
                    </a:lnB>
                    <a:noFill/>
                  </a:tcPr>
                </a:tc>
                <a:tc>
                  <a:txBody>
                    <a:bodyPr/>
                    <a:lstStyle/>
                    <a:p>
                      <a:pPr algn="l" fontAlgn="b">
                        <a:buNone/>
                      </a:pPr>
                      <a:r>
                        <a:rPr lang="en-US" sz="600" b="0" i="0" u="none" strike="noStrike">
                          <a:solidFill>
                            <a:srgbClr val="000000"/>
                          </a:solidFill>
                          <a:effectLst/>
                          <a:latin typeface="GT America Regular" pitchFamily="2" charset="0"/>
                        </a:rPr>
                        <a:t>Reduce</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13.50 €</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14.26 €</a:t>
                      </a:r>
                    </a:p>
                  </a:txBody>
                  <a:tcPr marL="0" marR="0" marT="0" marB="0" anchor="b">
                    <a:lnL>
                      <a:noFill/>
                    </a:lnL>
                    <a:lnR>
                      <a:noFill/>
                    </a:lnR>
                    <a:lnT>
                      <a:noFill/>
                    </a:lnT>
                    <a:lnB>
                      <a:noFill/>
                    </a:lnB>
                    <a:noFill/>
                  </a:tcPr>
                </a:tc>
                <a:extLst>
                  <a:ext uri="{0D108BD9-81ED-4DB2-BD59-A6C34878D82A}">
                    <a16:rowId xmlns:a16="http://schemas.microsoft.com/office/drawing/2014/main" val="2312714908"/>
                  </a:ext>
                </a:extLst>
              </a:tr>
              <a:tr h="130032">
                <a:tc>
                  <a:txBody>
                    <a:bodyPr/>
                    <a:lstStyle/>
                    <a:p>
                      <a:pPr algn="l" fontAlgn="b">
                        <a:buNone/>
                      </a:pPr>
                      <a:r>
                        <a:rPr lang="en-US" sz="600" b="0" i="0" u="none" strike="noStrike">
                          <a:solidFill>
                            <a:srgbClr val="000000"/>
                          </a:solidFill>
                          <a:effectLst/>
                          <a:latin typeface="GT America Regular" pitchFamily="2" charset="0"/>
                        </a:rPr>
                        <a:t>6/16/2025</a:t>
                      </a:r>
                    </a:p>
                  </a:txBody>
                  <a:tcPr marL="0" marR="0" marT="0" marB="0" anchor="b">
                    <a:lnL>
                      <a:noFill/>
                    </a:lnL>
                    <a:lnR>
                      <a:noFill/>
                    </a:lnR>
                    <a:lnT>
                      <a:noFill/>
                    </a:lnT>
                    <a:lnB>
                      <a:noFill/>
                    </a:lnB>
                    <a:noFill/>
                  </a:tcPr>
                </a:tc>
                <a:tc>
                  <a:txBody>
                    <a:bodyPr/>
                    <a:lstStyle/>
                    <a:p>
                      <a:pPr algn="l" fontAlgn="b">
                        <a:buNone/>
                      </a:pPr>
                      <a:r>
                        <a:rPr lang="en-US" sz="600" b="0" i="0" u="none" strike="noStrike">
                          <a:solidFill>
                            <a:srgbClr val="000000"/>
                          </a:solidFill>
                          <a:effectLst/>
                          <a:latin typeface="GT America Regular" pitchFamily="2" charset="0"/>
                        </a:rPr>
                        <a:t>Reduce</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13.00 €</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14.38 €</a:t>
                      </a:r>
                    </a:p>
                  </a:txBody>
                  <a:tcPr marL="0" marR="0" marT="0" marB="0" anchor="b">
                    <a:lnL>
                      <a:noFill/>
                    </a:lnL>
                    <a:lnR>
                      <a:noFill/>
                    </a:lnR>
                    <a:lnT>
                      <a:noFill/>
                    </a:lnT>
                    <a:lnB>
                      <a:noFill/>
                    </a:lnB>
                    <a:noFill/>
                  </a:tcPr>
                </a:tc>
                <a:extLst>
                  <a:ext uri="{0D108BD9-81ED-4DB2-BD59-A6C34878D82A}">
                    <a16:rowId xmlns:a16="http://schemas.microsoft.com/office/drawing/2014/main" val="3904079189"/>
                  </a:ext>
                </a:extLst>
              </a:tr>
              <a:tr h="130032">
                <a:tc>
                  <a:txBody>
                    <a:bodyPr/>
                    <a:lstStyle/>
                    <a:p>
                      <a:pPr algn="l" fontAlgn="b">
                        <a:buNone/>
                      </a:pPr>
                      <a:r>
                        <a:rPr lang="en-US" sz="600" b="0" i="0" u="none" strike="noStrike">
                          <a:solidFill>
                            <a:srgbClr val="000000"/>
                          </a:solidFill>
                          <a:effectLst/>
                          <a:latin typeface="GT America Regular" pitchFamily="2" charset="0"/>
                        </a:rPr>
                        <a:t>7/18/2025</a:t>
                      </a:r>
                    </a:p>
                  </a:txBody>
                  <a:tcPr marL="0" marR="0" marT="0" marB="0" anchor="b">
                    <a:lnL>
                      <a:noFill/>
                    </a:lnL>
                    <a:lnR>
                      <a:noFill/>
                    </a:lnR>
                    <a:lnT>
                      <a:noFill/>
                    </a:lnT>
                    <a:lnB>
                      <a:noFill/>
                    </a:lnB>
                    <a:noFill/>
                  </a:tcPr>
                </a:tc>
                <a:tc>
                  <a:txBody>
                    <a:bodyPr/>
                    <a:lstStyle/>
                    <a:p>
                      <a:pPr algn="l" fontAlgn="b">
                        <a:buNone/>
                      </a:pPr>
                      <a:r>
                        <a:rPr lang="en-US" sz="600" b="0" i="0" u="none" strike="noStrike">
                          <a:solidFill>
                            <a:srgbClr val="000000"/>
                          </a:solidFill>
                          <a:effectLst/>
                          <a:latin typeface="GT America Regular" pitchFamily="2" charset="0"/>
                        </a:rPr>
                        <a:t>Sell</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12.00 €</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14.54 €</a:t>
                      </a:r>
                    </a:p>
                  </a:txBody>
                  <a:tcPr marL="0" marR="0" marT="0" marB="0" anchor="b">
                    <a:lnL>
                      <a:noFill/>
                    </a:lnL>
                    <a:lnR>
                      <a:noFill/>
                    </a:lnR>
                    <a:lnT>
                      <a:noFill/>
                    </a:lnT>
                    <a:lnB>
                      <a:noFill/>
                    </a:lnB>
                    <a:noFill/>
                  </a:tcPr>
                </a:tc>
                <a:extLst>
                  <a:ext uri="{0D108BD9-81ED-4DB2-BD59-A6C34878D82A}">
                    <a16:rowId xmlns:a16="http://schemas.microsoft.com/office/drawing/2014/main" val="783415725"/>
                  </a:ext>
                </a:extLst>
              </a:tr>
              <a:tr h="130032">
                <a:tc>
                  <a:txBody>
                    <a:bodyPr/>
                    <a:lstStyle/>
                    <a:p>
                      <a:pPr algn="l" fontAlgn="b">
                        <a:buNone/>
                      </a:pPr>
                      <a:r>
                        <a:rPr lang="en-US" sz="600" b="0" i="0" u="none" strike="noStrike">
                          <a:solidFill>
                            <a:srgbClr val="000000"/>
                          </a:solidFill>
                          <a:effectLst/>
                          <a:latin typeface="GT America Regular" pitchFamily="2" charset="0"/>
                        </a:rPr>
                        <a:t>10/14/2025</a:t>
                      </a:r>
                    </a:p>
                  </a:txBody>
                  <a:tcPr marL="0" marR="0" marT="0" marB="0" anchor="b">
                    <a:lnL>
                      <a:noFill/>
                    </a:lnL>
                    <a:lnR>
                      <a:noFill/>
                    </a:lnR>
                    <a:lnT>
                      <a:noFill/>
                    </a:lnT>
                    <a:lnB>
                      <a:noFill/>
                    </a:lnB>
                    <a:noFill/>
                  </a:tcPr>
                </a:tc>
                <a:tc>
                  <a:txBody>
                    <a:bodyPr/>
                    <a:lstStyle/>
                    <a:p>
                      <a:pPr algn="l" fontAlgn="b">
                        <a:buNone/>
                      </a:pPr>
                      <a:r>
                        <a:rPr lang="en-US" sz="600" b="0" i="0" u="none" strike="noStrike">
                          <a:solidFill>
                            <a:srgbClr val="000000"/>
                          </a:solidFill>
                          <a:effectLst/>
                          <a:latin typeface="GT America Regular" pitchFamily="2" charset="0"/>
                        </a:rPr>
                        <a:t>Reduce</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12.00 €</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12.24 €</a:t>
                      </a:r>
                    </a:p>
                  </a:txBody>
                  <a:tcPr marL="0" marR="0" marT="0" marB="0" anchor="b">
                    <a:lnL>
                      <a:noFill/>
                    </a:lnL>
                    <a:lnR>
                      <a:noFill/>
                    </a:lnR>
                    <a:lnT>
                      <a:noFill/>
                    </a:lnT>
                    <a:lnB>
                      <a:noFill/>
                    </a:lnB>
                    <a:noFill/>
                  </a:tcPr>
                </a:tc>
                <a:extLst>
                  <a:ext uri="{0D108BD9-81ED-4DB2-BD59-A6C34878D82A}">
                    <a16:rowId xmlns:a16="http://schemas.microsoft.com/office/drawing/2014/main" val="3434769322"/>
                  </a:ext>
                </a:extLst>
              </a:tr>
              <a:tr h="130032">
                <a:tc>
                  <a:txBody>
                    <a:bodyPr/>
                    <a:lstStyle/>
                    <a:p>
                      <a:pPr algn="l" fontAlgn="b">
                        <a:buNone/>
                      </a:pPr>
                      <a:r>
                        <a:rPr lang="en-US" sz="600" b="0" i="0" u="none" strike="noStrike">
                          <a:solidFill>
                            <a:srgbClr val="000000"/>
                          </a:solidFill>
                          <a:effectLst/>
                          <a:latin typeface="GT America Regular" pitchFamily="2" charset="0"/>
                        </a:rPr>
                        <a:t>10/24/2025</a:t>
                      </a:r>
                    </a:p>
                  </a:txBody>
                  <a:tcPr marL="0" marR="0" marT="0" marB="0" anchor="b">
                    <a:lnL>
                      <a:noFill/>
                    </a:lnL>
                    <a:lnR>
                      <a:noFill/>
                    </a:lnR>
                    <a:lnT>
                      <a:noFill/>
                    </a:lnT>
                    <a:lnB>
                      <a:noFill/>
                    </a:lnB>
                    <a:noFill/>
                  </a:tcPr>
                </a:tc>
                <a:tc>
                  <a:txBody>
                    <a:bodyPr/>
                    <a:lstStyle/>
                    <a:p>
                      <a:pPr algn="l" fontAlgn="b">
                        <a:buNone/>
                      </a:pPr>
                      <a:r>
                        <a:rPr lang="en-US" sz="600" b="0" i="0" u="none" strike="noStrike">
                          <a:solidFill>
                            <a:srgbClr val="000000"/>
                          </a:solidFill>
                          <a:effectLst/>
                          <a:latin typeface="GT America Regular" pitchFamily="2" charset="0"/>
                        </a:rPr>
                        <a:t>Reduce</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12.00 €</a:t>
                      </a:r>
                    </a:p>
                  </a:txBody>
                  <a:tcPr marL="0" marR="0" marT="0" marB="0" anchor="b">
                    <a:lnL>
                      <a:noFill/>
                    </a:lnL>
                    <a:lnR>
                      <a:noFill/>
                    </a:lnR>
                    <a:lnT>
                      <a:noFill/>
                    </a:lnT>
                    <a:lnB>
                      <a:noFill/>
                    </a:lnB>
                    <a:noFill/>
                  </a:tcPr>
                </a:tc>
                <a:tc>
                  <a:txBody>
                    <a:bodyPr/>
                    <a:lstStyle/>
                    <a:p>
                      <a:pPr algn="r" fontAlgn="b">
                        <a:buNone/>
                      </a:pPr>
                      <a:r>
                        <a:rPr lang="en-US" sz="600" b="0" i="0" u="none" strike="noStrike">
                          <a:solidFill>
                            <a:srgbClr val="000000"/>
                          </a:solidFill>
                          <a:effectLst/>
                          <a:latin typeface="GT America Regular" pitchFamily="2" charset="0"/>
                        </a:rPr>
                        <a:t>12.36 €</a:t>
                      </a:r>
                    </a:p>
                  </a:txBody>
                  <a:tcPr marL="0" marR="0" marT="0" marB="0" anchor="b">
                    <a:lnL>
                      <a:noFill/>
                    </a:lnL>
                    <a:lnR>
                      <a:noFill/>
                    </a:lnR>
                    <a:lnT>
                      <a:noFill/>
                    </a:lnT>
                    <a:lnB>
                      <a:noFill/>
                    </a:lnB>
                    <a:noFill/>
                  </a:tcPr>
                </a:tc>
                <a:extLst>
                  <a:ext uri="{0D108BD9-81ED-4DB2-BD59-A6C34878D82A}">
                    <a16:rowId xmlns:a16="http://schemas.microsoft.com/office/drawing/2014/main" val="355360442"/>
                  </a:ext>
                </a:extLst>
              </a:tr>
              <a:tr h="130032">
                <a:tc>
                  <a:txBody>
                    <a:bodyPr/>
                    <a:lstStyle/>
                    <a:p>
                      <a:pPr algn="l"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a:noFill/>
                    </a:lnT>
                    <a:lnB>
                      <a:noFill/>
                    </a:lnB>
                    <a:noFill/>
                  </a:tcPr>
                </a:tc>
                <a:tc>
                  <a:txBody>
                    <a:bodyPr/>
                    <a:lstStyle/>
                    <a:p>
                      <a:pPr algn="l"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a:noFill/>
                    </a:lnT>
                    <a:lnB>
                      <a:noFill/>
                    </a:lnB>
                    <a:noFill/>
                  </a:tcPr>
                </a:tc>
                <a:tc>
                  <a:txBody>
                    <a:bodyPr/>
                    <a:lstStyle/>
                    <a:p>
                      <a:pPr algn="r"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a:noFill/>
                    </a:lnT>
                    <a:lnB>
                      <a:noFill/>
                    </a:lnB>
                    <a:noFill/>
                  </a:tcPr>
                </a:tc>
                <a:tc>
                  <a:txBody>
                    <a:bodyPr/>
                    <a:lstStyle/>
                    <a:p>
                      <a:pPr algn="r"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a:noFill/>
                    </a:lnT>
                    <a:lnB>
                      <a:noFill/>
                    </a:lnB>
                    <a:noFill/>
                  </a:tcPr>
                </a:tc>
                <a:extLst>
                  <a:ext uri="{0D108BD9-81ED-4DB2-BD59-A6C34878D82A}">
                    <a16:rowId xmlns:a16="http://schemas.microsoft.com/office/drawing/2014/main" val="4289513329"/>
                  </a:ext>
                </a:extLst>
              </a:tr>
              <a:tr h="130032">
                <a:tc>
                  <a:txBody>
                    <a:bodyPr/>
                    <a:lstStyle/>
                    <a:p>
                      <a:pPr algn="l"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a:noFill/>
                    </a:lnT>
                    <a:lnB>
                      <a:noFill/>
                    </a:lnB>
                    <a:noFill/>
                  </a:tcPr>
                </a:tc>
                <a:tc>
                  <a:txBody>
                    <a:bodyPr/>
                    <a:lstStyle/>
                    <a:p>
                      <a:pPr algn="l"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a:noFill/>
                    </a:lnT>
                    <a:lnB>
                      <a:noFill/>
                    </a:lnB>
                    <a:noFill/>
                  </a:tcPr>
                </a:tc>
                <a:tc>
                  <a:txBody>
                    <a:bodyPr/>
                    <a:lstStyle/>
                    <a:p>
                      <a:pPr algn="r"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a:noFill/>
                    </a:lnT>
                    <a:lnB>
                      <a:noFill/>
                    </a:lnB>
                    <a:noFill/>
                  </a:tcPr>
                </a:tc>
                <a:tc>
                  <a:txBody>
                    <a:bodyPr/>
                    <a:lstStyle/>
                    <a:p>
                      <a:pPr algn="r" fontAlgn="b">
                        <a:buNone/>
                      </a:pPr>
                      <a:r>
                        <a:rPr lang="en-US" sz="800" b="0" i="0" u="none" strike="noStrike" dirty="0">
                          <a:solidFill>
                            <a:srgbClr val="000000"/>
                          </a:solidFill>
                          <a:effectLst/>
                          <a:latin typeface="GT America Regular" pitchFamily="2" charset="0"/>
                        </a:rPr>
                        <a:t> </a:t>
                      </a:r>
                    </a:p>
                  </a:txBody>
                  <a:tcPr marL="0" marR="0" marT="0" marB="0" anchor="b">
                    <a:lnL>
                      <a:noFill/>
                    </a:lnL>
                    <a:lnR>
                      <a:noFill/>
                    </a:lnR>
                    <a:lnT>
                      <a:noFill/>
                    </a:lnT>
                    <a:lnB>
                      <a:noFill/>
                    </a:lnB>
                    <a:noFill/>
                  </a:tcPr>
                </a:tc>
                <a:extLst>
                  <a:ext uri="{0D108BD9-81ED-4DB2-BD59-A6C34878D82A}">
                    <a16:rowId xmlns:a16="http://schemas.microsoft.com/office/drawing/2014/main" val="1254256126"/>
                  </a:ext>
                </a:extLst>
              </a:tr>
            </a:tbl>
          </a:graphicData>
        </a:graphic>
      </p:graphicFrame>
      <p:sp>
        <p:nvSpPr>
          <p:cNvPr id="19" name="Vastuuvapauslauseke_teksti">
            <a:extLst>
              <a:ext uri="{FF2B5EF4-FFF2-40B4-BE49-F238E27FC236}">
                <a16:creationId xmlns:a16="http://schemas.microsoft.com/office/drawing/2014/main" id="{B37487A7-DEC4-545C-6FF0-79B4C4B09902}"/>
              </a:ext>
            </a:extLst>
          </p:cNvPr>
          <p:cNvSpPr txBox="1"/>
          <p:nvPr/>
        </p:nvSpPr>
        <p:spPr>
          <a:xfrm>
            <a:off x="4173615" y="6150786"/>
            <a:ext cx="3518453" cy="338554"/>
          </a:xfrm>
          <a:prstGeom prst="rect">
            <a:avLst/>
          </a:prstGeom>
          <a:noFill/>
        </p:spPr>
        <p:txBody>
          <a:bodyPr wrap="square" l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Inderes" panose="02000506030000020004" pitchFamily="2" charset="0"/>
                <a:ea typeface="+mn-ea"/>
                <a:cs typeface="+mn-cs"/>
              </a:rPr>
              <a:t>Inderes has made an agreement with the issuer and target of this report, which entails compiling a research report.</a:t>
            </a:r>
            <a:endParaRPr kumimoji="0" lang="en-US" sz="800" b="0" i="0" u="none" strike="noStrike" kern="1200" cap="none" spc="0" normalizeH="0" baseline="0" noProof="0" dirty="0">
              <a:ln>
                <a:noFill/>
              </a:ln>
              <a:solidFill>
                <a:srgbClr val="000000"/>
              </a:solidFill>
              <a:effectLst/>
              <a:uLnTx/>
              <a:uFillTx/>
              <a:latin typeface="Inderes" panose="02000506030000020004" pitchFamily="2" charset="0"/>
              <a:ea typeface="+mn-ea"/>
              <a:cs typeface="+mn-cs"/>
            </a:endParaRPr>
          </a:p>
        </p:txBody>
      </p:sp>
      <p:sp>
        <p:nvSpPr>
          <p:cNvPr id="20" name="Slide Number Placeholder 3">
            <a:extLst>
              <a:ext uri="{FF2B5EF4-FFF2-40B4-BE49-F238E27FC236}">
                <a16:creationId xmlns:a16="http://schemas.microsoft.com/office/drawing/2014/main" id="{3B263BF2-F90A-BFFC-C00D-A44DF9F6D6A8}"/>
              </a:ext>
            </a:extLst>
          </p:cNvPr>
          <p:cNvSpPr>
            <a:spLocks noGrp="1"/>
          </p:cNvSpPr>
          <p:nvPr>
            <p:ph type="sldNum" sz="quarter" idx="4"/>
          </p:nvPr>
        </p:nvSpPr>
        <p:spPr>
          <a:xfrm>
            <a:off x="9106168"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B702B6-6156-2F42-85AB-A912E062E9D6}" type="slidenum">
              <a:rPr kumimoji="0" lang="en-US" sz="1000" b="1" i="0" u="none" strike="noStrike" kern="1200" cap="none" spc="0" normalizeH="0" baseline="0" noProof="0" smtClean="0">
                <a:ln>
                  <a:noFill/>
                </a:ln>
                <a:solidFill>
                  <a:srgbClr val="3F3EFF"/>
                </a:solidFill>
                <a:effectLst/>
                <a:uLnTx/>
                <a:uFillTx/>
                <a:latin typeface="GT America Condensed Regular" pitchFamily="2" charset="77"/>
                <a:ea typeface="GT America Condensed Regular" pitchFamily="2" charset="77"/>
                <a:cs typeface="GT America Condensed Regular"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1" i="0" u="none" strike="noStrike" kern="1200" cap="none" spc="0" normalizeH="0" baseline="0" noProof="0" dirty="0">
              <a:ln>
                <a:noFill/>
              </a:ln>
              <a:solidFill>
                <a:srgbClr val="3F3EFF"/>
              </a:solidFill>
              <a:effectLst/>
              <a:uLnTx/>
              <a:uFillTx/>
              <a:latin typeface="GT America Condensed Regular" pitchFamily="2" charset="77"/>
              <a:ea typeface="GT America Condensed Regular" pitchFamily="2" charset="77"/>
              <a:cs typeface="GT America Condensed Regular" pitchFamily="2" charset="77"/>
            </a:endParaRPr>
          </a:p>
        </p:txBody>
      </p:sp>
    </p:spTree>
    <p:extLst>
      <p:ext uri="{BB962C8B-B14F-4D97-AF65-F5344CB8AC3E}">
        <p14:creationId xmlns:p14="http://schemas.microsoft.com/office/powerpoint/2010/main" val="2173613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5740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Etusivu">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CEF15DB0-5467-61F8-3D10-DE8FBAFAB8BA}"/>
              </a:ext>
            </a:extLst>
          </p:cNvPr>
          <p:cNvSpPr>
            <a:spLocks noGrp="1"/>
          </p:cNvSpPr>
          <p:nvPr>
            <p:ph type="body" sz="quarter" idx="17"/>
          </p:nvPr>
        </p:nvSpPr>
        <p:spPr/>
        <p:txBody>
          <a:bodyPr>
            <a:spAutoFit/>
          </a:bodyPr>
          <a:lstStyle/>
          <a:p>
            <a:r>
              <a:rPr lang="en-US" sz="2600" noProof="0">
                <a:latin typeface="GT America Condensed Regular" pitchFamily="2" charset="77"/>
                <a:ea typeface="GT America Condensed Regular"/>
                <a:cs typeface="GT America Condensed Regular" pitchFamily="2" charset="77"/>
              </a:rPr>
              <a:t>Revenue turned to growth, earnings decreased </a:t>
            </a:r>
          </a:p>
        </p:txBody>
      </p:sp>
      <p:sp>
        <p:nvSpPr>
          <p:cNvPr id="5" name="Suositus_vanha">
            <a:extLst>
              <a:ext uri="{FF2B5EF4-FFF2-40B4-BE49-F238E27FC236}">
                <a16:creationId xmlns:a16="http://schemas.microsoft.com/office/drawing/2014/main" id="{B2869823-50B3-2431-3241-822507990BC9}"/>
              </a:ext>
            </a:extLst>
          </p:cNvPr>
          <p:cNvSpPr txBox="1">
            <a:spLocks/>
          </p:cNvSpPr>
          <p:nvPr/>
        </p:nvSpPr>
        <p:spPr>
          <a:xfrm>
            <a:off x="8521404" y="907608"/>
            <a:ext cx="1238198" cy="120452"/>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T America Regular" pitchFamily="2" charset="77"/>
                <a:ea typeface="GT America Regular" pitchFamily="2" charset="77"/>
                <a:cs typeface="GT America Regular"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T America Regular" pitchFamily="2" charset="77"/>
                <a:ea typeface="GT America Regular" pitchFamily="2" charset="77"/>
                <a:cs typeface="GT America Regular"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T America Regular" pitchFamily="2" charset="77"/>
                <a:ea typeface="GT America Regular" pitchFamily="2" charset="77"/>
                <a:cs typeface="GT America Regular"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America Regular" pitchFamily="2" charset="77"/>
                <a:ea typeface="GT America Regular" pitchFamily="2" charset="77"/>
                <a:cs typeface="GT America Regular"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America Regular" pitchFamily="2" charset="77"/>
                <a:ea typeface="GT America Regular" pitchFamily="2" charset="77"/>
                <a:cs typeface="GT America Regular"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000">
                <a:latin typeface="GT America Condensed Regular" pitchFamily="2" charset="0"/>
                <a:ea typeface="GT America Condensed Regular"/>
                <a:cs typeface="GT America Condensed Regular" pitchFamily="2" charset="0"/>
              </a:rPr>
              <a:t>(was Reduce)</a:t>
            </a:r>
          </a:p>
        </p:txBody>
      </p:sp>
      <p:sp>
        <p:nvSpPr>
          <p:cNvPr id="6" name="Suositus_uusi">
            <a:extLst>
              <a:ext uri="{FF2B5EF4-FFF2-40B4-BE49-F238E27FC236}">
                <a16:creationId xmlns:a16="http://schemas.microsoft.com/office/drawing/2014/main" id="{C2DD6B01-2983-8F09-453E-74D9F05E7C07}"/>
              </a:ext>
            </a:extLst>
          </p:cNvPr>
          <p:cNvSpPr txBox="1">
            <a:spLocks/>
          </p:cNvSpPr>
          <p:nvPr/>
        </p:nvSpPr>
        <p:spPr>
          <a:xfrm>
            <a:off x="8523392" y="725118"/>
            <a:ext cx="1102818" cy="127760"/>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T America Regular" pitchFamily="2" charset="77"/>
                <a:ea typeface="GT America Regular" pitchFamily="2" charset="77"/>
                <a:cs typeface="GT America Regular"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T America Regular" pitchFamily="2" charset="77"/>
                <a:ea typeface="GT America Regular" pitchFamily="2" charset="77"/>
                <a:cs typeface="GT America Regular"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T America Regular" pitchFamily="2" charset="77"/>
                <a:ea typeface="GT America Regular" pitchFamily="2" charset="77"/>
                <a:cs typeface="GT America Regular"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America Regular" pitchFamily="2" charset="77"/>
                <a:ea typeface="GT America Regular" pitchFamily="2" charset="77"/>
                <a:cs typeface="GT America Regular"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America Regular" pitchFamily="2" charset="77"/>
                <a:ea typeface="GT America Regular" pitchFamily="2" charset="77"/>
                <a:cs typeface="GT America Regular"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b="1">
                <a:latin typeface="GT America Condensed Regular" pitchFamily="2" charset="0"/>
                <a:ea typeface="GT America Condensed Regular"/>
                <a:cs typeface="GT America Condensed Regular" pitchFamily="2" charset="0"/>
              </a:rPr>
              <a:t>Reduce</a:t>
            </a:r>
          </a:p>
        </p:txBody>
      </p:sp>
      <p:sp>
        <p:nvSpPr>
          <p:cNvPr id="7" name="Osakekurssi">
            <a:extLst>
              <a:ext uri="{FF2B5EF4-FFF2-40B4-BE49-F238E27FC236}">
                <a16:creationId xmlns:a16="http://schemas.microsoft.com/office/drawing/2014/main" id="{76F9BEF0-A830-BB1F-C335-763EF10DDF1E}"/>
              </a:ext>
            </a:extLst>
          </p:cNvPr>
          <p:cNvSpPr txBox="1">
            <a:spLocks/>
          </p:cNvSpPr>
          <p:nvPr/>
        </p:nvSpPr>
        <p:spPr>
          <a:xfrm>
            <a:off x="8519090" y="1884485"/>
            <a:ext cx="1439315" cy="130445"/>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T America Regular" pitchFamily="2" charset="77"/>
                <a:ea typeface="GT America Regular" pitchFamily="2" charset="77"/>
                <a:cs typeface="GT America Regular"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T America Regular" pitchFamily="2" charset="77"/>
                <a:ea typeface="GT America Regular" pitchFamily="2" charset="77"/>
                <a:cs typeface="GT America Regular"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T America Regular" pitchFamily="2" charset="77"/>
                <a:ea typeface="GT America Regular" pitchFamily="2" charset="77"/>
                <a:cs typeface="GT America Regular"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America Regular" pitchFamily="2" charset="77"/>
                <a:ea typeface="GT America Regular" pitchFamily="2" charset="77"/>
                <a:cs typeface="GT America Regular"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America Regular" pitchFamily="2" charset="77"/>
                <a:ea typeface="GT America Regular" pitchFamily="2" charset="77"/>
                <a:cs typeface="GT America Regular"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000">
                <a:latin typeface="GT America Condensed Regular" pitchFamily="2" charset="0"/>
                <a:ea typeface="GT America Condensed Regular"/>
                <a:cs typeface="GT America Condensed Regular" pitchFamily="2" charset="0"/>
              </a:rPr>
              <a:t>EUR 12.36</a:t>
            </a:r>
          </a:p>
        </p:txBody>
      </p:sp>
      <p:sp>
        <p:nvSpPr>
          <p:cNvPr id="8" name="Tavoite_vanha">
            <a:extLst>
              <a:ext uri="{FF2B5EF4-FFF2-40B4-BE49-F238E27FC236}">
                <a16:creationId xmlns:a16="http://schemas.microsoft.com/office/drawing/2014/main" id="{9D463A73-2954-E251-CF14-6C13B6F15DF3}"/>
              </a:ext>
            </a:extLst>
          </p:cNvPr>
          <p:cNvSpPr txBox="1">
            <a:spLocks/>
          </p:cNvSpPr>
          <p:nvPr/>
        </p:nvSpPr>
        <p:spPr>
          <a:xfrm>
            <a:off x="8521404" y="1491988"/>
            <a:ext cx="1238198" cy="108801"/>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T America Regular" pitchFamily="2" charset="77"/>
                <a:ea typeface="GT America Regular" pitchFamily="2" charset="77"/>
                <a:cs typeface="GT America Regular"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T America Regular" pitchFamily="2" charset="77"/>
                <a:ea typeface="GT America Regular" pitchFamily="2" charset="77"/>
                <a:cs typeface="GT America Regular"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T America Regular" pitchFamily="2" charset="77"/>
                <a:ea typeface="GT America Regular" pitchFamily="2" charset="77"/>
                <a:cs typeface="GT America Regular"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America Regular" pitchFamily="2" charset="77"/>
                <a:ea typeface="GT America Regular" pitchFamily="2" charset="77"/>
                <a:cs typeface="GT America Regular"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America Regular" pitchFamily="2" charset="77"/>
                <a:ea typeface="GT America Regular" pitchFamily="2" charset="77"/>
                <a:cs typeface="GT America Regular"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000">
                <a:latin typeface="GT America Condensed Regular" pitchFamily="2" charset="0"/>
                <a:ea typeface="GT America Condensed Regular"/>
                <a:cs typeface="GT America Condensed Regular" pitchFamily="2" charset="0"/>
              </a:rPr>
              <a:t>(was EUR 12.00)</a:t>
            </a:r>
          </a:p>
        </p:txBody>
      </p:sp>
      <p:sp>
        <p:nvSpPr>
          <p:cNvPr id="9" name="Tavoite_uusi">
            <a:extLst>
              <a:ext uri="{FF2B5EF4-FFF2-40B4-BE49-F238E27FC236}">
                <a16:creationId xmlns:a16="http://schemas.microsoft.com/office/drawing/2014/main" id="{B7354219-E638-E054-BA03-C06FC4AA4253}"/>
              </a:ext>
            </a:extLst>
          </p:cNvPr>
          <p:cNvSpPr txBox="1">
            <a:spLocks/>
          </p:cNvSpPr>
          <p:nvPr/>
        </p:nvSpPr>
        <p:spPr>
          <a:xfrm>
            <a:off x="8521404" y="1306926"/>
            <a:ext cx="1102818" cy="130445"/>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T America Regular" pitchFamily="2" charset="77"/>
                <a:ea typeface="GT America Regular" pitchFamily="2" charset="77"/>
                <a:cs typeface="GT America Regular"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T America Regular" pitchFamily="2" charset="77"/>
                <a:ea typeface="GT America Regular" pitchFamily="2" charset="77"/>
                <a:cs typeface="GT America Regular"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T America Regular" pitchFamily="2" charset="77"/>
                <a:ea typeface="GT America Regular" pitchFamily="2" charset="77"/>
                <a:cs typeface="GT America Regular"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America Regular" pitchFamily="2" charset="77"/>
                <a:ea typeface="GT America Regular" pitchFamily="2" charset="77"/>
                <a:cs typeface="GT America Regular"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T America Regular" pitchFamily="2" charset="77"/>
                <a:ea typeface="GT America Regular" pitchFamily="2" charset="77"/>
                <a:cs typeface="GT America Regular"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b="1">
                <a:latin typeface="GT America Condensed Regular" pitchFamily="2" charset="0"/>
                <a:ea typeface="GT America Condensed Regular"/>
                <a:cs typeface="GT America Condensed Regular" pitchFamily="2" charset="0"/>
              </a:rPr>
              <a:t>EUR 12.00</a:t>
            </a:r>
          </a:p>
        </p:txBody>
      </p:sp>
      <p:sp>
        <p:nvSpPr>
          <p:cNvPr id="10" name="Suositus ja tavoitehinta otsikko">
            <a:extLst>
              <a:ext uri="{FF2B5EF4-FFF2-40B4-BE49-F238E27FC236}">
                <a16:creationId xmlns:a16="http://schemas.microsoft.com/office/drawing/2014/main" id="{0401E4C2-C04A-B2AC-6C70-3B9F719A017F}"/>
              </a:ext>
            </a:extLst>
          </p:cNvPr>
          <p:cNvSpPr txBox="1">
            <a:spLocks/>
          </p:cNvSpPr>
          <p:nvPr/>
        </p:nvSpPr>
        <p:spPr>
          <a:xfrm>
            <a:off x="8521404" y="546893"/>
            <a:ext cx="2144533" cy="130445"/>
          </a:xfrm>
          <a:prstGeom prst="rect">
            <a:avLst/>
          </a:prstGeom>
        </p:spPr>
        <p:txBody>
          <a:bodyPr vert="horz" lIns="0" tIns="0" rIns="0" bIns="0" rtlCol="0" anchor="t">
            <a:noAutofit/>
          </a:bodyPr>
          <a:lstStyle>
            <a:lvl1pPr marL="0" indent="0" algn="l" defTabSz="685772" rtl="0" eaLnBrk="1" latinLnBrk="0" hangingPunct="1">
              <a:lnSpc>
                <a:spcPct val="90000"/>
              </a:lnSpc>
              <a:spcBef>
                <a:spcPts val="750"/>
              </a:spcBef>
              <a:spcAft>
                <a:spcPts val="600"/>
              </a:spcAft>
              <a:buFont typeface="Arial" panose="020B0604020202020204" pitchFamily="34" charset="0"/>
              <a:buNone/>
              <a:defRPr sz="1200" b="1" i="0" kern="1000" spc="-40" baseline="0">
                <a:solidFill>
                  <a:schemeClr val="accent2"/>
                </a:solidFill>
                <a:latin typeface="+mn-lt"/>
                <a:ea typeface="+mn-ea"/>
                <a:cs typeface="+mn-cs"/>
              </a:defRPr>
            </a:lvl1pPr>
            <a:lvl2pPr marL="514330" indent="-171443" algn="l" defTabSz="685772" rtl="0" eaLnBrk="1" latinLnBrk="0" hangingPunct="1">
              <a:lnSpc>
                <a:spcPct val="90000"/>
              </a:lnSpc>
              <a:spcBef>
                <a:spcPts val="374"/>
              </a:spcBef>
              <a:spcAft>
                <a:spcPts val="600"/>
              </a:spcAft>
              <a:buFont typeface="Arial" panose="020B0604020202020204" pitchFamily="34" charset="0"/>
              <a:buChar char="•"/>
              <a:defRPr sz="1700" b="0" i="0" kern="1000" spc="-40" baseline="0">
                <a:solidFill>
                  <a:schemeClr val="accent2"/>
                </a:solidFill>
                <a:latin typeface="Centra No2 Book" charset="0"/>
                <a:ea typeface="+mn-ea"/>
                <a:cs typeface="+mn-cs"/>
              </a:defRPr>
            </a:lvl2pPr>
            <a:lvl3pPr marL="857215" indent="-171443" algn="l" defTabSz="685772" rtl="0" eaLnBrk="1" latinLnBrk="0" hangingPunct="1">
              <a:lnSpc>
                <a:spcPct val="90000"/>
              </a:lnSpc>
              <a:spcBef>
                <a:spcPts val="374"/>
              </a:spcBef>
              <a:spcAft>
                <a:spcPts val="600"/>
              </a:spcAft>
              <a:buFont typeface="Arial" panose="020B0604020202020204" pitchFamily="34" charset="0"/>
              <a:buChar char="•"/>
              <a:defRPr sz="1400" b="0" i="0" kern="1000" spc="-40" baseline="0">
                <a:solidFill>
                  <a:schemeClr val="accent2"/>
                </a:solidFill>
                <a:latin typeface="Centra No2 Book" charset="0"/>
                <a:ea typeface="+mn-ea"/>
                <a:cs typeface="+mn-cs"/>
              </a:defRPr>
            </a:lvl3pPr>
            <a:lvl4pPr marL="1200102" indent="-171443" algn="l" defTabSz="685772" rtl="0" eaLnBrk="1" latinLnBrk="0" hangingPunct="1">
              <a:lnSpc>
                <a:spcPct val="90000"/>
              </a:lnSpc>
              <a:spcBef>
                <a:spcPts val="374"/>
              </a:spcBef>
              <a:spcAft>
                <a:spcPts val="600"/>
              </a:spcAft>
              <a:buFont typeface="Arial" panose="020B0604020202020204" pitchFamily="34" charset="0"/>
              <a:buChar char="•"/>
              <a:defRPr sz="1200" b="0" i="0" kern="1000" spc="-40" baseline="0">
                <a:solidFill>
                  <a:schemeClr val="accent2"/>
                </a:solidFill>
                <a:latin typeface="Centra No2 Book" charset="0"/>
                <a:ea typeface="+mn-ea"/>
                <a:cs typeface="+mn-cs"/>
              </a:defRPr>
            </a:lvl4pPr>
            <a:lvl5pPr marL="1542989" indent="-171443" algn="l" defTabSz="685772" rtl="0" eaLnBrk="1" latinLnBrk="0" hangingPunct="1">
              <a:lnSpc>
                <a:spcPct val="90000"/>
              </a:lnSpc>
              <a:spcBef>
                <a:spcPts val="374"/>
              </a:spcBef>
              <a:spcAft>
                <a:spcPts val="600"/>
              </a:spcAft>
              <a:buFont typeface="Arial" panose="020B0604020202020204" pitchFamily="34" charset="0"/>
              <a:buChar char="•"/>
              <a:defRPr sz="1000" b="0" i="0" kern="1000" spc="-40" baseline="0">
                <a:solidFill>
                  <a:schemeClr val="accent2"/>
                </a:solidFill>
                <a:latin typeface="Centra No2 Book" charset="0"/>
                <a:ea typeface="+mn-ea"/>
                <a:cs typeface="+mn-cs"/>
              </a:defRPr>
            </a:lvl5pPr>
            <a:lvl6pPr marL="1885874" indent="-171443" algn="l" defTabSz="685772"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6pPr>
            <a:lvl7pPr marL="2228761" indent="-171443" algn="l" defTabSz="685772"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7pPr>
            <a:lvl8pPr marL="2571647" indent="-171443" algn="l" defTabSz="685772"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8pPr>
            <a:lvl9pPr marL="2914534" indent="-171443" algn="l" defTabSz="685772"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9pPr>
          </a:lstStyle>
          <a:p>
            <a:r>
              <a:rPr lang="en-US">
                <a:solidFill>
                  <a:schemeClr val="accent1"/>
                </a:solidFill>
                <a:latin typeface="GT America Condensed Regular" pitchFamily="2" charset="0"/>
                <a:ea typeface="GT America Condensed Regular"/>
                <a:cs typeface="GT America Condensed Regular" pitchFamily="2" charset="0"/>
              </a:rPr>
              <a:t>Recommendation</a:t>
            </a:r>
          </a:p>
        </p:txBody>
      </p:sp>
      <p:sp>
        <p:nvSpPr>
          <p:cNvPr id="11" name="Osakekurssi otsikko">
            <a:extLst>
              <a:ext uri="{FF2B5EF4-FFF2-40B4-BE49-F238E27FC236}">
                <a16:creationId xmlns:a16="http://schemas.microsoft.com/office/drawing/2014/main" id="{04962429-6930-E267-3E06-E9EAD8CD4F65}"/>
              </a:ext>
            </a:extLst>
          </p:cNvPr>
          <p:cNvSpPr txBox="1">
            <a:spLocks/>
          </p:cNvSpPr>
          <p:nvPr/>
        </p:nvSpPr>
        <p:spPr>
          <a:xfrm>
            <a:off x="8521404" y="1704919"/>
            <a:ext cx="2144533" cy="130445"/>
          </a:xfrm>
          <a:prstGeom prst="rect">
            <a:avLst/>
          </a:prstGeom>
        </p:spPr>
        <p:txBody>
          <a:bodyPr vert="horz" lIns="0" tIns="0" rIns="0" bIns="0" rtlCol="0" anchor="t">
            <a:noAutofit/>
          </a:bodyPr>
          <a:lstStyle>
            <a:lvl1pPr marL="0" indent="0" algn="l" defTabSz="685772" rtl="0" eaLnBrk="1" latinLnBrk="0" hangingPunct="1">
              <a:lnSpc>
                <a:spcPct val="90000"/>
              </a:lnSpc>
              <a:spcBef>
                <a:spcPts val="750"/>
              </a:spcBef>
              <a:spcAft>
                <a:spcPts val="600"/>
              </a:spcAft>
              <a:buFont typeface="Arial" panose="020B0604020202020204" pitchFamily="34" charset="0"/>
              <a:buNone/>
              <a:defRPr sz="1200" b="1" i="0" kern="1000" spc="-40" baseline="0">
                <a:solidFill>
                  <a:schemeClr val="accent2"/>
                </a:solidFill>
                <a:latin typeface="+mn-lt"/>
                <a:ea typeface="+mn-ea"/>
                <a:cs typeface="+mn-cs"/>
              </a:defRPr>
            </a:lvl1pPr>
            <a:lvl2pPr marL="514330" indent="-171443" algn="l" defTabSz="685772" rtl="0" eaLnBrk="1" latinLnBrk="0" hangingPunct="1">
              <a:lnSpc>
                <a:spcPct val="90000"/>
              </a:lnSpc>
              <a:spcBef>
                <a:spcPts val="374"/>
              </a:spcBef>
              <a:spcAft>
                <a:spcPts val="600"/>
              </a:spcAft>
              <a:buFont typeface="Arial" panose="020B0604020202020204" pitchFamily="34" charset="0"/>
              <a:buChar char="•"/>
              <a:defRPr sz="1700" b="0" i="0" kern="1000" spc="-40" baseline="0">
                <a:solidFill>
                  <a:schemeClr val="accent2"/>
                </a:solidFill>
                <a:latin typeface="Centra No2 Book" charset="0"/>
                <a:ea typeface="+mn-ea"/>
                <a:cs typeface="+mn-cs"/>
              </a:defRPr>
            </a:lvl2pPr>
            <a:lvl3pPr marL="857215" indent="-171443" algn="l" defTabSz="685772" rtl="0" eaLnBrk="1" latinLnBrk="0" hangingPunct="1">
              <a:lnSpc>
                <a:spcPct val="90000"/>
              </a:lnSpc>
              <a:spcBef>
                <a:spcPts val="374"/>
              </a:spcBef>
              <a:spcAft>
                <a:spcPts val="600"/>
              </a:spcAft>
              <a:buFont typeface="Arial" panose="020B0604020202020204" pitchFamily="34" charset="0"/>
              <a:buChar char="•"/>
              <a:defRPr sz="1400" b="0" i="0" kern="1000" spc="-40" baseline="0">
                <a:solidFill>
                  <a:schemeClr val="accent2"/>
                </a:solidFill>
                <a:latin typeface="Centra No2 Book" charset="0"/>
                <a:ea typeface="+mn-ea"/>
                <a:cs typeface="+mn-cs"/>
              </a:defRPr>
            </a:lvl3pPr>
            <a:lvl4pPr marL="1200102" indent="-171443" algn="l" defTabSz="685772" rtl="0" eaLnBrk="1" latinLnBrk="0" hangingPunct="1">
              <a:lnSpc>
                <a:spcPct val="90000"/>
              </a:lnSpc>
              <a:spcBef>
                <a:spcPts val="374"/>
              </a:spcBef>
              <a:spcAft>
                <a:spcPts val="600"/>
              </a:spcAft>
              <a:buFont typeface="Arial" panose="020B0604020202020204" pitchFamily="34" charset="0"/>
              <a:buChar char="•"/>
              <a:defRPr sz="1200" b="0" i="0" kern="1000" spc="-40" baseline="0">
                <a:solidFill>
                  <a:schemeClr val="accent2"/>
                </a:solidFill>
                <a:latin typeface="Centra No2 Book" charset="0"/>
                <a:ea typeface="+mn-ea"/>
                <a:cs typeface="+mn-cs"/>
              </a:defRPr>
            </a:lvl4pPr>
            <a:lvl5pPr marL="1542989" indent="-171443" algn="l" defTabSz="685772" rtl="0" eaLnBrk="1" latinLnBrk="0" hangingPunct="1">
              <a:lnSpc>
                <a:spcPct val="90000"/>
              </a:lnSpc>
              <a:spcBef>
                <a:spcPts val="374"/>
              </a:spcBef>
              <a:spcAft>
                <a:spcPts val="600"/>
              </a:spcAft>
              <a:buFont typeface="Arial" panose="020B0604020202020204" pitchFamily="34" charset="0"/>
              <a:buChar char="•"/>
              <a:defRPr sz="1000" b="0" i="0" kern="1000" spc="-40" baseline="0">
                <a:solidFill>
                  <a:schemeClr val="accent2"/>
                </a:solidFill>
                <a:latin typeface="Centra No2 Book" charset="0"/>
                <a:ea typeface="+mn-ea"/>
                <a:cs typeface="+mn-cs"/>
              </a:defRPr>
            </a:lvl5pPr>
            <a:lvl6pPr marL="1885874" indent="-171443" algn="l" defTabSz="685772"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6pPr>
            <a:lvl7pPr marL="2228761" indent="-171443" algn="l" defTabSz="685772"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7pPr>
            <a:lvl8pPr marL="2571647" indent="-171443" algn="l" defTabSz="685772"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8pPr>
            <a:lvl9pPr marL="2914534" indent="-171443" algn="l" defTabSz="685772"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9pPr>
          </a:lstStyle>
          <a:p>
            <a:r>
              <a:rPr lang="en-US">
                <a:solidFill>
                  <a:schemeClr val="accent1"/>
                </a:solidFill>
                <a:latin typeface="GT America Condensed Regular" pitchFamily="2" charset="0"/>
                <a:ea typeface="GT America Condensed Regular"/>
                <a:cs typeface="GT America Condensed Regular" pitchFamily="2" charset="0"/>
              </a:rPr>
              <a:t>Share price:</a:t>
            </a:r>
          </a:p>
        </p:txBody>
      </p:sp>
      <p:sp>
        <p:nvSpPr>
          <p:cNvPr id="12" name="Ohjeistus_otsikko">
            <a:extLst>
              <a:ext uri="{FF2B5EF4-FFF2-40B4-BE49-F238E27FC236}">
                <a16:creationId xmlns:a16="http://schemas.microsoft.com/office/drawing/2014/main" id="{93E4917C-B3A5-6A19-5907-010072281348}"/>
              </a:ext>
            </a:extLst>
          </p:cNvPr>
          <p:cNvSpPr txBox="1">
            <a:spLocks/>
          </p:cNvSpPr>
          <p:nvPr/>
        </p:nvSpPr>
        <p:spPr>
          <a:xfrm>
            <a:off x="8514109" y="5440486"/>
            <a:ext cx="846238" cy="203099"/>
          </a:xfrm>
          <a:prstGeom prst="rect">
            <a:avLst/>
          </a:prstGeom>
        </p:spPr>
        <p:txBody>
          <a:bodyPr vert="horz" lIns="0" tIns="0" rIns="0" bIns="0" rtlCol="0" anchor="t">
            <a:normAutofit/>
          </a:bodyPr>
          <a:lstStyle>
            <a:lvl1pPr marL="0" indent="0" algn="l" defTabSz="685772" rtl="0" eaLnBrk="1" latinLnBrk="0" hangingPunct="1">
              <a:lnSpc>
                <a:spcPct val="90000"/>
              </a:lnSpc>
              <a:spcBef>
                <a:spcPts val="750"/>
              </a:spcBef>
              <a:spcAft>
                <a:spcPts val="600"/>
              </a:spcAft>
              <a:buFont typeface="Arial" panose="020B0604020202020204" pitchFamily="34" charset="0"/>
              <a:buNone/>
              <a:defRPr sz="1200" b="1" i="0" kern="1000" spc="-40" baseline="0">
                <a:solidFill>
                  <a:schemeClr val="accent2"/>
                </a:solidFill>
                <a:latin typeface="+mn-lt"/>
                <a:ea typeface="+mn-ea"/>
                <a:cs typeface="+mn-cs"/>
              </a:defRPr>
            </a:lvl1pPr>
            <a:lvl2pPr marL="514330" indent="-171443" algn="l" defTabSz="685772" rtl="0" eaLnBrk="1" latinLnBrk="0" hangingPunct="1">
              <a:lnSpc>
                <a:spcPct val="90000"/>
              </a:lnSpc>
              <a:spcBef>
                <a:spcPts val="374"/>
              </a:spcBef>
              <a:spcAft>
                <a:spcPts val="600"/>
              </a:spcAft>
              <a:buFont typeface="Arial" panose="020B0604020202020204" pitchFamily="34" charset="0"/>
              <a:buChar char="•"/>
              <a:defRPr sz="1700" b="0" i="0" kern="1000" spc="-40" baseline="0">
                <a:solidFill>
                  <a:schemeClr val="accent2"/>
                </a:solidFill>
                <a:latin typeface="Centra No2 Book" charset="0"/>
                <a:ea typeface="+mn-ea"/>
                <a:cs typeface="+mn-cs"/>
              </a:defRPr>
            </a:lvl2pPr>
            <a:lvl3pPr marL="857215" indent="-171443" algn="l" defTabSz="685772" rtl="0" eaLnBrk="1" latinLnBrk="0" hangingPunct="1">
              <a:lnSpc>
                <a:spcPct val="90000"/>
              </a:lnSpc>
              <a:spcBef>
                <a:spcPts val="374"/>
              </a:spcBef>
              <a:spcAft>
                <a:spcPts val="600"/>
              </a:spcAft>
              <a:buFont typeface="Arial" panose="020B0604020202020204" pitchFamily="34" charset="0"/>
              <a:buChar char="•"/>
              <a:defRPr sz="1400" b="0" i="0" kern="1000" spc="-40" baseline="0">
                <a:solidFill>
                  <a:schemeClr val="accent2"/>
                </a:solidFill>
                <a:latin typeface="Centra No2 Book" charset="0"/>
                <a:ea typeface="+mn-ea"/>
                <a:cs typeface="+mn-cs"/>
              </a:defRPr>
            </a:lvl3pPr>
            <a:lvl4pPr marL="1200102" indent="-171443" algn="l" defTabSz="685772" rtl="0" eaLnBrk="1" latinLnBrk="0" hangingPunct="1">
              <a:lnSpc>
                <a:spcPct val="90000"/>
              </a:lnSpc>
              <a:spcBef>
                <a:spcPts val="374"/>
              </a:spcBef>
              <a:spcAft>
                <a:spcPts val="600"/>
              </a:spcAft>
              <a:buFont typeface="Arial" panose="020B0604020202020204" pitchFamily="34" charset="0"/>
              <a:buChar char="•"/>
              <a:defRPr sz="1200" b="0" i="0" kern="1000" spc="-40" baseline="0">
                <a:solidFill>
                  <a:schemeClr val="accent2"/>
                </a:solidFill>
                <a:latin typeface="Centra No2 Book" charset="0"/>
                <a:ea typeface="+mn-ea"/>
                <a:cs typeface="+mn-cs"/>
              </a:defRPr>
            </a:lvl4pPr>
            <a:lvl5pPr marL="1542989" indent="-171443" algn="l" defTabSz="685772" rtl="0" eaLnBrk="1" latinLnBrk="0" hangingPunct="1">
              <a:lnSpc>
                <a:spcPct val="90000"/>
              </a:lnSpc>
              <a:spcBef>
                <a:spcPts val="374"/>
              </a:spcBef>
              <a:spcAft>
                <a:spcPts val="600"/>
              </a:spcAft>
              <a:buFont typeface="Arial" panose="020B0604020202020204" pitchFamily="34" charset="0"/>
              <a:buChar char="•"/>
              <a:defRPr sz="1000" b="0" i="0" kern="1000" spc="-40" baseline="0">
                <a:solidFill>
                  <a:schemeClr val="accent2"/>
                </a:solidFill>
                <a:latin typeface="Centra No2 Book" charset="0"/>
                <a:ea typeface="+mn-ea"/>
                <a:cs typeface="+mn-cs"/>
              </a:defRPr>
            </a:lvl5pPr>
            <a:lvl6pPr marL="1885874" indent="-171443" algn="l" defTabSz="685772"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6pPr>
            <a:lvl7pPr marL="2228761" indent="-171443" algn="l" defTabSz="685772"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7pPr>
            <a:lvl8pPr marL="2571647" indent="-171443" algn="l" defTabSz="685772"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8pPr>
            <a:lvl9pPr marL="2914534" indent="-171443" algn="l" defTabSz="685772"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9pPr>
          </a:lstStyle>
          <a:p>
            <a:r>
              <a:rPr lang="en-US">
                <a:solidFill>
                  <a:schemeClr val="tx1"/>
                </a:solidFill>
                <a:latin typeface="Inderes" panose="02000506030000020004" pitchFamily="2" charset="0"/>
              </a:rPr>
              <a:t>Guidance</a:t>
            </a:r>
          </a:p>
        </p:txBody>
      </p:sp>
      <p:sp>
        <p:nvSpPr>
          <p:cNvPr id="13" name="Ohjeistusmuutos">
            <a:extLst>
              <a:ext uri="{FF2B5EF4-FFF2-40B4-BE49-F238E27FC236}">
                <a16:creationId xmlns:a16="http://schemas.microsoft.com/office/drawing/2014/main" id="{BC665F34-67AD-3F52-8F89-DAD3BA47257C}"/>
              </a:ext>
            </a:extLst>
          </p:cNvPr>
          <p:cNvSpPr txBox="1">
            <a:spLocks/>
          </p:cNvSpPr>
          <p:nvPr/>
        </p:nvSpPr>
        <p:spPr>
          <a:xfrm>
            <a:off x="9395053" y="5438183"/>
            <a:ext cx="1514839" cy="211959"/>
          </a:xfrm>
          <a:prstGeom prst="rect">
            <a:avLst/>
          </a:prstGeom>
        </p:spPr>
        <p:txBody>
          <a:bodyPr vert="horz" lIns="0" tIns="0" rIns="0" bIns="0" rtlCol="0" anchor="t">
            <a:normAutofit/>
          </a:bodyPr>
          <a:lstStyle>
            <a:lvl1pPr marL="0" indent="0" algn="l" defTabSz="685772" rtl="0" eaLnBrk="1" latinLnBrk="0" hangingPunct="1">
              <a:lnSpc>
                <a:spcPct val="90000"/>
              </a:lnSpc>
              <a:spcBef>
                <a:spcPts val="750"/>
              </a:spcBef>
              <a:spcAft>
                <a:spcPts val="600"/>
              </a:spcAft>
              <a:buFont typeface="Arial" panose="020B0604020202020204" pitchFamily="34" charset="0"/>
              <a:buNone/>
              <a:defRPr sz="1200" b="1" i="0" kern="1000" spc="-40" baseline="0">
                <a:solidFill>
                  <a:schemeClr val="accent2"/>
                </a:solidFill>
                <a:latin typeface="+mn-lt"/>
                <a:ea typeface="+mn-ea"/>
                <a:cs typeface="+mn-cs"/>
              </a:defRPr>
            </a:lvl1pPr>
            <a:lvl2pPr marL="514330" indent="-171443" algn="l" defTabSz="685772" rtl="0" eaLnBrk="1" latinLnBrk="0" hangingPunct="1">
              <a:lnSpc>
                <a:spcPct val="90000"/>
              </a:lnSpc>
              <a:spcBef>
                <a:spcPts val="374"/>
              </a:spcBef>
              <a:spcAft>
                <a:spcPts val="600"/>
              </a:spcAft>
              <a:buFont typeface="Arial" panose="020B0604020202020204" pitchFamily="34" charset="0"/>
              <a:buChar char="•"/>
              <a:defRPr sz="1700" b="0" i="0" kern="1000" spc="-40" baseline="0">
                <a:solidFill>
                  <a:schemeClr val="accent2"/>
                </a:solidFill>
                <a:latin typeface="Centra No2 Book" charset="0"/>
                <a:ea typeface="+mn-ea"/>
                <a:cs typeface="+mn-cs"/>
              </a:defRPr>
            </a:lvl2pPr>
            <a:lvl3pPr marL="857215" indent="-171443" algn="l" defTabSz="685772" rtl="0" eaLnBrk="1" latinLnBrk="0" hangingPunct="1">
              <a:lnSpc>
                <a:spcPct val="90000"/>
              </a:lnSpc>
              <a:spcBef>
                <a:spcPts val="374"/>
              </a:spcBef>
              <a:spcAft>
                <a:spcPts val="600"/>
              </a:spcAft>
              <a:buFont typeface="Arial" panose="020B0604020202020204" pitchFamily="34" charset="0"/>
              <a:buChar char="•"/>
              <a:defRPr sz="1400" b="0" i="0" kern="1000" spc="-40" baseline="0">
                <a:solidFill>
                  <a:schemeClr val="accent2"/>
                </a:solidFill>
                <a:latin typeface="Centra No2 Book" charset="0"/>
                <a:ea typeface="+mn-ea"/>
                <a:cs typeface="+mn-cs"/>
              </a:defRPr>
            </a:lvl3pPr>
            <a:lvl4pPr marL="1200102" indent="-171443" algn="l" defTabSz="685772" rtl="0" eaLnBrk="1" latinLnBrk="0" hangingPunct="1">
              <a:lnSpc>
                <a:spcPct val="90000"/>
              </a:lnSpc>
              <a:spcBef>
                <a:spcPts val="374"/>
              </a:spcBef>
              <a:spcAft>
                <a:spcPts val="600"/>
              </a:spcAft>
              <a:buFont typeface="Arial" panose="020B0604020202020204" pitchFamily="34" charset="0"/>
              <a:buChar char="•"/>
              <a:defRPr sz="1200" b="0" i="0" kern="1000" spc="-40" baseline="0">
                <a:solidFill>
                  <a:schemeClr val="accent2"/>
                </a:solidFill>
                <a:latin typeface="Centra No2 Book" charset="0"/>
                <a:ea typeface="+mn-ea"/>
                <a:cs typeface="+mn-cs"/>
              </a:defRPr>
            </a:lvl4pPr>
            <a:lvl5pPr marL="1542989" indent="-171443" algn="l" defTabSz="685772" rtl="0" eaLnBrk="1" latinLnBrk="0" hangingPunct="1">
              <a:lnSpc>
                <a:spcPct val="90000"/>
              </a:lnSpc>
              <a:spcBef>
                <a:spcPts val="374"/>
              </a:spcBef>
              <a:spcAft>
                <a:spcPts val="600"/>
              </a:spcAft>
              <a:buFont typeface="Arial" panose="020B0604020202020204" pitchFamily="34" charset="0"/>
              <a:buChar char="•"/>
              <a:defRPr sz="1000" b="0" i="0" kern="1000" spc="-40" baseline="0">
                <a:solidFill>
                  <a:schemeClr val="accent2"/>
                </a:solidFill>
                <a:latin typeface="Centra No2 Book" charset="0"/>
                <a:ea typeface="+mn-ea"/>
                <a:cs typeface="+mn-cs"/>
              </a:defRPr>
            </a:lvl5pPr>
            <a:lvl6pPr marL="1885874" indent="-171443" algn="l" defTabSz="685772"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6pPr>
            <a:lvl7pPr marL="2228761" indent="-171443" algn="l" defTabSz="685772"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7pPr>
            <a:lvl8pPr marL="2571647" indent="-171443" algn="l" defTabSz="685772"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8pPr>
            <a:lvl9pPr marL="2914534" indent="-171443" algn="l" defTabSz="685772"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9pPr>
          </a:lstStyle>
          <a:p>
            <a:pPr algn="ctr"/>
            <a:r>
              <a:rPr lang="en-US" sz="1000" b="0">
                <a:solidFill>
                  <a:schemeClr val="tx1"/>
                </a:solidFill>
                <a:latin typeface="Inderes" panose="02000506030000020004" pitchFamily="2" charset="0"/>
              </a:rPr>
              <a:t>(Adjusted)</a:t>
            </a:r>
          </a:p>
        </p:txBody>
      </p:sp>
      <p:sp>
        <p:nvSpPr>
          <p:cNvPr id="14" name="Ohjeistus">
            <a:extLst>
              <a:ext uri="{FF2B5EF4-FFF2-40B4-BE49-F238E27FC236}">
                <a16:creationId xmlns:a16="http://schemas.microsoft.com/office/drawing/2014/main" id="{88400070-66D1-B704-4339-8E0C2F318B04}"/>
              </a:ext>
            </a:extLst>
          </p:cNvPr>
          <p:cNvSpPr txBox="1">
            <a:spLocks/>
          </p:cNvSpPr>
          <p:nvPr/>
        </p:nvSpPr>
        <p:spPr>
          <a:xfrm>
            <a:off x="8512181" y="5676468"/>
            <a:ext cx="3273289" cy="842984"/>
          </a:xfrm>
          <a:prstGeom prst="rect">
            <a:avLst/>
          </a:prstGeom>
        </p:spPr>
        <p:txBody>
          <a:bodyPr lIns="0" tIns="0" rIns="0" bIns="0">
            <a:noAutofit/>
          </a:bodyPr>
          <a:lstStyle>
            <a:lvl1pPr marL="0" indent="0" algn="l" defTabSz="685772" rtl="0" eaLnBrk="1" latinLnBrk="0" hangingPunct="1">
              <a:lnSpc>
                <a:spcPct val="90000"/>
              </a:lnSpc>
              <a:spcBef>
                <a:spcPts val="750"/>
              </a:spcBef>
              <a:spcAft>
                <a:spcPts val="600"/>
              </a:spcAft>
              <a:buFont typeface="Arial" panose="020B0604020202020204" pitchFamily="34" charset="0"/>
              <a:buNone/>
              <a:defRPr sz="900" b="0" i="0" kern="1000" spc="-40" baseline="0">
                <a:solidFill>
                  <a:schemeClr val="accent2"/>
                </a:solidFill>
                <a:latin typeface="Inderes" pitchFamily="50" charset="0"/>
                <a:ea typeface="+mn-ea"/>
                <a:cs typeface="+mn-cs"/>
              </a:defRPr>
            </a:lvl1pPr>
            <a:lvl2pPr marL="342887" indent="0" algn="l" defTabSz="685772" rtl="0" eaLnBrk="1" latinLnBrk="0" hangingPunct="1">
              <a:lnSpc>
                <a:spcPct val="90000"/>
              </a:lnSpc>
              <a:spcBef>
                <a:spcPts val="374"/>
              </a:spcBef>
              <a:spcAft>
                <a:spcPts val="600"/>
              </a:spcAft>
              <a:buFont typeface="Arial" panose="020B0604020202020204" pitchFamily="34" charset="0"/>
              <a:buNone/>
              <a:defRPr sz="900" b="0" i="0" kern="1000" spc="-40" baseline="0">
                <a:solidFill>
                  <a:schemeClr val="accent2"/>
                </a:solidFill>
                <a:latin typeface="Inderes" pitchFamily="50" charset="0"/>
                <a:ea typeface="+mn-ea"/>
                <a:cs typeface="+mn-cs"/>
              </a:defRPr>
            </a:lvl2pPr>
            <a:lvl3pPr marL="685772" indent="0" algn="l" defTabSz="685772" rtl="0" eaLnBrk="1" latinLnBrk="0" hangingPunct="1">
              <a:lnSpc>
                <a:spcPct val="90000"/>
              </a:lnSpc>
              <a:spcBef>
                <a:spcPts val="374"/>
              </a:spcBef>
              <a:spcAft>
                <a:spcPts val="600"/>
              </a:spcAft>
              <a:buFont typeface="Arial" panose="020B0604020202020204" pitchFamily="34" charset="0"/>
              <a:buNone/>
              <a:defRPr sz="900" b="0" i="0" kern="1000" spc="-40" baseline="0">
                <a:solidFill>
                  <a:schemeClr val="accent2"/>
                </a:solidFill>
                <a:latin typeface="Inderes" pitchFamily="50" charset="0"/>
                <a:ea typeface="+mn-ea"/>
                <a:cs typeface="+mn-cs"/>
              </a:defRPr>
            </a:lvl3pPr>
            <a:lvl4pPr marL="1028659" indent="0" algn="l" defTabSz="685772" rtl="0" eaLnBrk="1" latinLnBrk="0" hangingPunct="1">
              <a:lnSpc>
                <a:spcPct val="90000"/>
              </a:lnSpc>
              <a:spcBef>
                <a:spcPts val="374"/>
              </a:spcBef>
              <a:spcAft>
                <a:spcPts val="600"/>
              </a:spcAft>
              <a:buFont typeface="Arial" panose="020B0604020202020204" pitchFamily="34" charset="0"/>
              <a:buNone/>
              <a:defRPr sz="900" b="0" i="0" kern="1000" spc="-40" baseline="0">
                <a:solidFill>
                  <a:schemeClr val="accent2"/>
                </a:solidFill>
                <a:latin typeface="Inderes" pitchFamily="50" charset="0"/>
                <a:ea typeface="+mn-ea"/>
                <a:cs typeface="+mn-cs"/>
              </a:defRPr>
            </a:lvl4pPr>
            <a:lvl5pPr marL="1371546" indent="0" algn="l" defTabSz="685772" rtl="0" eaLnBrk="1" latinLnBrk="0" hangingPunct="1">
              <a:lnSpc>
                <a:spcPct val="90000"/>
              </a:lnSpc>
              <a:spcBef>
                <a:spcPts val="374"/>
              </a:spcBef>
              <a:spcAft>
                <a:spcPts val="600"/>
              </a:spcAft>
              <a:buFont typeface="Arial" panose="020B0604020202020204" pitchFamily="34" charset="0"/>
              <a:buNone/>
              <a:defRPr sz="900" b="0" i="0" kern="1000" spc="-40" baseline="0">
                <a:solidFill>
                  <a:schemeClr val="accent2"/>
                </a:solidFill>
                <a:latin typeface="Inderes" pitchFamily="50" charset="0"/>
                <a:ea typeface="+mn-ea"/>
                <a:cs typeface="+mn-cs"/>
              </a:defRPr>
            </a:lvl5pPr>
            <a:lvl6pPr marL="1885874" indent="-171443" algn="l" defTabSz="685772"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6pPr>
            <a:lvl7pPr marL="2228761" indent="-171443" algn="l" defTabSz="685772"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7pPr>
            <a:lvl8pPr marL="2571647" indent="-171443" algn="l" defTabSz="685772"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8pPr>
            <a:lvl9pPr marL="2914534" indent="-171443" algn="l" defTabSz="685772"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9pPr>
          </a:lstStyle>
          <a:p>
            <a:r>
              <a:rPr lang="en-US">
                <a:solidFill>
                  <a:schemeClr val="tx1"/>
                </a:solidFill>
                <a:latin typeface="Inderes" panose="02000506030000020004" pitchFamily="2" charset="0"/>
              </a:rPr>
              <a:t>Fiskars expects comparable EBIT to be EUR 90-100 MEUR (2024: 111.4 MEUR). The company’s current visibility points more to the lower end of the range</a:t>
            </a:r>
          </a:p>
        </p:txBody>
      </p:sp>
      <p:sp>
        <p:nvSpPr>
          <p:cNvPr id="56" name="Teksti_etusivu">
            <a:extLst>
              <a:ext uri="{FF2B5EF4-FFF2-40B4-BE49-F238E27FC236}">
                <a16:creationId xmlns:a16="http://schemas.microsoft.com/office/drawing/2014/main" id="{103FD269-E5CF-AC9B-78E7-A214E35D8723}"/>
              </a:ext>
            </a:extLst>
          </p:cNvPr>
          <p:cNvSpPr txBox="1"/>
          <p:nvPr/>
        </p:nvSpPr>
        <p:spPr>
          <a:xfrm>
            <a:off x="342901" y="791669"/>
            <a:ext cx="7440385" cy="578583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numCol="2" spcCol="18000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685772">
              <a:spcBef>
                <a:spcPts val="300"/>
              </a:spcBef>
              <a:spcAft>
                <a:spcPts val="300"/>
              </a:spcAft>
              <a:defRPr/>
            </a:pPr>
            <a:r>
              <a:rPr lang="en-US" i="1" kern="1000" spc="-40" dirty="0">
                <a:solidFill>
                  <a:schemeClr val="tx1"/>
                </a:solidFill>
                <a:latin typeface="Inderes" panose="02000506030000020004" pitchFamily="2" charset="0"/>
                <a:ea typeface="GT America Regular" pitchFamily="2" charset="77"/>
                <a:cs typeface="GT America Regular" pitchFamily="2" charset="77"/>
              </a:rPr>
              <a:t>As expected, Fiskars' Q3 earnings were weak, and the guidance was revised downwards. The pick-up in revenue raised our expectations for earnings to turn to growth in Q4, which the guidance also indicates. However, we still find the stock's valuation high (e.g. 2025 EV/EBIT 18x). We reiterate our Reduce recommendation and EUR 12 target price. </a:t>
            </a:r>
          </a:p>
          <a:p>
            <a:pPr defTabSz="685772">
              <a:spcBef>
                <a:spcPts val="300"/>
              </a:spcBef>
              <a:spcAft>
                <a:spcPts val="300"/>
              </a:spcAft>
              <a:defRPr/>
            </a:pPr>
            <a:r>
              <a:rPr lang="en-US" b="1" kern="1000" spc="-40" dirty="0">
                <a:solidFill>
                  <a:schemeClr val="accent1"/>
                </a:solidFill>
                <a:latin typeface="Inderes" panose="02000506030000020004" pitchFamily="2" charset="0"/>
                <a:ea typeface="GT America Regular" pitchFamily="2" charset="77"/>
                <a:cs typeface="GT America Regular" pitchFamily="2" charset="77"/>
              </a:rPr>
              <a:t>Revenue turned to growth, earnings were weak</a:t>
            </a:r>
          </a:p>
          <a:p>
            <a:pPr marL="0" marR="0" lvl="0" indent="0" algn="l" defTabSz="685772" rtl="0" eaLnBrk="1" fontAlgn="auto" latinLnBrk="0" hangingPunct="1">
              <a:lnSpc>
                <a:spcPct val="100000"/>
              </a:lnSpc>
              <a:spcBef>
                <a:spcPts val="300"/>
              </a:spcBef>
              <a:spcAft>
                <a:spcPts val="300"/>
              </a:spcAft>
              <a:buClrTx/>
              <a:buSzTx/>
              <a:buFont typeface="Arial" panose="020B0604020202020204" pitchFamily="34" charset="0"/>
              <a:buNone/>
              <a:tabLst/>
              <a:defRPr/>
            </a:pPr>
            <a:r>
              <a:rPr lang="en-US" kern="1000" spc="-40" dirty="0">
                <a:solidFill>
                  <a:schemeClr val="tx1"/>
                </a:solidFill>
                <a:latin typeface="Inderes" panose="02000506030000020004" pitchFamily="2" charset="0"/>
                <a:ea typeface="GT America Regular" pitchFamily="2" charset="77"/>
                <a:cs typeface="GT America Regular" pitchFamily="2" charset="77"/>
              </a:rPr>
              <a:t>Fiskars Group's Q3 revenue decreased by 1%, or by 4% in comparable currencies, when we expected a decrease. Fiskars’ Q3 adjusted EBIT fell to 13.9 MEUR, while our estimate was 16 MEUR (Q3’24: 24 MEUR). There was a decrease in both segments, with the Fiskars segment's earnings decreasing to 12.6 MEUR (Q3’24: 13.6 MEUR), which was significantly better than our forecast (8 MEUR). The Vita segment's result decreased to 5 MEUR (Q3’24: 13 MEUR), while we expected 11 MEUR</a:t>
            </a:r>
            <a:r>
              <a:rPr kumimoji="0" lang="en-US" b="0" i="0" u="none" strike="noStrike" cap="none" normalizeH="0" baseline="0" noProof="0" dirty="0">
                <a:ln>
                  <a:noFill/>
                </a:ln>
                <a:solidFill>
                  <a:schemeClr val="tx1"/>
                </a:solidFill>
                <a:effectLst/>
                <a:uLnTx/>
                <a:uFillTx/>
                <a:latin typeface="Inderes" panose="02000506030000020004" pitchFamily="2" charset="0"/>
                <a:ea typeface="Inderes"/>
                <a:cs typeface="GT America Regular" pitchFamily="2" charset="77"/>
              </a:rPr>
              <a:t>. </a:t>
            </a:r>
          </a:p>
          <a:p>
            <a:pPr marR="0" lvl="0" defTabSz="685772" fontAlgn="auto">
              <a:lnSpc>
                <a:spcPct val="100000"/>
              </a:lnSpc>
              <a:spcBef>
                <a:spcPts val="300"/>
              </a:spcBef>
              <a:spcAft>
                <a:spcPts val="300"/>
              </a:spcAft>
              <a:buClrTx/>
              <a:buSzTx/>
              <a:buFont typeface="Arial" panose="020B0604020202020204" pitchFamily="34" charset="0"/>
              <a:buNone/>
              <a:tabLst/>
              <a:defRPr/>
            </a:pPr>
            <a:r>
              <a:rPr lang="en-US" b="1" kern="1000" spc="-40" dirty="0">
                <a:solidFill>
                  <a:schemeClr val="accent1"/>
                </a:solidFill>
                <a:latin typeface="Inderes" panose="02000506030000020004" pitchFamily="2" charset="0"/>
                <a:ea typeface="GT America Regular" pitchFamily="2" charset="77"/>
                <a:cs typeface="GT America Regular" pitchFamily="2" charset="77"/>
              </a:rPr>
              <a:t>The guidance was downgraded, our estimate is still below it</a:t>
            </a:r>
          </a:p>
          <a:p>
            <a:pPr defTabSz="685772">
              <a:spcBef>
                <a:spcPts val="300"/>
              </a:spcBef>
              <a:spcAft>
                <a:spcPts val="300"/>
              </a:spcAft>
              <a:defRPr/>
            </a:pPr>
            <a:r>
              <a:rPr lang="en-US" kern="1000" spc="-40" dirty="0">
                <a:solidFill>
                  <a:schemeClr val="tx1"/>
                </a:solidFill>
                <a:latin typeface="Inderes" panose="02000506030000020004" pitchFamily="2" charset="0"/>
                <a:ea typeface="GT America Regular" pitchFamily="2" charset="77"/>
                <a:cs typeface="GT America Regular" pitchFamily="2" charset="77"/>
              </a:rPr>
              <a:t>Fiskars revised its guidance and now expects the full-year adjusted EBIT to be 90-100 MEUR, while it previously expected 90-110 MEUR (2024: 111 MEUR). Further, the company states that "the company's current visibility points more towards the lower end of the range". In practice, the guidance refers to a result of good 90 MEUR. The guidance downgrade was expected, as both our and the consensus estimate were below the guidance range before the Q3 earnings report. After nine months, the company has made 44 MEUR in adjusted EBIT, so the lower end of the guidance requires 46 MEUR in adjusted EBIT in Q4, when last year the company made 43 MEUR. The company provided clear steps for the guidance, which requires Vita to continue growing, fixed costs to be relatively lower than in Q3, and the Fiskars segment to be able to perform at a level of around the comparison period. </a:t>
            </a:r>
          </a:p>
          <a:p>
            <a:pPr defTabSz="685772">
              <a:spcBef>
                <a:spcPts val="300"/>
              </a:spcBef>
              <a:spcAft>
                <a:spcPts val="300"/>
              </a:spcAft>
              <a:defRPr/>
            </a:pPr>
            <a:r>
              <a:rPr lang="en-US" kern="1000" spc="-40" dirty="0">
                <a:solidFill>
                  <a:schemeClr val="tx1"/>
                </a:solidFill>
                <a:latin typeface="Inderes" panose="02000506030000020004" pitchFamily="2" charset="0"/>
                <a:ea typeface="GT America Regular" pitchFamily="2" charset="77"/>
                <a:cs typeface="GT America Regular" pitchFamily="2" charset="77"/>
              </a:rPr>
              <a:t>Vita's revenue turnaround to growth in Q3 raised our expectations for a better Q4 compared to the comparison period, as Q4 earnings are highly dependent on Vita's Christmas season sales. In addition, the company's comments on the timing of fixed costs being higher in Q3 than in Q4 last year support the Q4 earnings outlook. Therefore, we raised this year's estimates a bit, even though the Q3 earnings were slightly below our expectations. Our adjusted EBIT estimate is now 88 MEUR, still below the guidance range. </a:t>
            </a:r>
          </a:p>
          <a:p>
            <a:pPr defTabSz="685772">
              <a:spcBef>
                <a:spcPts val="300"/>
              </a:spcBef>
              <a:spcAft>
                <a:spcPts val="300"/>
              </a:spcAft>
              <a:defRPr/>
            </a:pPr>
            <a:r>
              <a:rPr lang="en-US" b="1" kern="1000" spc="-40" dirty="0">
                <a:solidFill>
                  <a:schemeClr val="accent1"/>
                </a:solidFill>
                <a:latin typeface="Inderes" panose="02000506030000020004" pitchFamily="2" charset="0"/>
                <a:ea typeface="GT America Regular" pitchFamily="2" charset="77"/>
                <a:cs typeface="GT America Regular" pitchFamily="2" charset="77"/>
              </a:rPr>
              <a:t>Updated strategy and targets coming in early 2026</a:t>
            </a:r>
          </a:p>
          <a:p>
            <a:pPr marR="0" lvl="0" defTabSz="685772" fontAlgn="auto">
              <a:lnSpc>
                <a:spcPct val="100000"/>
              </a:lnSpc>
              <a:spcBef>
                <a:spcPts val="300"/>
              </a:spcBef>
              <a:spcAft>
                <a:spcPts val="300"/>
              </a:spcAft>
              <a:buClrTx/>
              <a:buSzTx/>
              <a:buFont typeface="Arial" panose="020B0604020202020204" pitchFamily="34" charset="0"/>
              <a:buNone/>
              <a:tabLst/>
              <a:defRPr/>
            </a:pPr>
            <a:r>
              <a:rPr lang="en-US" kern="1000" spc="-40" dirty="0">
                <a:solidFill>
                  <a:schemeClr val="tx1"/>
                </a:solidFill>
                <a:latin typeface="Inderes" panose="02000506030000020004" pitchFamily="2" charset="0"/>
                <a:ea typeface="GT America Regular" pitchFamily="2" charset="77"/>
                <a:cs typeface="GT America Regular" pitchFamily="2" charset="77"/>
              </a:rPr>
              <a:t>Fiskars’ strategy period with financial targets ends at the end of this year. The company is far from the targets it set in 2021. We expect the company to announce a new strategy and financial targets separately for the independently operating Fiskars and Vita segments early next year. In this context, the company is planning a CMD during H1’26. The legal division of the companies within the Group will be completed during Q1’26. After this, we see it as possible that Fiskars would seek to exit the Vita segment by listing it as an independent company or selling it. However, Vita’s current low performance level may hold back the divestment possibilities. </a:t>
            </a:r>
          </a:p>
          <a:p>
            <a:pPr lvl="0" defTabSz="685772">
              <a:spcBef>
                <a:spcPts val="300"/>
              </a:spcBef>
              <a:spcAft>
                <a:spcPts val="300"/>
              </a:spcAft>
              <a:defRPr/>
            </a:pPr>
            <a:r>
              <a:rPr lang="en-US" b="1" kern="1000" spc="-40" dirty="0">
                <a:solidFill>
                  <a:schemeClr val="accent1"/>
                </a:solidFill>
                <a:latin typeface="Inderes" panose="02000506030000020004" pitchFamily="2" charset="0"/>
                <a:ea typeface="GT America Regular" pitchFamily="2" charset="77"/>
                <a:cs typeface="GT America Regular" pitchFamily="2" charset="77"/>
              </a:rPr>
              <a:t>Valuation still high</a:t>
            </a:r>
          </a:p>
          <a:p>
            <a:pPr defTabSz="685772">
              <a:spcBef>
                <a:spcPts val="300"/>
              </a:spcBef>
              <a:spcAft>
                <a:spcPts val="300"/>
              </a:spcAft>
              <a:defRPr/>
            </a:pPr>
            <a:r>
              <a:rPr lang="en-US" kern="1000" spc="-40" dirty="0">
                <a:solidFill>
                  <a:schemeClr val="tx1"/>
                </a:solidFill>
                <a:latin typeface="Inderes" panose="02000506030000020004" pitchFamily="2" charset="0"/>
                <a:ea typeface="GT America Regular" pitchFamily="2" charset="77"/>
                <a:cs typeface="GT America Regular" pitchFamily="2" charset="77"/>
              </a:rPr>
              <a:t>Fiskars’ valuation multiples for 2025 (e.g. P/E 22x) are above our acceptable multiples and only within them in 2027. Although we expect a dividend decrease next spring, Fiskars offers a 4-5% dividend yield in the coming years. Supported by this, our expected return is around zero. Earnings growth forecasts for the coming years require volume growth and a consequent improvement in profitability, which Fiskars has failed to deliver in recent years. On the other hand, the company should be able to compensate for the direct impact of US tariffs by price increases next year, which supports profitability improvement. Our DCF value is around the current share price.</a:t>
            </a:r>
          </a:p>
        </p:txBody>
      </p:sp>
      <p:sp>
        <p:nvSpPr>
          <p:cNvPr id="4" name="Slide Number Placeholder 3">
            <a:extLst>
              <a:ext uri="{FF2B5EF4-FFF2-40B4-BE49-F238E27FC236}">
                <a16:creationId xmlns:a16="http://schemas.microsoft.com/office/drawing/2014/main" id="{5F09C081-18A2-EFF0-56A9-B6047B167D10}"/>
              </a:ext>
            </a:extLst>
          </p:cNvPr>
          <p:cNvSpPr>
            <a:spLocks noGrp="1"/>
          </p:cNvSpPr>
          <p:nvPr>
            <p:ph type="sldNum" sz="quarter" idx="4"/>
          </p:nvPr>
        </p:nvSpPr>
        <p:spPr/>
        <p:txBody>
          <a:bodyPr/>
          <a:lstStyle/>
          <a:p>
            <a:fld id="{3DB702B6-6156-2F42-85AB-A912E062E9D6}" type="slidenum">
              <a:rPr lang="en-US" smtClean="0"/>
              <a:pPr/>
              <a:t>2</a:t>
            </a:fld>
            <a:endParaRPr lang="en-US"/>
          </a:p>
        </p:txBody>
      </p:sp>
      <p:sp>
        <p:nvSpPr>
          <p:cNvPr id="15" name="Targari otsikko">
            <a:extLst>
              <a:ext uri="{FF2B5EF4-FFF2-40B4-BE49-F238E27FC236}">
                <a16:creationId xmlns:a16="http://schemas.microsoft.com/office/drawing/2014/main" id="{27EC6681-378F-EA14-6D07-43ACCF28373E}"/>
              </a:ext>
            </a:extLst>
          </p:cNvPr>
          <p:cNvSpPr txBox="1">
            <a:spLocks/>
          </p:cNvSpPr>
          <p:nvPr/>
        </p:nvSpPr>
        <p:spPr>
          <a:xfrm>
            <a:off x="8521404" y="1127360"/>
            <a:ext cx="1542349" cy="130445"/>
          </a:xfrm>
          <a:prstGeom prst="rect">
            <a:avLst/>
          </a:prstGeom>
        </p:spPr>
        <p:txBody>
          <a:bodyPr vert="horz" lIns="0" tIns="0" rIns="0" bIns="0" rtlCol="0" anchor="t">
            <a:noAutofit/>
          </a:bodyPr>
          <a:lstStyle>
            <a:lvl1pPr marL="0" indent="0" algn="l" defTabSz="685772" rtl="0" eaLnBrk="1" latinLnBrk="0" hangingPunct="1">
              <a:lnSpc>
                <a:spcPct val="90000"/>
              </a:lnSpc>
              <a:spcBef>
                <a:spcPts val="750"/>
              </a:spcBef>
              <a:spcAft>
                <a:spcPts val="600"/>
              </a:spcAft>
              <a:buFont typeface="Arial" panose="020B0604020202020204" pitchFamily="34" charset="0"/>
              <a:buNone/>
              <a:defRPr sz="1200" b="1" i="0" kern="1000" spc="-40" baseline="0">
                <a:solidFill>
                  <a:schemeClr val="accent2"/>
                </a:solidFill>
                <a:latin typeface="+mn-lt"/>
                <a:ea typeface="+mn-ea"/>
                <a:cs typeface="+mn-cs"/>
              </a:defRPr>
            </a:lvl1pPr>
            <a:lvl2pPr marL="514330" indent="-171443" algn="l" defTabSz="685772" rtl="0" eaLnBrk="1" latinLnBrk="0" hangingPunct="1">
              <a:lnSpc>
                <a:spcPct val="90000"/>
              </a:lnSpc>
              <a:spcBef>
                <a:spcPts val="374"/>
              </a:spcBef>
              <a:spcAft>
                <a:spcPts val="600"/>
              </a:spcAft>
              <a:buFont typeface="Arial" panose="020B0604020202020204" pitchFamily="34" charset="0"/>
              <a:buChar char="•"/>
              <a:defRPr sz="1700" b="0" i="0" kern="1000" spc="-40" baseline="0">
                <a:solidFill>
                  <a:schemeClr val="accent2"/>
                </a:solidFill>
                <a:latin typeface="Centra No2 Book" charset="0"/>
                <a:ea typeface="+mn-ea"/>
                <a:cs typeface="+mn-cs"/>
              </a:defRPr>
            </a:lvl2pPr>
            <a:lvl3pPr marL="857215" indent="-171443" algn="l" defTabSz="685772" rtl="0" eaLnBrk="1" latinLnBrk="0" hangingPunct="1">
              <a:lnSpc>
                <a:spcPct val="90000"/>
              </a:lnSpc>
              <a:spcBef>
                <a:spcPts val="374"/>
              </a:spcBef>
              <a:spcAft>
                <a:spcPts val="600"/>
              </a:spcAft>
              <a:buFont typeface="Arial" panose="020B0604020202020204" pitchFamily="34" charset="0"/>
              <a:buChar char="•"/>
              <a:defRPr sz="1400" b="0" i="0" kern="1000" spc="-40" baseline="0">
                <a:solidFill>
                  <a:schemeClr val="accent2"/>
                </a:solidFill>
                <a:latin typeface="Centra No2 Book" charset="0"/>
                <a:ea typeface="+mn-ea"/>
                <a:cs typeface="+mn-cs"/>
              </a:defRPr>
            </a:lvl3pPr>
            <a:lvl4pPr marL="1200102" indent="-171443" algn="l" defTabSz="685772" rtl="0" eaLnBrk="1" latinLnBrk="0" hangingPunct="1">
              <a:lnSpc>
                <a:spcPct val="90000"/>
              </a:lnSpc>
              <a:spcBef>
                <a:spcPts val="374"/>
              </a:spcBef>
              <a:spcAft>
                <a:spcPts val="600"/>
              </a:spcAft>
              <a:buFont typeface="Arial" panose="020B0604020202020204" pitchFamily="34" charset="0"/>
              <a:buChar char="•"/>
              <a:defRPr sz="1200" b="0" i="0" kern="1000" spc="-40" baseline="0">
                <a:solidFill>
                  <a:schemeClr val="accent2"/>
                </a:solidFill>
                <a:latin typeface="Centra No2 Book" charset="0"/>
                <a:ea typeface="+mn-ea"/>
                <a:cs typeface="+mn-cs"/>
              </a:defRPr>
            </a:lvl4pPr>
            <a:lvl5pPr marL="1542989" indent="-171443" algn="l" defTabSz="685772" rtl="0" eaLnBrk="1" latinLnBrk="0" hangingPunct="1">
              <a:lnSpc>
                <a:spcPct val="90000"/>
              </a:lnSpc>
              <a:spcBef>
                <a:spcPts val="374"/>
              </a:spcBef>
              <a:spcAft>
                <a:spcPts val="600"/>
              </a:spcAft>
              <a:buFont typeface="Arial" panose="020B0604020202020204" pitchFamily="34" charset="0"/>
              <a:buChar char="•"/>
              <a:defRPr sz="1000" b="0" i="0" kern="1000" spc="-40" baseline="0">
                <a:solidFill>
                  <a:schemeClr val="accent2"/>
                </a:solidFill>
                <a:latin typeface="Centra No2 Book" charset="0"/>
                <a:ea typeface="+mn-ea"/>
                <a:cs typeface="+mn-cs"/>
              </a:defRPr>
            </a:lvl5pPr>
            <a:lvl6pPr marL="1885874" indent="-171443" algn="l" defTabSz="685772"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6pPr>
            <a:lvl7pPr marL="2228761" indent="-171443" algn="l" defTabSz="685772"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7pPr>
            <a:lvl8pPr marL="2571647" indent="-171443" algn="l" defTabSz="685772"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8pPr>
            <a:lvl9pPr marL="2914534" indent="-171443" algn="l" defTabSz="685772" rtl="0" eaLnBrk="1" latinLnBrk="0" hangingPunct="1">
              <a:lnSpc>
                <a:spcPct val="90000"/>
              </a:lnSpc>
              <a:spcBef>
                <a:spcPts val="374"/>
              </a:spcBef>
              <a:buFont typeface="Arial" panose="020B0604020202020204" pitchFamily="34" charset="0"/>
              <a:buChar char="•"/>
              <a:defRPr sz="1350" kern="1200">
                <a:solidFill>
                  <a:schemeClr val="tx1"/>
                </a:solidFill>
                <a:latin typeface="+mn-lt"/>
                <a:ea typeface="+mn-ea"/>
                <a:cs typeface="+mn-cs"/>
              </a:defRPr>
            </a:lvl9pPr>
          </a:lstStyle>
          <a:p>
            <a:r>
              <a:rPr lang="en-US">
                <a:solidFill>
                  <a:schemeClr val="accent1"/>
                </a:solidFill>
                <a:latin typeface="GT America Condensed Regular" pitchFamily="2" charset="0"/>
                <a:ea typeface="GT America Condensed Regular"/>
                <a:cs typeface="GT America Condensed Regular" pitchFamily="2" charset="0"/>
              </a:rPr>
              <a:t>Target price:</a:t>
            </a:r>
          </a:p>
        </p:txBody>
      </p:sp>
      <p:grpSp>
        <p:nvGrpSpPr>
          <p:cNvPr id="16" name="Riskiluokka">
            <a:extLst>
              <a:ext uri="{FF2B5EF4-FFF2-40B4-BE49-F238E27FC236}">
                <a16:creationId xmlns:a16="http://schemas.microsoft.com/office/drawing/2014/main" id="{91FDA4A1-75E8-D678-094D-7FFAEF48A524}"/>
              </a:ext>
            </a:extLst>
          </p:cNvPr>
          <p:cNvGrpSpPr>
            <a:grpSpLocks noChangeAspect="1"/>
          </p:cNvGrpSpPr>
          <p:nvPr/>
        </p:nvGrpSpPr>
        <p:grpSpPr>
          <a:xfrm>
            <a:off x="9939020" y="482600"/>
            <a:ext cx="1905000" cy="1270000"/>
            <a:chOff x="0" y="0"/>
            <a:chExt cx="2857500" cy="1905000"/>
          </a:xfrm>
        </p:grpSpPr>
        <p:sp>
          <p:nvSpPr>
            <p:cNvPr id="17" name="risk">
              <a:extLst>
                <a:ext uri="{FF2B5EF4-FFF2-40B4-BE49-F238E27FC236}">
                  <a16:creationId xmlns:a16="http://schemas.microsoft.com/office/drawing/2014/main" id="{C0EE51F3-30A6-832D-C3E3-F10DA9851D77}"/>
                </a:ext>
              </a:extLst>
            </p:cNvPr>
            <p:cNvSpPr/>
            <p:nvPr/>
          </p:nvSpPr>
          <p:spPr>
            <a:xfrm>
              <a:off x="0" y="0"/>
              <a:ext cx="2857500" cy="190500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18" name="businessRiskText">
              <a:extLst>
                <a:ext uri="{FF2B5EF4-FFF2-40B4-BE49-F238E27FC236}">
                  <a16:creationId xmlns:a16="http://schemas.microsoft.com/office/drawing/2014/main" id="{669B580B-AF70-9E22-07D3-6DBAFEDBA397}"/>
                </a:ext>
              </a:extLst>
            </p:cNvPr>
            <p:cNvSpPr txBox="1"/>
            <p:nvPr/>
          </p:nvSpPr>
          <p:spPr>
            <a:xfrm>
              <a:off x="63500" y="0"/>
              <a:ext cx="2286000" cy="317500"/>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p:spPr>
          <p:style>
            <a:lnRef idx="0">
              <a:scrgbClr r="0" g="0" b="0"/>
            </a:lnRef>
            <a:fillRef idx="0">
              <a:scrgbClr r="0" g="0" b="0"/>
            </a:fillRef>
            <a:effectRef idx="0">
              <a:scrgbClr r="0" g="0" b="0"/>
            </a:effectRef>
            <a:fontRef idx="minor">
              <a:schemeClr val="dk1"/>
            </a:fontRef>
          </p:style>
          <p:txBody>
            <a:bodyPr vert="horz" l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fld id="{D688BE57-F2BE-4A99-9E1D-50C3745763F5}" type="TxLink">
                <a:rPr lang="en-US" sz="1200" b="1" i="0" u="none" strike="noStrike">
                  <a:solidFill>
                    <a:srgbClr val="000000"/>
                  </a:solidFill>
                  <a:latin typeface="+mn-lt"/>
                  <a:ea typeface="GT America Regular"/>
                  <a:cs typeface="GT America Regular"/>
                </a:rPr>
                <a:pPr algn="l"/>
                <a:t>Business risk</a:t>
              </a:fld>
              <a:endParaRPr lang="en-US" sz="1200" b="1">
                <a:solidFill>
                  <a:srgbClr val="000000"/>
                </a:solidFill>
                <a:latin typeface="+mn-lt"/>
              </a:endParaRPr>
            </a:p>
          </p:txBody>
        </p:sp>
        <p:grpSp>
          <p:nvGrpSpPr>
            <p:cNvPr id="19" name="businessRiskNamesGroup">
              <a:extLst>
                <a:ext uri="{FF2B5EF4-FFF2-40B4-BE49-F238E27FC236}">
                  <a16:creationId xmlns:a16="http://schemas.microsoft.com/office/drawing/2014/main" id="{A2E96762-EC7B-7D1F-72AB-DE8BA63EDF3E}"/>
                </a:ext>
              </a:extLst>
            </p:cNvPr>
            <p:cNvGrpSpPr/>
            <p:nvPr/>
          </p:nvGrpSpPr>
          <p:grpSpPr>
            <a:xfrm>
              <a:off x="63500" y="444500"/>
              <a:ext cx="2413000" cy="381000"/>
              <a:chOff x="63500" y="444500"/>
              <a:chExt cx="2413000" cy="381000"/>
            </a:xfrm>
          </p:grpSpPr>
          <p:sp>
            <p:nvSpPr>
              <p:cNvPr id="27" name="Oval 26">
                <a:extLst>
                  <a:ext uri="{FF2B5EF4-FFF2-40B4-BE49-F238E27FC236}">
                    <a16:creationId xmlns:a16="http://schemas.microsoft.com/office/drawing/2014/main" id="{2D79151E-9B3A-F64A-EA71-3293DA61C5B7}"/>
                  </a:ext>
                </a:extLst>
              </p:cNvPr>
              <p:cNvSpPr/>
              <p:nvPr/>
            </p:nvSpPr>
            <p:spPr>
              <a:xfrm>
                <a:off x="63500" y="444500"/>
                <a:ext cx="381000" cy="381000"/>
              </a:xfrm>
              <a:prstGeom prst="ellipse">
                <a:avLst/>
              </a:prstGeom>
              <a:solidFill>
                <a:srgbClr val="3F3EFF"/>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8" name="Oval 27">
                <a:extLst>
                  <a:ext uri="{FF2B5EF4-FFF2-40B4-BE49-F238E27FC236}">
                    <a16:creationId xmlns:a16="http://schemas.microsoft.com/office/drawing/2014/main" id="{93E06509-E4C0-A492-3E9E-E4380DCE8CB4}"/>
                  </a:ext>
                </a:extLst>
              </p:cNvPr>
              <p:cNvSpPr/>
              <p:nvPr/>
            </p:nvSpPr>
            <p:spPr>
              <a:xfrm>
                <a:off x="571500" y="444500"/>
                <a:ext cx="381000" cy="381000"/>
              </a:xfrm>
              <a:prstGeom prst="ellipse">
                <a:avLst/>
              </a:prstGeom>
              <a:solidFill>
                <a:srgbClr val="3F3EFF"/>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9" name="Oval 28">
                <a:extLst>
                  <a:ext uri="{FF2B5EF4-FFF2-40B4-BE49-F238E27FC236}">
                    <a16:creationId xmlns:a16="http://schemas.microsoft.com/office/drawing/2014/main" id="{917B4076-5847-9E4B-FC98-25A7379DAB31}"/>
                  </a:ext>
                </a:extLst>
              </p:cNvPr>
              <p:cNvSpPr/>
              <p:nvPr/>
            </p:nvSpPr>
            <p:spPr>
              <a:xfrm>
                <a:off x="1079500" y="444500"/>
                <a:ext cx="381000" cy="381000"/>
              </a:xfrm>
              <a:prstGeom prst="ellipse">
                <a:avLst/>
              </a:prstGeom>
              <a:solidFill>
                <a:srgbClr val="FFFFFF"/>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0" name="Oval 29">
                <a:extLst>
                  <a:ext uri="{FF2B5EF4-FFF2-40B4-BE49-F238E27FC236}">
                    <a16:creationId xmlns:a16="http://schemas.microsoft.com/office/drawing/2014/main" id="{8108DE34-186F-D5A4-0474-FEB006BDB13C}"/>
                  </a:ext>
                </a:extLst>
              </p:cNvPr>
              <p:cNvSpPr/>
              <p:nvPr/>
            </p:nvSpPr>
            <p:spPr>
              <a:xfrm>
                <a:off x="1587500" y="444500"/>
                <a:ext cx="381000" cy="381000"/>
              </a:xfrm>
              <a:prstGeom prst="ellipse">
                <a:avLst/>
              </a:prstGeom>
              <a:solidFill>
                <a:srgbClr val="FFFFFF"/>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31" name="Oval 30">
                <a:extLst>
                  <a:ext uri="{FF2B5EF4-FFF2-40B4-BE49-F238E27FC236}">
                    <a16:creationId xmlns:a16="http://schemas.microsoft.com/office/drawing/2014/main" id="{6E24F46C-5A01-4E30-5821-B007D94E10DA}"/>
                  </a:ext>
                </a:extLst>
              </p:cNvPr>
              <p:cNvSpPr/>
              <p:nvPr/>
            </p:nvSpPr>
            <p:spPr>
              <a:xfrm>
                <a:off x="2095500" y="444500"/>
                <a:ext cx="381000" cy="381000"/>
              </a:xfrm>
              <a:prstGeom prst="ellipse">
                <a:avLst/>
              </a:prstGeom>
              <a:solidFill>
                <a:srgbClr val="FFFFFF"/>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sp>
          <p:nvSpPr>
            <p:cNvPr id="20" name="valuationRiskText">
              <a:extLst>
                <a:ext uri="{FF2B5EF4-FFF2-40B4-BE49-F238E27FC236}">
                  <a16:creationId xmlns:a16="http://schemas.microsoft.com/office/drawing/2014/main" id="{0D7A7B06-0496-7317-FDFF-C547F64EC427}"/>
                </a:ext>
              </a:extLst>
            </p:cNvPr>
            <p:cNvSpPr txBox="1"/>
            <p:nvPr/>
          </p:nvSpPr>
          <p:spPr>
            <a:xfrm>
              <a:off x="63500" y="1079500"/>
              <a:ext cx="2286000" cy="317500"/>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p:spPr>
          <p:style>
            <a:lnRef idx="0">
              <a:scrgbClr r="0" g="0" b="0"/>
            </a:lnRef>
            <a:fillRef idx="0">
              <a:scrgbClr r="0" g="0" b="0"/>
            </a:fillRef>
            <a:effectRef idx="0">
              <a:scrgbClr r="0" g="0" b="0"/>
            </a:effectRef>
            <a:fontRef idx="minor">
              <a:schemeClr val="dk1"/>
            </a:fontRef>
          </p:style>
          <p:txBody>
            <a:bodyPr vert="horz" l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fld id="{55C7F3F6-BA28-4972-B444-48D72DB6AD84}" type="TxLink">
                <a:rPr lang="en-US" sz="1200" b="1" i="0" u="none" strike="noStrike">
                  <a:solidFill>
                    <a:srgbClr val="000000"/>
                  </a:solidFill>
                  <a:latin typeface="+mn-lt"/>
                  <a:ea typeface="GT America Regular"/>
                  <a:cs typeface="GT America Regular"/>
                </a:rPr>
                <a:pPr algn="l"/>
                <a:t>Valuation risk</a:t>
              </a:fld>
              <a:endParaRPr lang="en-US" sz="1200" b="1">
                <a:solidFill>
                  <a:srgbClr val="000000"/>
                </a:solidFill>
                <a:latin typeface="+mn-lt"/>
              </a:endParaRPr>
            </a:p>
          </p:txBody>
        </p:sp>
        <p:grpSp>
          <p:nvGrpSpPr>
            <p:cNvPr id="21" name="valuationsRiskNamesGroup">
              <a:extLst>
                <a:ext uri="{FF2B5EF4-FFF2-40B4-BE49-F238E27FC236}">
                  <a16:creationId xmlns:a16="http://schemas.microsoft.com/office/drawing/2014/main" id="{C5CEA8E3-0AA8-34DB-05FF-BDADC4C0C3E8}"/>
                </a:ext>
              </a:extLst>
            </p:cNvPr>
            <p:cNvGrpSpPr/>
            <p:nvPr/>
          </p:nvGrpSpPr>
          <p:grpSpPr>
            <a:xfrm>
              <a:off x="63500" y="1524000"/>
              <a:ext cx="2413000" cy="381000"/>
              <a:chOff x="63500" y="1524000"/>
              <a:chExt cx="2413000" cy="381000"/>
            </a:xfrm>
          </p:grpSpPr>
          <p:sp>
            <p:nvSpPr>
              <p:cNvPr id="22" name="Oval 21">
                <a:extLst>
                  <a:ext uri="{FF2B5EF4-FFF2-40B4-BE49-F238E27FC236}">
                    <a16:creationId xmlns:a16="http://schemas.microsoft.com/office/drawing/2014/main" id="{71703C78-B593-EEDD-83FB-E265B6AE455E}"/>
                  </a:ext>
                </a:extLst>
              </p:cNvPr>
              <p:cNvSpPr/>
              <p:nvPr/>
            </p:nvSpPr>
            <p:spPr>
              <a:xfrm>
                <a:off x="63500" y="1524000"/>
                <a:ext cx="381000" cy="381000"/>
              </a:xfrm>
              <a:prstGeom prst="ellipse">
                <a:avLst/>
              </a:prstGeom>
              <a:solidFill>
                <a:srgbClr val="3F3EFF"/>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3" name="Oval 22">
                <a:extLst>
                  <a:ext uri="{FF2B5EF4-FFF2-40B4-BE49-F238E27FC236}">
                    <a16:creationId xmlns:a16="http://schemas.microsoft.com/office/drawing/2014/main" id="{7C7E2286-C6A9-85ED-F1E1-B4FB1E8B1570}"/>
                  </a:ext>
                </a:extLst>
              </p:cNvPr>
              <p:cNvSpPr/>
              <p:nvPr/>
            </p:nvSpPr>
            <p:spPr>
              <a:xfrm>
                <a:off x="571500" y="1524000"/>
                <a:ext cx="381000" cy="381000"/>
              </a:xfrm>
              <a:prstGeom prst="ellipse">
                <a:avLst/>
              </a:prstGeom>
              <a:solidFill>
                <a:srgbClr val="3F3EFF"/>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4" name="Oval 23">
                <a:extLst>
                  <a:ext uri="{FF2B5EF4-FFF2-40B4-BE49-F238E27FC236}">
                    <a16:creationId xmlns:a16="http://schemas.microsoft.com/office/drawing/2014/main" id="{D3134CB3-B630-9A09-CCD1-D27FE43CEC35}"/>
                  </a:ext>
                </a:extLst>
              </p:cNvPr>
              <p:cNvSpPr/>
              <p:nvPr/>
            </p:nvSpPr>
            <p:spPr>
              <a:xfrm>
                <a:off x="1079500" y="1524000"/>
                <a:ext cx="381000" cy="381000"/>
              </a:xfrm>
              <a:prstGeom prst="ellipse">
                <a:avLst/>
              </a:prstGeom>
              <a:solidFill>
                <a:srgbClr val="3F3EFF"/>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5" name="Oval 24">
                <a:extLst>
                  <a:ext uri="{FF2B5EF4-FFF2-40B4-BE49-F238E27FC236}">
                    <a16:creationId xmlns:a16="http://schemas.microsoft.com/office/drawing/2014/main" id="{89C2D8F2-D039-F813-DA1C-7AA98AFCEE14}"/>
                  </a:ext>
                </a:extLst>
              </p:cNvPr>
              <p:cNvSpPr/>
              <p:nvPr/>
            </p:nvSpPr>
            <p:spPr>
              <a:xfrm>
                <a:off x="1587500" y="1524000"/>
                <a:ext cx="381000" cy="381000"/>
              </a:xfrm>
              <a:prstGeom prst="ellipse">
                <a:avLst/>
              </a:prstGeom>
              <a:solidFill>
                <a:srgbClr val="FFFFFF"/>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sp>
            <p:nvSpPr>
              <p:cNvPr id="26" name="Oval 25">
                <a:extLst>
                  <a:ext uri="{FF2B5EF4-FFF2-40B4-BE49-F238E27FC236}">
                    <a16:creationId xmlns:a16="http://schemas.microsoft.com/office/drawing/2014/main" id="{DC66B78E-ACDC-F2C0-9578-51AF17DF6253}"/>
                  </a:ext>
                </a:extLst>
              </p:cNvPr>
              <p:cNvSpPr/>
              <p:nvPr/>
            </p:nvSpPr>
            <p:spPr>
              <a:xfrm>
                <a:off x="2095500" y="1524000"/>
                <a:ext cx="381000" cy="381000"/>
              </a:xfrm>
              <a:prstGeom prst="ellipse">
                <a:avLst/>
              </a:prstGeom>
              <a:solidFill>
                <a:srgbClr val="FFFFFF"/>
              </a:solid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a:p>
            </p:txBody>
          </p:sp>
        </p:grpSp>
      </p:grpSp>
      <p:graphicFrame>
        <p:nvGraphicFramePr>
          <p:cNvPr id="32" name="Avainluvut_taulukko">
            <a:extLst>
              <a:ext uri="{FF2B5EF4-FFF2-40B4-BE49-F238E27FC236}">
                <a16:creationId xmlns:a16="http://schemas.microsoft.com/office/drawing/2014/main" id="{C369E663-D1A6-DFB4-A0F2-AB7B468C1D63}"/>
              </a:ext>
            </a:extLst>
          </p:cNvPr>
          <p:cNvGraphicFramePr>
            <a:graphicFrameLocks noGrp="1"/>
          </p:cNvGraphicFramePr>
          <p:nvPr>
            <p:ph type="tbl" sz="quarter" idx="16"/>
            <p:extLst>
              <p:ext uri="{D42A27DB-BD31-4B8C-83A1-F6EECF244321}">
                <p14:modId xmlns:p14="http://schemas.microsoft.com/office/powerpoint/2010/main" val="2571703558"/>
              </p:ext>
            </p:extLst>
          </p:nvPr>
        </p:nvGraphicFramePr>
        <p:xfrm>
          <a:off x="8507413" y="2247900"/>
          <a:ext cx="3240404" cy="2426970"/>
        </p:xfrm>
        <a:graphic>
          <a:graphicData uri="http://schemas.openxmlformats.org/drawingml/2006/table">
            <a:tbl>
              <a:tblPr/>
              <a:tblGrid>
                <a:gridCol w="1054720">
                  <a:extLst>
                    <a:ext uri="{9D8B030D-6E8A-4147-A177-3AD203B41FA5}">
                      <a16:colId xmlns:a16="http://schemas.microsoft.com/office/drawing/2014/main" val="2530726157"/>
                    </a:ext>
                  </a:extLst>
                </a:gridCol>
                <a:gridCol w="546421">
                  <a:extLst>
                    <a:ext uri="{9D8B030D-6E8A-4147-A177-3AD203B41FA5}">
                      <a16:colId xmlns:a16="http://schemas.microsoft.com/office/drawing/2014/main" val="1804710256"/>
                    </a:ext>
                  </a:extLst>
                </a:gridCol>
                <a:gridCol w="546421">
                  <a:extLst>
                    <a:ext uri="{9D8B030D-6E8A-4147-A177-3AD203B41FA5}">
                      <a16:colId xmlns:a16="http://schemas.microsoft.com/office/drawing/2014/main" val="4131236879"/>
                    </a:ext>
                  </a:extLst>
                </a:gridCol>
                <a:gridCol w="546421">
                  <a:extLst>
                    <a:ext uri="{9D8B030D-6E8A-4147-A177-3AD203B41FA5}">
                      <a16:colId xmlns:a16="http://schemas.microsoft.com/office/drawing/2014/main" val="1620327533"/>
                    </a:ext>
                  </a:extLst>
                </a:gridCol>
                <a:gridCol w="546421">
                  <a:extLst>
                    <a:ext uri="{9D8B030D-6E8A-4147-A177-3AD203B41FA5}">
                      <a16:colId xmlns:a16="http://schemas.microsoft.com/office/drawing/2014/main" val="3333926036"/>
                    </a:ext>
                  </a:extLst>
                </a:gridCol>
              </a:tblGrid>
              <a:tr h="152400">
                <a:tc>
                  <a:txBody>
                    <a:bodyPr/>
                    <a:lstStyle/>
                    <a:p>
                      <a:pPr algn="l" fontAlgn="ctr">
                        <a:buNone/>
                      </a:pPr>
                      <a:r>
                        <a:rPr lang="en-US" sz="900" b="1" i="0" u="none" strike="noStrike">
                          <a:solidFill>
                            <a:srgbClr val="3F3EFF"/>
                          </a:solidFill>
                          <a:effectLst/>
                          <a:latin typeface="GT America Regular" pitchFamily="2" charset="0"/>
                        </a:rPr>
                        <a:t> </a:t>
                      </a:r>
                    </a:p>
                  </a:txBody>
                  <a:tcPr marL="0" marR="0" marT="0" marB="0" anchor="ctr">
                    <a:lnL>
                      <a:noFill/>
                    </a:lnL>
                    <a:lnR>
                      <a:noFill/>
                    </a:lnR>
                    <a:lnT>
                      <a:noFill/>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1" i="0" u="none" strike="noStrike">
                          <a:solidFill>
                            <a:srgbClr val="3F3EFF"/>
                          </a:solidFill>
                          <a:effectLst/>
                          <a:latin typeface="GT America Regular" pitchFamily="2" charset="0"/>
                        </a:rPr>
                        <a:t>2024</a:t>
                      </a:r>
                    </a:p>
                  </a:txBody>
                  <a:tcPr marL="0" marR="0" marT="0" marB="0" anchor="ctr">
                    <a:lnL>
                      <a:noFill/>
                    </a:lnL>
                    <a:lnR>
                      <a:noFill/>
                    </a:lnR>
                    <a:lnT>
                      <a:noFill/>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1" i="0" u="none" strike="noStrike">
                          <a:solidFill>
                            <a:srgbClr val="3F3EFF"/>
                          </a:solidFill>
                          <a:effectLst/>
                          <a:latin typeface="GT America Regular" pitchFamily="2" charset="0"/>
                        </a:rPr>
                        <a:t>2025e</a:t>
                      </a:r>
                    </a:p>
                  </a:txBody>
                  <a:tcPr marL="0" marR="0" marT="0" marB="0" anchor="ctr">
                    <a:lnL>
                      <a:noFill/>
                    </a:lnL>
                    <a:lnR>
                      <a:noFill/>
                    </a:lnR>
                    <a:lnT>
                      <a:noFill/>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1" i="0" u="none" strike="noStrike">
                          <a:solidFill>
                            <a:srgbClr val="3F3EFF"/>
                          </a:solidFill>
                          <a:effectLst/>
                          <a:latin typeface="GT America Regular" pitchFamily="2" charset="0"/>
                        </a:rPr>
                        <a:t>2026e</a:t>
                      </a:r>
                    </a:p>
                  </a:txBody>
                  <a:tcPr marL="0" marR="0" marT="0" marB="0" anchor="ctr">
                    <a:lnL>
                      <a:noFill/>
                    </a:lnL>
                    <a:lnR>
                      <a:noFill/>
                    </a:lnR>
                    <a:lnT>
                      <a:noFill/>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1" i="0" u="none" strike="noStrike">
                          <a:solidFill>
                            <a:srgbClr val="3F3EFF"/>
                          </a:solidFill>
                          <a:effectLst/>
                          <a:latin typeface="GT America Regular" pitchFamily="2" charset="0"/>
                        </a:rPr>
                        <a:t>2027e</a:t>
                      </a:r>
                    </a:p>
                  </a:txBody>
                  <a:tcPr marL="0" marR="0" marT="0" marB="0" anchor="ctr">
                    <a:lnL>
                      <a:noFill/>
                    </a:lnL>
                    <a:lnR>
                      <a:noFill/>
                    </a:lnR>
                    <a:lnT>
                      <a:noFill/>
                    </a:lnT>
                    <a:lnB w="6350" cap="flat" cmpd="sng" algn="ctr">
                      <a:solidFill>
                        <a:srgbClr val="D0D6DF"/>
                      </a:solidFill>
                      <a:prstDash val="solid"/>
                      <a:round/>
                      <a:headEnd type="none" w="med" len="med"/>
                      <a:tailEnd type="none" w="med" len="med"/>
                    </a:lnB>
                    <a:noFill/>
                  </a:tcPr>
                </a:tc>
                <a:extLst>
                  <a:ext uri="{0D108BD9-81ED-4DB2-BD59-A6C34878D82A}">
                    <a16:rowId xmlns:a16="http://schemas.microsoft.com/office/drawing/2014/main" val="3041137701"/>
                  </a:ext>
                </a:extLst>
              </a:tr>
              <a:tr h="152400">
                <a:tc>
                  <a:txBody>
                    <a:bodyPr/>
                    <a:lstStyle/>
                    <a:p>
                      <a:pPr algn="l" fontAlgn="ctr">
                        <a:buNone/>
                      </a:pPr>
                      <a:r>
                        <a:rPr lang="en-US" sz="900" b="1" i="0" u="none" strike="noStrike">
                          <a:solidFill>
                            <a:srgbClr val="000000"/>
                          </a:solidFill>
                          <a:effectLst/>
                          <a:latin typeface="GT America Regular" pitchFamily="2" charset="0"/>
                        </a:rPr>
                        <a:t>Revenue</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1157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1151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1186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1228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extLst>
                  <a:ext uri="{0D108BD9-81ED-4DB2-BD59-A6C34878D82A}">
                    <a16:rowId xmlns:a16="http://schemas.microsoft.com/office/drawing/2014/main" val="2177496098"/>
                  </a:ext>
                </a:extLst>
              </a:tr>
              <a:tr h="152400">
                <a:tc>
                  <a:txBody>
                    <a:bodyPr/>
                    <a:lstStyle/>
                    <a:p>
                      <a:pPr algn="l" fontAlgn="ctr">
                        <a:buNone/>
                      </a:pPr>
                      <a:r>
                        <a:rPr lang="en-US" sz="900" b="1" i="0" u="none" strike="noStrike">
                          <a:solidFill>
                            <a:srgbClr val="000000"/>
                          </a:solidFill>
                          <a:effectLst/>
                          <a:latin typeface="GT America Regular" pitchFamily="2" charset="0"/>
                        </a:rPr>
                        <a:t>growth-%</a:t>
                      </a:r>
                    </a:p>
                  </a:txBody>
                  <a:tcPr marL="10287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extLst>
                  <a:ext uri="{0D108BD9-81ED-4DB2-BD59-A6C34878D82A}">
                    <a16:rowId xmlns:a16="http://schemas.microsoft.com/office/drawing/2014/main" val="4217055742"/>
                  </a:ext>
                </a:extLst>
              </a:tr>
              <a:tr h="152400">
                <a:tc>
                  <a:txBody>
                    <a:bodyPr/>
                    <a:lstStyle/>
                    <a:p>
                      <a:pPr algn="l" fontAlgn="ctr">
                        <a:buNone/>
                      </a:pPr>
                      <a:r>
                        <a:rPr lang="en-US" sz="900" b="1" i="0" u="none" strike="noStrike">
                          <a:solidFill>
                            <a:srgbClr val="000000"/>
                          </a:solidFill>
                          <a:effectLst/>
                          <a:latin typeface="GT America Regular" pitchFamily="2" charset="0"/>
                        </a:rPr>
                        <a:t>EBIT adj.</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111.5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87.7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103.9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125.3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extLst>
                  <a:ext uri="{0D108BD9-81ED-4DB2-BD59-A6C34878D82A}">
                    <a16:rowId xmlns:a16="http://schemas.microsoft.com/office/drawing/2014/main" val="190940276"/>
                  </a:ext>
                </a:extLst>
              </a:tr>
              <a:tr h="152400">
                <a:tc>
                  <a:txBody>
                    <a:bodyPr/>
                    <a:lstStyle/>
                    <a:p>
                      <a:pPr algn="l" fontAlgn="ctr">
                        <a:buNone/>
                      </a:pPr>
                      <a:r>
                        <a:rPr lang="en-US" sz="900" b="1" i="0" u="none" strike="noStrike">
                          <a:solidFill>
                            <a:srgbClr val="000000"/>
                          </a:solidFill>
                          <a:effectLst/>
                          <a:latin typeface="GT America Regular" pitchFamily="2" charset="0"/>
                        </a:rPr>
                        <a:t>EBIT-% adj.</a:t>
                      </a:r>
                    </a:p>
                  </a:txBody>
                  <a:tcPr marL="10287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9.6 %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7.6 %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8.8 %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10.2 %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extLst>
                  <a:ext uri="{0D108BD9-81ED-4DB2-BD59-A6C34878D82A}">
                    <a16:rowId xmlns:a16="http://schemas.microsoft.com/office/drawing/2014/main" val="65141269"/>
                  </a:ext>
                </a:extLst>
              </a:tr>
              <a:tr h="152400">
                <a:tc>
                  <a:txBody>
                    <a:bodyPr/>
                    <a:lstStyle/>
                    <a:p>
                      <a:pPr algn="l" fontAlgn="ctr">
                        <a:buNone/>
                      </a:pPr>
                      <a:r>
                        <a:rPr lang="en-US" sz="900" b="1" i="0" u="none" strike="noStrike">
                          <a:solidFill>
                            <a:srgbClr val="000000"/>
                          </a:solidFill>
                          <a:effectLst/>
                          <a:latin typeface="GT America Regular" pitchFamily="2" charset="0"/>
                        </a:rPr>
                        <a:t>Net Income</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27.1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19.6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60.7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81.1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extLst>
                  <a:ext uri="{0D108BD9-81ED-4DB2-BD59-A6C34878D82A}">
                    <a16:rowId xmlns:a16="http://schemas.microsoft.com/office/drawing/2014/main" val="3035387358"/>
                  </a:ext>
                </a:extLst>
              </a:tr>
              <a:tr h="152400">
                <a:tc>
                  <a:txBody>
                    <a:bodyPr/>
                    <a:lstStyle/>
                    <a:p>
                      <a:pPr algn="l" fontAlgn="ctr">
                        <a:buNone/>
                      </a:pPr>
                      <a:r>
                        <a:rPr lang="en-US" sz="900" b="1" i="0" u="none" strike="noStrike">
                          <a:solidFill>
                            <a:srgbClr val="000000"/>
                          </a:solidFill>
                          <a:effectLst/>
                          <a:latin typeface="GT America Regular" pitchFamily="2" charset="0"/>
                        </a:rPr>
                        <a:t>EPS (adj.)</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1.07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0.56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0.75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1.00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extLst>
                  <a:ext uri="{0D108BD9-81ED-4DB2-BD59-A6C34878D82A}">
                    <a16:rowId xmlns:a16="http://schemas.microsoft.com/office/drawing/2014/main" val="1333444139"/>
                  </a:ext>
                </a:extLst>
              </a:tr>
              <a:tr h="62230">
                <a:tc>
                  <a:txBody>
                    <a:bodyPr/>
                    <a:lstStyle/>
                    <a:p>
                      <a:pPr algn="l" fontAlgn="ctr">
                        <a:buNone/>
                      </a:pPr>
                      <a:r>
                        <a:rPr lang="en-US" sz="900" b="1" i="1"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noFill/>
                  </a:tcPr>
                </a:tc>
                <a:tc>
                  <a:txBody>
                    <a:bodyPr/>
                    <a:lstStyle/>
                    <a:p>
                      <a:pPr algn="ctr" fontAlgn="ctr">
                        <a:buNone/>
                      </a:pPr>
                      <a:r>
                        <a:rPr lang="en-US" sz="900" b="0" i="1"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noFill/>
                  </a:tcPr>
                </a:tc>
                <a:tc>
                  <a:txBody>
                    <a:bodyPr/>
                    <a:lstStyle/>
                    <a:p>
                      <a:pPr algn="ctr" fontAlgn="ctr">
                        <a:buNone/>
                      </a:pPr>
                      <a:r>
                        <a:rPr lang="en-US" sz="900" b="0" i="1"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noFill/>
                  </a:tcPr>
                </a:tc>
                <a:tc>
                  <a:txBody>
                    <a:bodyPr/>
                    <a:lstStyle/>
                    <a:p>
                      <a:pPr algn="ctr" fontAlgn="ctr">
                        <a:buNone/>
                      </a:pPr>
                      <a:r>
                        <a:rPr lang="en-US" sz="900" b="0" i="1"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noFill/>
                  </a:tcPr>
                </a:tc>
                <a:tc>
                  <a:txBody>
                    <a:bodyPr/>
                    <a:lstStyle/>
                    <a:p>
                      <a:pPr algn="ctr" fontAlgn="ctr">
                        <a:buNone/>
                      </a:pPr>
                      <a:r>
                        <a:rPr lang="en-US" sz="900" b="0" i="1"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noFill/>
                  </a:tcPr>
                </a:tc>
                <a:extLst>
                  <a:ext uri="{0D108BD9-81ED-4DB2-BD59-A6C34878D82A}">
                    <a16:rowId xmlns:a16="http://schemas.microsoft.com/office/drawing/2014/main" val="3697147418"/>
                  </a:ext>
                </a:extLst>
              </a:tr>
              <a:tr h="62230">
                <a:tc>
                  <a:txBody>
                    <a:bodyPr/>
                    <a:lstStyle/>
                    <a:p>
                      <a:pPr algn="l" fontAlgn="ctr">
                        <a:buNone/>
                      </a:pPr>
                      <a:r>
                        <a:rPr lang="en-US" sz="900" b="1" i="0" u="none" strike="noStrike">
                          <a:solidFill>
                            <a:srgbClr val="000000"/>
                          </a:solidFill>
                          <a:effectLst/>
                          <a:latin typeface="GT America Regular" pitchFamily="2" charset="0"/>
                        </a:rPr>
                        <a:t> </a:t>
                      </a:r>
                    </a:p>
                  </a:txBody>
                  <a:tcPr marL="0" marR="0" marT="0" marB="0" anchor="ctr">
                    <a:lnL>
                      <a:noFill/>
                    </a:lnL>
                    <a:lnR>
                      <a:noFill/>
                    </a:lnR>
                    <a:lnT>
                      <a:noFill/>
                    </a:lnT>
                    <a:lnB w="6350" cap="flat" cmpd="sng" algn="ctr">
                      <a:solidFill>
                        <a:srgbClr val="D0D6DF"/>
                      </a:solidFill>
                      <a:prstDash val="solid"/>
                      <a:round/>
                      <a:headEnd type="none" w="med" len="med"/>
                      <a:tailEnd type="none" w="med" len="med"/>
                    </a:lnB>
                    <a:noFill/>
                  </a:tcPr>
                </a:tc>
                <a:tc>
                  <a:txBody>
                    <a:bodyPr/>
                    <a:lstStyle/>
                    <a:p>
                      <a:pPr algn="l" fontAlgn="ctr">
                        <a:buNone/>
                      </a:pPr>
                      <a:r>
                        <a:rPr lang="en-US" sz="900" b="0" i="0" u="none" strike="noStrike">
                          <a:solidFill>
                            <a:srgbClr val="000000"/>
                          </a:solidFill>
                          <a:effectLst/>
                          <a:latin typeface="GT America Regular" pitchFamily="2" charset="0"/>
                        </a:rPr>
                        <a:t> </a:t>
                      </a:r>
                    </a:p>
                  </a:txBody>
                  <a:tcPr marL="0" marR="0" marT="0" marB="0" anchor="ctr">
                    <a:lnL>
                      <a:noFill/>
                    </a:lnL>
                    <a:lnR>
                      <a:noFill/>
                    </a:lnR>
                    <a:lnT>
                      <a:noFill/>
                    </a:lnT>
                    <a:lnB w="6350" cap="flat" cmpd="sng" algn="ctr">
                      <a:solidFill>
                        <a:srgbClr val="D0D6DF"/>
                      </a:solidFill>
                      <a:prstDash val="solid"/>
                      <a:round/>
                      <a:headEnd type="none" w="med" len="med"/>
                      <a:tailEnd type="none" w="med" len="med"/>
                    </a:lnB>
                    <a:noFill/>
                  </a:tcPr>
                </a:tc>
                <a:tc>
                  <a:txBody>
                    <a:bodyPr/>
                    <a:lstStyle/>
                    <a:p>
                      <a:pPr algn="l" fontAlgn="ctr">
                        <a:buNone/>
                      </a:pPr>
                      <a:r>
                        <a:rPr lang="en-US" sz="900" b="0" i="0" u="none" strike="noStrike">
                          <a:solidFill>
                            <a:srgbClr val="000000"/>
                          </a:solidFill>
                          <a:effectLst/>
                          <a:latin typeface="GT America Regular" pitchFamily="2" charset="0"/>
                        </a:rPr>
                        <a:t> </a:t>
                      </a:r>
                    </a:p>
                  </a:txBody>
                  <a:tcPr marL="0" marR="0" marT="0" marB="0" anchor="ctr">
                    <a:lnL>
                      <a:noFill/>
                    </a:lnL>
                    <a:lnR>
                      <a:noFill/>
                    </a:lnR>
                    <a:lnT>
                      <a:noFill/>
                    </a:lnT>
                    <a:lnB w="6350" cap="flat" cmpd="sng" algn="ctr">
                      <a:solidFill>
                        <a:srgbClr val="D0D6DF"/>
                      </a:solidFill>
                      <a:prstDash val="solid"/>
                      <a:round/>
                      <a:headEnd type="none" w="med" len="med"/>
                      <a:tailEnd type="none" w="med" len="med"/>
                    </a:lnB>
                    <a:noFill/>
                  </a:tcPr>
                </a:tc>
                <a:tc>
                  <a:txBody>
                    <a:bodyPr/>
                    <a:lstStyle/>
                    <a:p>
                      <a:pPr algn="l" fontAlgn="ctr">
                        <a:buNone/>
                      </a:pPr>
                      <a:r>
                        <a:rPr lang="en-US" sz="900" b="0" i="0" u="none" strike="noStrike">
                          <a:solidFill>
                            <a:srgbClr val="000000"/>
                          </a:solidFill>
                          <a:effectLst/>
                          <a:latin typeface="GT America Regular" pitchFamily="2" charset="0"/>
                        </a:rPr>
                        <a:t> </a:t>
                      </a:r>
                    </a:p>
                  </a:txBody>
                  <a:tcPr marL="0" marR="0" marT="0" marB="0" anchor="ctr">
                    <a:lnL>
                      <a:noFill/>
                    </a:lnL>
                    <a:lnR>
                      <a:noFill/>
                    </a:lnR>
                    <a:lnT>
                      <a:noFill/>
                    </a:lnT>
                    <a:lnB w="6350" cap="flat" cmpd="sng" algn="ctr">
                      <a:solidFill>
                        <a:srgbClr val="D0D6DF"/>
                      </a:solidFill>
                      <a:prstDash val="solid"/>
                      <a:round/>
                      <a:headEnd type="none" w="med" len="med"/>
                      <a:tailEnd type="none" w="med" len="med"/>
                    </a:lnB>
                    <a:noFill/>
                  </a:tcPr>
                </a:tc>
                <a:tc>
                  <a:txBody>
                    <a:bodyPr/>
                    <a:lstStyle/>
                    <a:p>
                      <a:pPr algn="l" fontAlgn="ctr">
                        <a:buNone/>
                      </a:pPr>
                      <a:r>
                        <a:rPr lang="en-US" sz="900" b="0" i="0" u="none" strike="noStrike">
                          <a:solidFill>
                            <a:srgbClr val="000000"/>
                          </a:solidFill>
                          <a:effectLst/>
                          <a:latin typeface="GT America Regular" pitchFamily="2" charset="0"/>
                        </a:rPr>
                        <a:t> </a:t>
                      </a:r>
                    </a:p>
                  </a:txBody>
                  <a:tcPr marL="0" marR="0" marT="0" marB="0" anchor="ctr">
                    <a:lnL>
                      <a:noFill/>
                    </a:lnL>
                    <a:lnR>
                      <a:noFill/>
                    </a:lnR>
                    <a:lnT>
                      <a:noFill/>
                    </a:lnT>
                    <a:lnB w="6350" cap="flat" cmpd="sng" algn="ctr">
                      <a:solidFill>
                        <a:srgbClr val="D0D6DF"/>
                      </a:solidFill>
                      <a:prstDash val="solid"/>
                      <a:round/>
                      <a:headEnd type="none" w="med" len="med"/>
                      <a:tailEnd type="none" w="med" len="med"/>
                    </a:lnB>
                    <a:noFill/>
                  </a:tcPr>
                </a:tc>
                <a:extLst>
                  <a:ext uri="{0D108BD9-81ED-4DB2-BD59-A6C34878D82A}">
                    <a16:rowId xmlns:a16="http://schemas.microsoft.com/office/drawing/2014/main" val="786191928"/>
                  </a:ext>
                </a:extLst>
              </a:tr>
              <a:tr h="152400">
                <a:tc>
                  <a:txBody>
                    <a:bodyPr/>
                    <a:lstStyle/>
                    <a:p>
                      <a:pPr algn="l" fontAlgn="ctr">
                        <a:buNone/>
                      </a:pPr>
                      <a:r>
                        <a:rPr lang="en-US" sz="900" b="1" i="0" u="none" strike="noStrike">
                          <a:solidFill>
                            <a:srgbClr val="000000"/>
                          </a:solidFill>
                          <a:effectLst/>
                          <a:latin typeface="GT America Regular" pitchFamily="2" charset="0"/>
                        </a:rPr>
                        <a:t>P/E (adj.)</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14.0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22.1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16.5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12.3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extLst>
                  <a:ext uri="{0D108BD9-81ED-4DB2-BD59-A6C34878D82A}">
                    <a16:rowId xmlns:a16="http://schemas.microsoft.com/office/drawing/2014/main" val="3440347090"/>
                  </a:ext>
                </a:extLst>
              </a:tr>
              <a:tr h="152400">
                <a:tc>
                  <a:txBody>
                    <a:bodyPr/>
                    <a:lstStyle/>
                    <a:p>
                      <a:pPr algn="l" fontAlgn="ctr">
                        <a:buNone/>
                      </a:pPr>
                      <a:r>
                        <a:rPr lang="en-US" sz="900" b="1" i="0" u="none" strike="noStrike">
                          <a:solidFill>
                            <a:srgbClr val="000000"/>
                          </a:solidFill>
                          <a:effectLst/>
                          <a:latin typeface="GT America Regular" pitchFamily="2" charset="0"/>
                        </a:rPr>
                        <a:t>P/B</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1.5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1.3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1.3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1.2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extLst>
                  <a:ext uri="{0D108BD9-81ED-4DB2-BD59-A6C34878D82A}">
                    <a16:rowId xmlns:a16="http://schemas.microsoft.com/office/drawing/2014/main" val="321738879"/>
                  </a:ext>
                </a:extLst>
              </a:tr>
              <a:tr h="152400">
                <a:tc>
                  <a:txBody>
                    <a:bodyPr/>
                    <a:lstStyle/>
                    <a:p>
                      <a:pPr algn="l" fontAlgn="ctr">
                        <a:buNone/>
                      </a:pPr>
                      <a:r>
                        <a:rPr lang="en-US" sz="900" b="1" i="0" u="none" strike="noStrike">
                          <a:solidFill>
                            <a:srgbClr val="000000"/>
                          </a:solidFill>
                          <a:effectLst/>
                          <a:latin typeface="GT America Regular" pitchFamily="2" charset="0"/>
                        </a:rPr>
                        <a:t>Dividend yield-%</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5.6 %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3.6 %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4.4 %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4.9 %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extLst>
                  <a:ext uri="{0D108BD9-81ED-4DB2-BD59-A6C34878D82A}">
                    <a16:rowId xmlns:a16="http://schemas.microsoft.com/office/drawing/2014/main" val="2338524769"/>
                  </a:ext>
                </a:extLst>
              </a:tr>
              <a:tr h="152400">
                <a:tc>
                  <a:txBody>
                    <a:bodyPr/>
                    <a:lstStyle/>
                    <a:p>
                      <a:pPr algn="l" fontAlgn="ctr">
                        <a:buNone/>
                      </a:pPr>
                      <a:r>
                        <a:rPr lang="en-US" sz="900" b="1" i="0" u="none" strike="noStrike">
                          <a:solidFill>
                            <a:srgbClr val="000000"/>
                          </a:solidFill>
                          <a:effectLst/>
                          <a:latin typeface="GT America Regular" pitchFamily="2" charset="0"/>
                        </a:rPr>
                        <a:t>EV/EBIT (adj.)</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15.3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17.8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14.5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11.2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extLst>
                  <a:ext uri="{0D108BD9-81ED-4DB2-BD59-A6C34878D82A}">
                    <a16:rowId xmlns:a16="http://schemas.microsoft.com/office/drawing/2014/main" val="703352185"/>
                  </a:ext>
                </a:extLst>
              </a:tr>
              <a:tr h="152400">
                <a:tc>
                  <a:txBody>
                    <a:bodyPr/>
                    <a:lstStyle/>
                    <a:p>
                      <a:pPr algn="l" fontAlgn="ctr">
                        <a:buNone/>
                      </a:pPr>
                      <a:r>
                        <a:rPr lang="en-US" sz="900" b="1" i="0" u="none" strike="noStrike">
                          <a:solidFill>
                            <a:srgbClr val="000000"/>
                          </a:solidFill>
                          <a:effectLst/>
                          <a:latin typeface="GT America Regular" pitchFamily="2" charset="0"/>
                        </a:rPr>
                        <a:t>EV/EBITDA</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14.2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11.9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8.3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6.8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extLst>
                  <a:ext uri="{0D108BD9-81ED-4DB2-BD59-A6C34878D82A}">
                    <a16:rowId xmlns:a16="http://schemas.microsoft.com/office/drawing/2014/main" val="3629361768"/>
                  </a:ext>
                </a:extLst>
              </a:tr>
              <a:tr h="152400">
                <a:tc>
                  <a:txBody>
                    <a:bodyPr/>
                    <a:lstStyle/>
                    <a:p>
                      <a:pPr algn="l" fontAlgn="ctr">
                        <a:buNone/>
                      </a:pPr>
                      <a:r>
                        <a:rPr lang="en-US" sz="900" b="1" i="0" u="none" strike="noStrike">
                          <a:solidFill>
                            <a:srgbClr val="000000"/>
                          </a:solidFill>
                          <a:effectLst/>
                          <a:latin typeface="GT America Regular" pitchFamily="2" charset="0"/>
                        </a:rPr>
                        <a:t>EV/S</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1.5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1.4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1.3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1.1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extLst>
                  <a:ext uri="{0D108BD9-81ED-4DB2-BD59-A6C34878D82A}">
                    <a16:rowId xmlns:a16="http://schemas.microsoft.com/office/drawing/2014/main" val="2210848760"/>
                  </a:ext>
                </a:extLst>
              </a:tr>
              <a:tr h="171450">
                <a:tc>
                  <a:txBody>
                    <a:bodyPr/>
                    <a:lstStyle/>
                    <a:p>
                      <a:pPr algn="l" fontAlgn="b">
                        <a:buNone/>
                      </a:pPr>
                      <a:r>
                        <a:rPr lang="en-US" sz="900" b="0" i="0" u="none" strike="noStrike">
                          <a:solidFill>
                            <a:srgbClr val="000000"/>
                          </a:solidFill>
                          <a:effectLst/>
                          <a:latin typeface="GT America Regular" pitchFamily="2" charset="0"/>
                        </a:rPr>
                        <a:t>Source: Inderes</a:t>
                      </a:r>
                    </a:p>
                  </a:txBody>
                  <a:tcPr marL="0" marR="0" marT="0" marB="0" anchor="b">
                    <a:lnL>
                      <a:noFill/>
                    </a:lnL>
                    <a:lnR>
                      <a:noFill/>
                    </a:lnR>
                    <a:lnT w="6350" cap="flat" cmpd="sng" algn="ctr">
                      <a:solidFill>
                        <a:srgbClr val="D0D6DF"/>
                      </a:solidFill>
                      <a:prstDash val="solid"/>
                      <a:round/>
                      <a:headEnd type="none" w="med" len="med"/>
                      <a:tailEnd type="none" w="med" len="med"/>
                    </a:lnT>
                    <a:lnB>
                      <a:noFill/>
                    </a:lnB>
                    <a:noFill/>
                  </a:tcPr>
                </a:tc>
                <a:tc>
                  <a:txBody>
                    <a:bodyPr/>
                    <a:lstStyle/>
                    <a:p>
                      <a:pPr algn="l" fontAlgn="ctr">
                        <a:buNone/>
                      </a:pPr>
                      <a:r>
                        <a:rPr lang="en-US" sz="9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noFill/>
                  </a:tcPr>
                </a:tc>
                <a:tc>
                  <a:txBody>
                    <a:bodyPr/>
                    <a:lstStyle/>
                    <a:p>
                      <a:pPr algn="l" fontAlgn="ctr">
                        <a:buNone/>
                      </a:pPr>
                      <a:r>
                        <a:rPr lang="en-US" sz="9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noFill/>
                  </a:tcPr>
                </a:tc>
                <a:tc>
                  <a:txBody>
                    <a:bodyPr/>
                    <a:lstStyle/>
                    <a:p>
                      <a:pPr algn="l" fontAlgn="ctr">
                        <a:buNone/>
                      </a:pPr>
                      <a:r>
                        <a:rPr lang="en-US" sz="9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noFill/>
                  </a:tcPr>
                </a:tc>
                <a:tc>
                  <a:txBody>
                    <a:bodyPr/>
                    <a:lstStyle/>
                    <a:p>
                      <a:pPr algn="r" fontAlgn="ctr">
                        <a:buNone/>
                      </a:pPr>
                      <a:r>
                        <a:rPr lang="en-US" sz="900" b="0" i="0" u="none" strike="noStrike" dirty="0">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noFill/>
                  </a:tcPr>
                </a:tc>
                <a:extLst>
                  <a:ext uri="{0D108BD9-81ED-4DB2-BD59-A6C34878D82A}">
                    <a16:rowId xmlns:a16="http://schemas.microsoft.com/office/drawing/2014/main" val="680871226"/>
                  </a:ext>
                </a:extLst>
              </a:tr>
            </a:tbl>
          </a:graphicData>
        </a:graphic>
      </p:graphicFrame>
    </p:spTree>
    <p:extLst>
      <p:ext uri="{BB962C8B-B14F-4D97-AF65-F5344CB8AC3E}">
        <p14:creationId xmlns:p14="http://schemas.microsoft.com/office/powerpoint/2010/main" val="2952758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Yhteenveto">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9EB88770-A0E5-7A7F-45C9-6D378850E421}"/>
              </a:ext>
            </a:extLst>
          </p:cNvPr>
          <p:cNvSpPr>
            <a:spLocks noGrp="1"/>
          </p:cNvSpPr>
          <p:nvPr>
            <p:ph type="body" sz="quarter" idx="30"/>
          </p:nvPr>
        </p:nvSpPr>
        <p:spPr/>
        <p:txBody>
          <a:bodyPr/>
          <a:lstStyle/>
          <a:p>
            <a:endParaRPr lang="fi-FI"/>
          </a:p>
        </p:txBody>
      </p:sp>
      <p:sp>
        <p:nvSpPr>
          <p:cNvPr id="28" name="Graafi1_otsikko_teksti">
            <a:extLst>
              <a:ext uri="{FF2B5EF4-FFF2-40B4-BE49-F238E27FC236}">
                <a16:creationId xmlns:a16="http://schemas.microsoft.com/office/drawing/2014/main" id="{16B0ABD9-FCAE-BD2E-6B91-6005DBE5EC02}"/>
              </a:ext>
            </a:extLst>
          </p:cNvPr>
          <p:cNvSpPr>
            <a:spLocks noGrp="1"/>
          </p:cNvSpPr>
          <p:nvPr>
            <p:ph type="body" sz="quarter" idx="13"/>
          </p:nvPr>
        </p:nvSpPr>
        <p:spPr>
          <a:xfrm>
            <a:off x="590661" y="538748"/>
            <a:ext cx="3240000" cy="261938"/>
          </a:xfrm>
        </p:spPr>
        <p:txBody>
          <a:bodyPr>
            <a:normAutofit fontScale="92500" lnSpcReduction="20000"/>
          </a:bodyPr>
          <a:lstStyle/>
          <a:p>
            <a:r>
              <a:rPr lang="en-US"/>
              <a:t>Share price</a:t>
            </a:r>
          </a:p>
        </p:txBody>
      </p:sp>
      <p:sp>
        <p:nvSpPr>
          <p:cNvPr id="32" name="Graafi2_otsikko_teksti">
            <a:extLst>
              <a:ext uri="{FF2B5EF4-FFF2-40B4-BE49-F238E27FC236}">
                <a16:creationId xmlns:a16="http://schemas.microsoft.com/office/drawing/2014/main" id="{DF18BF14-D42A-40EA-3B32-F78C85A8BFF3}"/>
              </a:ext>
            </a:extLst>
          </p:cNvPr>
          <p:cNvSpPr>
            <a:spLocks noGrp="1"/>
          </p:cNvSpPr>
          <p:nvPr>
            <p:ph type="body" sz="quarter" idx="15"/>
          </p:nvPr>
        </p:nvSpPr>
        <p:spPr>
          <a:xfrm>
            <a:off x="4291233" y="538748"/>
            <a:ext cx="3240000" cy="261938"/>
          </a:xfrm>
        </p:spPr>
        <p:txBody>
          <a:bodyPr>
            <a:normAutofit fontScale="92500" lnSpcReduction="20000"/>
          </a:bodyPr>
          <a:lstStyle/>
          <a:p>
            <a:r>
              <a:rPr lang="en-US"/>
              <a:t>Revenue and EBIT-% (adj.)</a:t>
            </a:r>
          </a:p>
        </p:txBody>
      </p:sp>
      <p:sp>
        <p:nvSpPr>
          <p:cNvPr id="41" name="Graafi3_otsikko_teksti">
            <a:extLst>
              <a:ext uri="{FF2B5EF4-FFF2-40B4-BE49-F238E27FC236}">
                <a16:creationId xmlns:a16="http://schemas.microsoft.com/office/drawing/2014/main" id="{E331D3B7-9136-6FF8-CDE0-68D830CC46A4}"/>
              </a:ext>
            </a:extLst>
          </p:cNvPr>
          <p:cNvSpPr>
            <a:spLocks noGrp="1"/>
          </p:cNvSpPr>
          <p:nvPr>
            <p:ph type="body" sz="quarter" idx="17"/>
          </p:nvPr>
        </p:nvSpPr>
        <p:spPr>
          <a:xfrm>
            <a:off x="7978444" y="538748"/>
            <a:ext cx="3240000" cy="261938"/>
          </a:xfrm>
        </p:spPr>
        <p:txBody>
          <a:bodyPr>
            <a:normAutofit fontScale="92500" lnSpcReduction="20000"/>
          </a:bodyPr>
          <a:lstStyle/>
          <a:p>
            <a:r>
              <a:rPr lang="en-US"/>
              <a:t>EPS and dividend</a:t>
            </a:r>
          </a:p>
        </p:txBody>
      </p:sp>
      <p:sp>
        <p:nvSpPr>
          <p:cNvPr id="43" name="Arvoajurit">
            <a:extLst>
              <a:ext uri="{FF2B5EF4-FFF2-40B4-BE49-F238E27FC236}">
                <a16:creationId xmlns:a16="http://schemas.microsoft.com/office/drawing/2014/main" id="{63121EA7-93CF-1094-7432-A25A7EC9264C}"/>
              </a:ext>
            </a:extLst>
          </p:cNvPr>
          <p:cNvSpPr>
            <a:spLocks noGrp="1"/>
          </p:cNvSpPr>
          <p:nvPr>
            <p:ph sz="quarter" idx="18"/>
          </p:nvPr>
        </p:nvSpPr>
        <p:spPr>
          <a:xfrm>
            <a:off x="590661" y="4173514"/>
            <a:ext cx="3240000" cy="2297611"/>
          </a:xfrm>
        </p:spPr>
        <p:txBody>
          <a:bodyPr>
            <a:noAutofit/>
          </a:bodyPr>
          <a:lstStyle/>
          <a:p>
            <a:pPr>
              <a:buClr>
                <a:schemeClr val="accent1"/>
              </a:buClr>
            </a:pPr>
            <a:r>
              <a:rPr lang="en-US" dirty="0"/>
              <a:t>Portfolio’s focus on big and most profitable brands</a:t>
            </a:r>
          </a:p>
          <a:p>
            <a:pPr>
              <a:buClr>
                <a:schemeClr val="accent1"/>
              </a:buClr>
            </a:pPr>
            <a:r>
              <a:rPr lang="en-US" dirty="0"/>
              <a:t>Organic growth from new markets and/or product categories</a:t>
            </a:r>
          </a:p>
          <a:p>
            <a:pPr>
              <a:buClr>
                <a:schemeClr val="accent1"/>
              </a:buClr>
            </a:pPr>
            <a:r>
              <a:rPr lang="en-US" dirty="0"/>
              <a:t>Profitability improvement through sales and channel mix as well as growth and scale</a:t>
            </a:r>
          </a:p>
        </p:txBody>
      </p:sp>
      <p:sp>
        <p:nvSpPr>
          <p:cNvPr id="45" name="Text Placeholder 38">
            <a:extLst>
              <a:ext uri="{FF2B5EF4-FFF2-40B4-BE49-F238E27FC236}">
                <a16:creationId xmlns:a16="http://schemas.microsoft.com/office/drawing/2014/main" id="{0CD78ED1-7156-EF0B-44D4-397F1FE03A9F}"/>
              </a:ext>
            </a:extLst>
          </p:cNvPr>
          <p:cNvSpPr>
            <a:spLocks noGrp="1"/>
          </p:cNvSpPr>
          <p:nvPr>
            <p:ph type="body" sz="quarter" idx="21"/>
          </p:nvPr>
        </p:nvSpPr>
        <p:spPr>
          <a:xfrm>
            <a:off x="590661" y="3730914"/>
            <a:ext cx="1308743" cy="296941"/>
          </a:xfrm>
        </p:spPr>
        <p:txBody>
          <a:bodyPr>
            <a:normAutofit/>
          </a:bodyPr>
          <a:lstStyle/>
          <a:p>
            <a:r>
              <a:rPr lang="en-US"/>
              <a:t>Value drivers</a:t>
            </a:r>
          </a:p>
        </p:txBody>
      </p:sp>
      <p:sp>
        <p:nvSpPr>
          <p:cNvPr id="46" name="Text Placeholder 39">
            <a:extLst>
              <a:ext uri="{FF2B5EF4-FFF2-40B4-BE49-F238E27FC236}">
                <a16:creationId xmlns:a16="http://schemas.microsoft.com/office/drawing/2014/main" id="{A063F2E7-7D66-3302-DE9D-C4C2A29FF77D}"/>
              </a:ext>
            </a:extLst>
          </p:cNvPr>
          <p:cNvSpPr>
            <a:spLocks noGrp="1"/>
          </p:cNvSpPr>
          <p:nvPr>
            <p:ph type="body" sz="quarter" idx="22"/>
          </p:nvPr>
        </p:nvSpPr>
        <p:spPr>
          <a:xfrm>
            <a:off x="4289395" y="3740027"/>
            <a:ext cx="1308743" cy="274960"/>
          </a:xfrm>
        </p:spPr>
        <p:txBody>
          <a:bodyPr>
            <a:normAutofit lnSpcReduction="10000"/>
          </a:bodyPr>
          <a:lstStyle/>
          <a:p>
            <a:r>
              <a:rPr lang="en-US"/>
              <a:t>Risk factors</a:t>
            </a:r>
          </a:p>
        </p:txBody>
      </p:sp>
      <p:sp>
        <p:nvSpPr>
          <p:cNvPr id="47" name="Riskit">
            <a:extLst>
              <a:ext uri="{FF2B5EF4-FFF2-40B4-BE49-F238E27FC236}">
                <a16:creationId xmlns:a16="http://schemas.microsoft.com/office/drawing/2014/main" id="{FF3A88D9-F883-2C15-D316-E3686C1E6845}"/>
              </a:ext>
            </a:extLst>
          </p:cNvPr>
          <p:cNvSpPr>
            <a:spLocks noGrp="1"/>
          </p:cNvSpPr>
          <p:nvPr>
            <p:ph sz="quarter" idx="24"/>
          </p:nvPr>
        </p:nvSpPr>
        <p:spPr>
          <a:xfrm>
            <a:off x="4289395" y="4176724"/>
            <a:ext cx="3240000" cy="2297611"/>
          </a:xfrm>
        </p:spPr>
        <p:txBody>
          <a:bodyPr>
            <a:noAutofit/>
          </a:bodyPr>
          <a:lstStyle/>
          <a:p>
            <a:pPr>
              <a:buClr>
                <a:schemeClr val="accent1"/>
              </a:buClr>
            </a:pPr>
            <a:r>
              <a:rPr lang="en-US" dirty="0"/>
              <a:t>Consumer confidence/demand remaining weak</a:t>
            </a:r>
          </a:p>
          <a:p>
            <a:pPr>
              <a:buClr>
                <a:schemeClr val="accent1"/>
              </a:buClr>
            </a:pPr>
            <a:r>
              <a:rPr lang="en-US" dirty="0"/>
              <a:t>Rapid transition in the retail sector to digital channels and increasing price competition</a:t>
            </a:r>
          </a:p>
          <a:p>
            <a:pPr>
              <a:buClr>
                <a:schemeClr val="accent1"/>
              </a:buClr>
            </a:pPr>
            <a:r>
              <a:rPr lang="en-US" dirty="0"/>
              <a:t>Complexity of the brand portfolio</a:t>
            </a:r>
          </a:p>
          <a:p>
            <a:pPr>
              <a:buClr>
                <a:schemeClr val="accent1"/>
              </a:buClr>
            </a:pPr>
            <a:r>
              <a:rPr lang="en-US" dirty="0"/>
              <a:t>Activating in acquisitions increases the risk, for example in terms of their valuation and integration</a:t>
            </a:r>
          </a:p>
        </p:txBody>
      </p:sp>
      <p:sp>
        <p:nvSpPr>
          <p:cNvPr id="49" name="Slide Number Placeholder 1">
            <a:extLst>
              <a:ext uri="{FF2B5EF4-FFF2-40B4-BE49-F238E27FC236}">
                <a16:creationId xmlns:a16="http://schemas.microsoft.com/office/drawing/2014/main" id="{CDD7B49D-00D4-57B5-B451-112A6BFD7A49}"/>
              </a:ext>
            </a:extLst>
          </p:cNvPr>
          <p:cNvSpPr>
            <a:spLocks noGrp="1"/>
          </p:cNvSpPr>
          <p:nvPr>
            <p:ph type="sldNum" sz="quarter" idx="4"/>
          </p:nvPr>
        </p:nvSpPr>
        <p:spPr>
          <a:xfrm>
            <a:off x="9106168" y="6492875"/>
            <a:ext cx="2743200" cy="365125"/>
          </a:xfrm>
        </p:spPr>
        <p:txBody>
          <a:bodyPr/>
          <a:lstStyle/>
          <a:p>
            <a:fld id="{3DB702B6-6156-2F42-85AB-A912E062E9D6}" type="slidenum">
              <a:rPr lang="en-US" smtClean="0"/>
              <a:pPr/>
              <a:t>3</a:t>
            </a:fld>
            <a:endParaRPr lang="en-US"/>
          </a:p>
        </p:txBody>
      </p:sp>
      <p:graphicFrame>
        <p:nvGraphicFramePr>
          <p:cNvPr id="2" name="Graafi1">
            <a:extLst>
              <a:ext uri="{FF2B5EF4-FFF2-40B4-BE49-F238E27FC236}">
                <a16:creationId xmlns:a16="http://schemas.microsoft.com/office/drawing/2014/main" id="{207D5A94-9CE1-1E2B-C474-4131DE0545F9}"/>
              </a:ext>
            </a:extLst>
          </p:cNvPr>
          <p:cNvGraphicFramePr>
            <a:graphicFrameLocks noGrp="1"/>
          </p:cNvGraphicFramePr>
          <p:nvPr>
            <p:ph sz="quarter" idx="12"/>
            <p:extLst>
              <p:ext uri="{D42A27DB-BD31-4B8C-83A1-F6EECF244321}">
                <p14:modId xmlns:p14="http://schemas.microsoft.com/office/powerpoint/2010/main" val="3465602018"/>
              </p:ext>
            </p:extLst>
          </p:nvPr>
        </p:nvGraphicFramePr>
        <p:xfrm>
          <a:off x="590550" y="800100"/>
          <a:ext cx="3240405" cy="22320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aafi2">
            <a:extLst>
              <a:ext uri="{FF2B5EF4-FFF2-40B4-BE49-F238E27FC236}">
                <a16:creationId xmlns:a16="http://schemas.microsoft.com/office/drawing/2014/main" id="{4E88B402-EBCD-3C29-70FD-73B8D72CB5BC}"/>
              </a:ext>
            </a:extLst>
          </p:cNvPr>
          <p:cNvGraphicFramePr>
            <a:graphicFrameLocks noGrp="1"/>
          </p:cNvGraphicFramePr>
          <p:nvPr>
            <p:ph sz="quarter" idx="14"/>
            <p:extLst>
              <p:ext uri="{D42A27DB-BD31-4B8C-83A1-F6EECF244321}">
                <p14:modId xmlns:p14="http://schemas.microsoft.com/office/powerpoint/2010/main" val="2788178009"/>
              </p:ext>
            </p:extLst>
          </p:nvPr>
        </p:nvGraphicFramePr>
        <p:xfrm>
          <a:off x="4288790" y="800100"/>
          <a:ext cx="3240405" cy="22320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aafi3">
            <a:extLst>
              <a:ext uri="{FF2B5EF4-FFF2-40B4-BE49-F238E27FC236}">
                <a16:creationId xmlns:a16="http://schemas.microsoft.com/office/drawing/2014/main" id="{1C2D70B7-D476-8FE6-D2DD-EEDE569F1F2B}"/>
              </a:ext>
            </a:extLst>
          </p:cNvPr>
          <p:cNvGraphicFramePr>
            <a:graphicFrameLocks noGrp="1"/>
          </p:cNvGraphicFramePr>
          <p:nvPr>
            <p:ph sz="quarter" idx="16"/>
            <p:extLst>
              <p:ext uri="{D42A27DB-BD31-4B8C-83A1-F6EECF244321}">
                <p14:modId xmlns:p14="http://schemas.microsoft.com/office/powerpoint/2010/main" val="2297639795"/>
              </p:ext>
            </p:extLst>
          </p:nvPr>
        </p:nvGraphicFramePr>
        <p:xfrm>
          <a:off x="7984490" y="800100"/>
          <a:ext cx="3240405" cy="22320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Arvostus_yhteenveto">
            <a:extLst>
              <a:ext uri="{FF2B5EF4-FFF2-40B4-BE49-F238E27FC236}">
                <a16:creationId xmlns:a16="http://schemas.microsoft.com/office/drawing/2014/main" id="{F859652E-C149-8DD3-EF52-3230F057EADF}"/>
              </a:ext>
            </a:extLst>
          </p:cNvPr>
          <p:cNvGraphicFramePr>
            <a:graphicFrameLocks noGrp="1"/>
          </p:cNvGraphicFramePr>
          <p:nvPr>
            <p:ph sz="quarter" idx="29"/>
            <p:extLst>
              <p:ext uri="{D42A27DB-BD31-4B8C-83A1-F6EECF244321}">
                <p14:modId xmlns:p14="http://schemas.microsoft.com/office/powerpoint/2010/main" val="3128603211"/>
              </p:ext>
            </p:extLst>
          </p:nvPr>
        </p:nvGraphicFramePr>
        <p:xfrm>
          <a:off x="8008938" y="3795713"/>
          <a:ext cx="3240405" cy="2514600"/>
        </p:xfrm>
        <a:graphic>
          <a:graphicData uri="http://schemas.openxmlformats.org/drawingml/2006/table">
            <a:tbl>
              <a:tblPr/>
              <a:tblGrid>
                <a:gridCol w="1633593">
                  <a:extLst>
                    <a:ext uri="{9D8B030D-6E8A-4147-A177-3AD203B41FA5}">
                      <a16:colId xmlns:a16="http://schemas.microsoft.com/office/drawing/2014/main" val="2718976731"/>
                    </a:ext>
                  </a:extLst>
                </a:gridCol>
                <a:gridCol w="535604">
                  <a:extLst>
                    <a:ext uri="{9D8B030D-6E8A-4147-A177-3AD203B41FA5}">
                      <a16:colId xmlns:a16="http://schemas.microsoft.com/office/drawing/2014/main" val="2064645578"/>
                    </a:ext>
                  </a:extLst>
                </a:gridCol>
                <a:gridCol w="535604">
                  <a:extLst>
                    <a:ext uri="{9D8B030D-6E8A-4147-A177-3AD203B41FA5}">
                      <a16:colId xmlns:a16="http://schemas.microsoft.com/office/drawing/2014/main" val="2879317058"/>
                    </a:ext>
                  </a:extLst>
                </a:gridCol>
                <a:gridCol w="535604">
                  <a:extLst>
                    <a:ext uri="{9D8B030D-6E8A-4147-A177-3AD203B41FA5}">
                      <a16:colId xmlns:a16="http://schemas.microsoft.com/office/drawing/2014/main" val="3370378062"/>
                    </a:ext>
                  </a:extLst>
                </a:gridCol>
              </a:tblGrid>
              <a:tr h="167640">
                <a:tc>
                  <a:txBody>
                    <a:bodyPr/>
                    <a:lstStyle/>
                    <a:p>
                      <a:pPr algn="l" fontAlgn="ctr">
                        <a:buNone/>
                      </a:pPr>
                      <a:r>
                        <a:rPr lang="en-US" sz="900" b="1" i="0" u="none" strike="noStrike">
                          <a:solidFill>
                            <a:srgbClr val="3F3EFF"/>
                          </a:solidFill>
                          <a:effectLst/>
                          <a:latin typeface="GT America Regular" pitchFamily="2" charset="0"/>
                        </a:rPr>
                        <a:t>Valuation</a:t>
                      </a:r>
                    </a:p>
                  </a:txBody>
                  <a:tcPr marL="0" marR="0" marT="0" marB="0" anchor="ctr">
                    <a:lnL>
                      <a:noFill/>
                    </a:lnL>
                    <a:lnR>
                      <a:noFill/>
                    </a:lnR>
                    <a:lnT>
                      <a:noFill/>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1" i="0" u="none" strike="noStrike">
                          <a:solidFill>
                            <a:srgbClr val="3F3EFF"/>
                          </a:solidFill>
                          <a:effectLst/>
                          <a:latin typeface="GT America Regular" pitchFamily="2" charset="0"/>
                        </a:rPr>
                        <a:t>2025e</a:t>
                      </a:r>
                    </a:p>
                  </a:txBody>
                  <a:tcPr marL="0" marR="0" marT="0" marB="0" anchor="ctr">
                    <a:lnL>
                      <a:noFill/>
                    </a:lnL>
                    <a:lnR>
                      <a:noFill/>
                    </a:lnR>
                    <a:lnT>
                      <a:noFill/>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1" i="0" u="none" strike="noStrike">
                          <a:solidFill>
                            <a:srgbClr val="3F3EFF"/>
                          </a:solidFill>
                          <a:effectLst/>
                          <a:latin typeface="GT America Regular" pitchFamily="2" charset="0"/>
                        </a:rPr>
                        <a:t>2026e</a:t>
                      </a:r>
                    </a:p>
                  </a:txBody>
                  <a:tcPr marL="0" marR="0" marT="0" marB="0" anchor="ctr">
                    <a:lnL>
                      <a:noFill/>
                    </a:lnL>
                    <a:lnR>
                      <a:noFill/>
                    </a:lnR>
                    <a:lnT>
                      <a:noFill/>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1" i="0" u="none" strike="noStrike">
                          <a:solidFill>
                            <a:srgbClr val="3F3EFF"/>
                          </a:solidFill>
                          <a:effectLst/>
                          <a:latin typeface="GT America Regular" pitchFamily="2" charset="0"/>
                        </a:rPr>
                        <a:t>2027e</a:t>
                      </a:r>
                    </a:p>
                  </a:txBody>
                  <a:tcPr marL="0" marR="0" marT="0" marB="0" anchor="ctr">
                    <a:lnL>
                      <a:noFill/>
                    </a:lnL>
                    <a:lnR>
                      <a:noFill/>
                    </a:lnR>
                    <a:lnT>
                      <a:noFill/>
                    </a:lnT>
                    <a:lnB w="6350" cap="flat" cmpd="sng" algn="ctr">
                      <a:solidFill>
                        <a:srgbClr val="D0D6DF"/>
                      </a:solidFill>
                      <a:prstDash val="solid"/>
                      <a:round/>
                      <a:headEnd type="none" w="med" len="med"/>
                      <a:tailEnd type="none" w="med" len="med"/>
                    </a:lnB>
                    <a:noFill/>
                  </a:tcPr>
                </a:tc>
                <a:extLst>
                  <a:ext uri="{0D108BD9-81ED-4DB2-BD59-A6C34878D82A}">
                    <a16:rowId xmlns:a16="http://schemas.microsoft.com/office/drawing/2014/main" val="4169483658"/>
                  </a:ext>
                </a:extLst>
              </a:tr>
              <a:tr h="167640">
                <a:tc>
                  <a:txBody>
                    <a:bodyPr/>
                    <a:lstStyle/>
                    <a:p>
                      <a:pPr algn="l" fontAlgn="ctr">
                        <a:buNone/>
                      </a:pPr>
                      <a:r>
                        <a:rPr lang="en-US" sz="900" b="1" i="0" u="none" strike="noStrike">
                          <a:solidFill>
                            <a:srgbClr val="000000"/>
                          </a:solidFill>
                          <a:effectLst/>
                          <a:latin typeface="GT America Regular" pitchFamily="2" charset="0"/>
                        </a:rPr>
                        <a:t>Share price</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12.4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12.4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12.4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extLst>
                  <a:ext uri="{0D108BD9-81ED-4DB2-BD59-A6C34878D82A}">
                    <a16:rowId xmlns:a16="http://schemas.microsoft.com/office/drawing/2014/main" val="3789222520"/>
                  </a:ext>
                </a:extLst>
              </a:tr>
              <a:tr h="167640">
                <a:tc>
                  <a:txBody>
                    <a:bodyPr/>
                    <a:lstStyle/>
                    <a:p>
                      <a:pPr algn="l" fontAlgn="ctr">
                        <a:buNone/>
                      </a:pPr>
                      <a:r>
                        <a:rPr lang="en-US" sz="900" b="1" i="0" u="none" strike="noStrike">
                          <a:solidFill>
                            <a:srgbClr val="000000"/>
                          </a:solidFill>
                          <a:effectLst/>
                          <a:latin typeface="GT America Regular" pitchFamily="2" charset="0"/>
                        </a:rPr>
                        <a:t>Number of shares, millions</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80.9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80.9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80.9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extLst>
                  <a:ext uri="{0D108BD9-81ED-4DB2-BD59-A6C34878D82A}">
                    <a16:rowId xmlns:a16="http://schemas.microsoft.com/office/drawing/2014/main" val="2568728544"/>
                  </a:ext>
                </a:extLst>
              </a:tr>
              <a:tr h="167640">
                <a:tc>
                  <a:txBody>
                    <a:bodyPr/>
                    <a:lstStyle/>
                    <a:p>
                      <a:pPr algn="l" fontAlgn="ctr">
                        <a:buNone/>
                      </a:pPr>
                      <a:r>
                        <a:rPr lang="en-US" sz="900" b="1" i="0" u="none" strike="noStrike">
                          <a:solidFill>
                            <a:srgbClr val="000000"/>
                          </a:solidFill>
                          <a:effectLst/>
                          <a:latin typeface="GT America Regular" pitchFamily="2" charset="0"/>
                        </a:rPr>
                        <a:t>Market cap</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999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999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999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extLst>
                  <a:ext uri="{0D108BD9-81ED-4DB2-BD59-A6C34878D82A}">
                    <a16:rowId xmlns:a16="http://schemas.microsoft.com/office/drawing/2014/main" val="1063298159"/>
                  </a:ext>
                </a:extLst>
              </a:tr>
              <a:tr h="167640">
                <a:tc>
                  <a:txBody>
                    <a:bodyPr/>
                    <a:lstStyle/>
                    <a:p>
                      <a:pPr algn="l" fontAlgn="ctr">
                        <a:buNone/>
                      </a:pPr>
                      <a:r>
                        <a:rPr lang="en-US" sz="900" b="1" i="0" u="none" strike="noStrike">
                          <a:solidFill>
                            <a:srgbClr val="000000"/>
                          </a:solidFill>
                          <a:effectLst/>
                          <a:latin typeface="GT America Regular" pitchFamily="2" charset="0"/>
                        </a:rPr>
                        <a:t>EV</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1559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1502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1408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extLst>
                  <a:ext uri="{0D108BD9-81ED-4DB2-BD59-A6C34878D82A}">
                    <a16:rowId xmlns:a16="http://schemas.microsoft.com/office/drawing/2014/main" val="396673799"/>
                  </a:ext>
                </a:extLst>
              </a:tr>
              <a:tr h="167640">
                <a:tc>
                  <a:txBody>
                    <a:bodyPr/>
                    <a:lstStyle/>
                    <a:p>
                      <a:pPr algn="l" fontAlgn="ctr">
                        <a:buNone/>
                      </a:pPr>
                      <a:r>
                        <a:rPr lang="en-US" sz="900" b="1" i="0" u="none" strike="noStrike">
                          <a:solidFill>
                            <a:srgbClr val="000000"/>
                          </a:solidFill>
                          <a:effectLst/>
                          <a:latin typeface="GT America Regular" pitchFamily="2" charset="0"/>
                        </a:rPr>
                        <a:t>P/E (adj.)</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22.1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16.5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12.3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extLst>
                  <a:ext uri="{0D108BD9-81ED-4DB2-BD59-A6C34878D82A}">
                    <a16:rowId xmlns:a16="http://schemas.microsoft.com/office/drawing/2014/main" val="3987584485"/>
                  </a:ext>
                </a:extLst>
              </a:tr>
              <a:tr h="167640">
                <a:tc>
                  <a:txBody>
                    <a:bodyPr/>
                    <a:lstStyle/>
                    <a:p>
                      <a:pPr algn="l" fontAlgn="ctr">
                        <a:buNone/>
                      </a:pPr>
                      <a:r>
                        <a:rPr lang="en-US" sz="900" b="1" i="0" u="none" strike="noStrike">
                          <a:solidFill>
                            <a:srgbClr val="000000"/>
                          </a:solidFill>
                          <a:effectLst/>
                          <a:latin typeface="GT America Regular" pitchFamily="2" charset="0"/>
                        </a:rPr>
                        <a:t>P/E</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50.9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16.5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12.3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extLst>
                  <a:ext uri="{0D108BD9-81ED-4DB2-BD59-A6C34878D82A}">
                    <a16:rowId xmlns:a16="http://schemas.microsoft.com/office/drawing/2014/main" val="580612201"/>
                  </a:ext>
                </a:extLst>
              </a:tr>
              <a:tr h="167640">
                <a:tc>
                  <a:txBody>
                    <a:bodyPr/>
                    <a:lstStyle/>
                    <a:p>
                      <a:pPr algn="l" fontAlgn="ctr">
                        <a:buNone/>
                      </a:pPr>
                      <a:r>
                        <a:rPr lang="en-US" sz="900" b="1" i="0" u="none" strike="noStrike">
                          <a:solidFill>
                            <a:srgbClr val="000000"/>
                          </a:solidFill>
                          <a:effectLst/>
                          <a:latin typeface="GT America Regular" pitchFamily="2" charset="0"/>
                        </a:rPr>
                        <a:t>P/B</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1.3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1.3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1.2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extLst>
                  <a:ext uri="{0D108BD9-81ED-4DB2-BD59-A6C34878D82A}">
                    <a16:rowId xmlns:a16="http://schemas.microsoft.com/office/drawing/2014/main" val="247999029"/>
                  </a:ext>
                </a:extLst>
              </a:tr>
              <a:tr h="167640">
                <a:tc>
                  <a:txBody>
                    <a:bodyPr/>
                    <a:lstStyle/>
                    <a:p>
                      <a:pPr algn="l" fontAlgn="ctr">
                        <a:buNone/>
                      </a:pPr>
                      <a:r>
                        <a:rPr lang="en-US" sz="900" b="1" i="0" u="none" strike="noStrike">
                          <a:solidFill>
                            <a:srgbClr val="000000"/>
                          </a:solidFill>
                          <a:effectLst/>
                          <a:latin typeface="GT America Regular" pitchFamily="2" charset="0"/>
                        </a:rPr>
                        <a:t>P/S</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0.9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0.8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0.8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extLst>
                  <a:ext uri="{0D108BD9-81ED-4DB2-BD59-A6C34878D82A}">
                    <a16:rowId xmlns:a16="http://schemas.microsoft.com/office/drawing/2014/main" val="3366356479"/>
                  </a:ext>
                </a:extLst>
              </a:tr>
              <a:tr h="167640">
                <a:tc>
                  <a:txBody>
                    <a:bodyPr/>
                    <a:lstStyle/>
                    <a:p>
                      <a:pPr algn="l" fontAlgn="ctr">
                        <a:buNone/>
                      </a:pPr>
                      <a:r>
                        <a:rPr lang="en-US" sz="900" b="1" i="0" u="none" strike="noStrike">
                          <a:solidFill>
                            <a:srgbClr val="000000"/>
                          </a:solidFill>
                          <a:effectLst/>
                          <a:latin typeface="GT America Regular" pitchFamily="2" charset="0"/>
                        </a:rPr>
                        <a:t>EV/Sales</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1.4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1.3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1.1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extLst>
                  <a:ext uri="{0D108BD9-81ED-4DB2-BD59-A6C34878D82A}">
                    <a16:rowId xmlns:a16="http://schemas.microsoft.com/office/drawing/2014/main" val="2314277324"/>
                  </a:ext>
                </a:extLst>
              </a:tr>
              <a:tr h="167640">
                <a:tc>
                  <a:txBody>
                    <a:bodyPr/>
                    <a:lstStyle/>
                    <a:p>
                      <a:pPr algn="l" fontAlgn="ctr">
                        <a:buNone/>
                      </a:pPr>
                      <a:r>
                        <a:rPr lang="en-US" sz="900" b="1" i="0" u="none" strike="noStrike">
                          <a:solidFill>
                            <a:srgbClr val="000000"/>
                          </a:solidFill>
                          <a:effectLst/>
                          <a:latin typeface="GT America Regular" pitchFamily="2" charset="0"/>
                        </a:rPr>
                        <a:t>EV/EBITDA</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11.9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8.3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6.8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extLst>
                  <a:ext uri="{0D108BD9-81ED-4DB2-BD59-A6C34878D82A}">
                    <a16:rowId xmlns:a16="http://schemas.microsoft.com/office/drawing/2014/main" val="486176297"/>
                  </a:ext>
                </a:extLst>
              </a:tr>
              <a:tr h="167640">
                <a:tc>
                  <a:txBody>
                    <a:bodyPr/>
                    <a:lstStyle/>
                    <a:p>
                      <a:pPr algn="l" fontAlgn="ctr">
                        <a:buNone/>
                      </a:pPr>
                      <a:r>
                        <a:rPr lang="en-US" sz="900" b="1" i="0" u="none" strike="noStrike">
                          <a:solidFill>
                            <a:srgbClr val="000000"/>
                          </a:solidFill>
                          <a:effectLst/>
                          <a:latin typeface="GT America Regular" pitchFamily="2" charset="0"/>
                        </a:rPr>
                        <a:t>EV/EBIT (adj.)</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17.8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14.5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11.2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extLst>
                  <a:ext uri="{0D108BD9-81ED-4DB2-BD59-A6C34878D82A}">
                    <a16:rowId xmlns:a16="http://schemas.microsoft.com/office/drawing/2014/main" val="580364973"/>
                  </a:ext>
                </a:extLst>
              </a:tr>
              <a:tr h="167640">
                <a:tc>
                  <a:txBody>
                    <a:bodyPr/>
                    <a:lstStyle/>
                    <a:p>
                      <a:pPr algn="l" fontAlgn="ctr">
                        <a:buNone/>
                      </a:pPr>
                      <a:r>
                        <a:rPr lang="en-US" sz="900" b="1" i="0" u="none" strike="noStrike">
                          <a:solidFill>
                            <a:srgbClr val="000000"/>
                          </a:solidFill>
                          <a:effectLst/>
                          <a:latin typeface="GT America Regular" pitchFamily="2" charset="0"/>
                        </a:rPr>
                        <a:t>Payout ratio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185%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73%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60%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extLst>
                  <a:ext uri="{0D108BD9-81ED-4DB2-BD59-A6C34878D82A}">
                    <a16:rowId xmlns:a16="http://schemas.microsoft.com/office/drawing/2014/main" val="1310393591"/>
                  </a:ext>
                </a:extLst>
              </a:tr>
              <a:tr h="167640">
                <a:tc>
                  <a:txBody>
                    <a:bodyPr/>
                    <a:lstStyle/>
                    <a:p>
                      <a:pPr algn="l" fontAlgn="ctr">
                        <a:buNone/>
                      </a:pPr>
                      <a:r>
                        <a:rPr lang="en-US" sz="900" b="1" i="0" u="none" strike="noStrike">
                          <a:solidFill>
                            <a:srgbClr val="000000"/>
                          </a:solidFill>
                          <a:effectLst/>
                          <a:latin typeface="GT America Regular" pitchFamily="2" charset="0"/>
                        </a:rPr>
                        <a:t>Dividend yield-%</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3.6 %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4.4 %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900" b="0" i="0" u="none" strike="noStrike">
                          <a:solidFill>
                            <a:srgbClr val="000000"/>
                          </a:solidFill>
                          <a:effectLst/>
                          <a:latin typeface="GT America Regular" pitchFamily="2" charset="0"/>
                        </a:rPr>
                        <a:t>4.9 %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extLst>
                  <a:ext uri="{0D108BD9-81ED-4DB2-BD59-A6C34878D82A}">
                    <a16:rowId xmlns:a16="http://schemas.microsoft.com/office/drawing/2014/main" val="1800444714"/>
                  </a:ext>
                </a:extLst>
              </a:tr>
              <a:tr h="167640">
                <a:tc>
                  <a:txBody>
                    <a:bodyPr/>
                    <a:lstStyle/>
                    <a:p>
                      <a:pPr algn="l" fontAlgn="b">
                        <a:buNone/>
                      </a:pPr>
                      <a:r>
                        <a:rPr lang="en-US" sz="900" b="0" i="0" u="none" strike="noStrike">
                          <a:solidFill>
                            <a:srgbClr val="000000"/>
                          </a:solidFill>
                          <a:effectLst/>
                          <a:latin typeface="GT America Regular" pitchFamily="2" charset="0"/>
                        </a:rPr>
                        <a:t>Source: Inderes</a:t>
                      </a:r>
                    </a:p>
                  </a:txBody>
                  <a:tcPr marL="0" marR="0" marT="0" marB="0" anchor="b">
                    <a:lnL>
                      <a:noFill/>
                    </a:lnL>
                    <a:lnR>
                      <a:noFill/>
                    </a:lnR>
                    <a:lnT w="6350" cap="flat" cmpd="sng" algn="ctr">
                      <a:solidFill>
                        <a:srgbClr val="D0D6DF"/>
                      </a:solidFill>
                      <a:prstDash val="solid"/>
                      <a:round/>
                      <a:headEnd type="none" w="med" len="med"/>
                      <a:tailEnd type="none" w="med" len="med"/>
                    </a:lnT>
                    <a:lnB>
                      <a:noFill/>
                    </a:lnB>
                    <a:noFill/>
                  </a:tcPr>
                </a:tc>
                <a:tc>
                  <a:txBody>
                    <a:bodyPr/>
                    <a:lstStyle/>
                    <a:p>
                      <a:pPr algn="l" fontAlgn="b">
                        <a:buNone/>
                      </a:pPr>
                      <a:r>
                        <a:rPr lang="en-US" sz="900" b="0" i="0" u="none" strike="noStrike">
                          <a:solidFill>
                            <a:srgbClr val="000000"/>
                          </a:solidFill>
                          <a:effectLst/>
                          <a:latin typeface="GT America Regular" pitchFamily="2" charset="0"/>
                        </a:rPr>
                        <a:t> </a:t>
                      </a:r>
                    </a:p>
                  </a:txBody>
                  <a:tcPr marL="0" marR="0" marT="0" marB="0" anchor="b">
                    <a:lnL>
                      <a:noFill/>
                    </a:lnL>
                    <a:lnR>
                      <a:noFill/>
                    </a:lnR>
                    <a:lnT w="6350" cap="flat" cmpd="sng" algn="ctr">
                      <a:solidFill>
                        <a:srgbClr val="D0D6DF"/>
                      </a:solidFill>
                      <a:prstDash val="solid"/>
                      <a:round/>
                      <a:headEnd type="none" w="med" len="med"/>
                      <a:tailEnd type="none" w="med" len="med"/>
                    </a:lnT>
                    <a:lnB>
                      <a:noFill/>
                    </a:lnB>
                    <a:noFill/>
                  </a:tcPr>
                </a:tc>
                <a:tc>
                  <a:txBody>
                    <a:bodyPr/>
                    <a:lstStyle/>
                    <a:p>
                      <a:pPr algn="l" fontAlgn="b">
                        <a:buNone/>
                      </a:pPr>
                      <a:r>
                        <a:rPr lang="en-US" sz="900" b="0" i="0" u="none" strike="noStrike">
                          <a:solidFill>
                            <a:srgbClr val="000000"/>
                          </a:solidFill>
                          <a:effectLst/>
                          <a:latin typeface="GT America Regular" pitchFamily="2" charset="0"/>
                        </a:rPr>
                        <a:t> </a:t>
                      </a:r>
                    </a:p>
                  </a:txBody>
                  <a:tcPr marL="0" marR="0" marT="0" marB="0" anchor="b">
                    <a:lnL>
                      <a:noFill/>
                    </a:lnL>
                    <a:lnR>
                      <a:noFill/>
                    </a:lnR>
                    <a:lnT w="6350" cap="flat" cmpd="sng" algn="ctr">
                      <a:solidFill>
                        <a:srgbClr val="D0D6DF"/>
                      </a:solidFill>
                      <a:prstDash val="solid"/>
                      <a:round/>
                      <a:headEnd type="none" w="med" len="med"/>
                      <a:tailEnd type="none" w="med" len="med"/>
                    </a:lnT>
                    <a:lnB>
                      <a:noFill/>
                    </a:lnB>
                    <a:noFill/>
                  </a:tcPr>
                </a:tc>
                <a:tc>
                  <a:txBody>
                    <a:bodyPr/>
                    <a:lstStyle/>
                    <a:p>
                      <a:pPr algn="l" fontAlgn="b">
                        <a:buNone/>
                      </a:pPr>
                      <a:r>
                        <a:rPr lang="en-US" sz="900" b="0" i="0" u="none" strike="noStrike" dirty="0">
                          <a:solidFill>
                            <a:srgbClr val="000000"/>
                          </a:solidFill>
                          <a:effectLst/>
                          <a:latin typeface="GT America Regular" pitchFamily="2" charset="0"/>
                        </a:rPr>
                        <a:t> </a:t>
                      </a:r>
                    </a:p>
                  </a:txBody>
                  <a:tcPr marL="0" marR="0" marT="0" marB="0" anchor="b">
                    <a:lnL>
                      <a:noFill/>
                    </a:lnL>
                    <a:lnR>
                      <a:noFill/>
                    </a:lnR>
                    <a:lnT w="6350" cap="flat" cmpd="sng" algn="ctr">
                      <a:solidFill>
                        <a:srgbClr val="D0D6DF"/>
                      </a:solidFill>
                      <a:prstDash val="solid"/>
                      <a:round/>
                      <a:headEnd type="none" w="med" len="med"/>
                      <a:tailEnd type="none" w="med" len="med"/>
                    </a:lnT>
                    <a:lnB>
                      <a:noFill/>
                    </a:lnB>
                    <a:noFill/>
                  </a:tcPr>
                </a:tc>
                <a:extLst>
                  <a:ext uri="{0D108BD9-81ED-4DB2-BD59-A6C34878D82A}">
                    <a16:rowId xmlns:a16="http://schemas.microsoft.com/office/drawing/2014/main" val="1000954894"/>
                  </a:ext>
                </a:extLst>
              </a:tr>
            </a:tbl>
          </a:graphicData>
        </a:graphic>
      </p:graphicFrame>
    </p:spTree>
    <p:extLst>
      <p:ext uri="{BB962C8B-B14F-4D97-AF65-F5344CB8AC3E}">
        <p14:creationId xmlns:p14="http://schemas.microsoft.com/office/powerpoint/2010/main" val="3739236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Tulossivu">
    <p:spTree>
      <p:nvGrpSpPr>
        <p:cNvPr id="1" name=""/>
        <p:cNvGrpSpPr/>
        <p:nvPr/>
      </p:nvGrpSpPr>
      <p:grpSpPr>
        <a:xfrm>
          <a:off x="0" y="0"/>
          <a:ext cx="0" cy="0"/>
          <a:chOff x="0" y="0"/>
          <a:chExt cx="0" cy="0"/>
        </a:xfrm>
      </p:grpSpPr>
      <p:sp>
        <p:nvSpPr>
          <p:cNvPr id="11" name="Disclaimer">
            <a:extLst>
              <a:ext uri="{FF2B5EF4-FFF2-40B4-BE49-F238E27FC236}">
                <a16:creationId xmlns:a16="http://schemas.microsoft.com/office/drawing/2014/main" id="{B7D74835-D3E2-068D-3DC6-E2BAF655E625}"/>
              </a:ext>
            </a:extLst>
          </p:cNvPr>
          <p:cNvSpPr>
            <a:spLocks noGrp="1"/>
          </p:cNvSpPr>
          <p:nvPr>
            <p:ph type="body" sz="quarter" idx="30"/>
          </p:nvPr>
        </p:nvSpPr>
        <p:spPr/>
        <p:txBody>
          <a:bodyPr/>
          <a:lstStyle/>
          <a:p>
            <a:endParaRPr lang="fi-FI"/>
          </a:p>
        </p:txBody>
      </p:sp>
      <p:sp>
        <p:nvSpPr>
          <p:cNvPr id="20" name="Tekstin paikkamerkki 1">
            <a:extLst>
              <a:ext uri="{FF2B5EF4-FFF2-40B4-BE49-F238E27FC236}">
                <a16:creationId xmlns:a16="http://schemas.microsoft.com/office/drawing/2014/main" id="{063B7140-4785-26F7-880D-9C458AEA3E38}"/>
              </a:ext>
            </a:extLst>
          </p:cNvPr>
          <p:cNvSpPr>
            <a:spLocks noGrp="1"/>
          </p:cNvSpPr>
          <p:nvPr>
            <p:ph type="body" sz="quarter" idx="17"/>
          </p:nvPr>
        </p:nvSpPr>
        <p:spPr>
          <a:xfrm>
            <a:off x="342901" y="288000"/>
            <a:ext cx="10924867" cy="452432"/>
          </a:xfrm>
        </p:spPr>
        <p:txBody>
          <a:bodyPr wrap="square">
            <a:spAutoFit/>
          </a:bodyPr>
          <a:lstStyle/>
          <a:p>
            <a:r>
              <a:rPr lang="en-US" sz="2600">
                <a:latin typeface="GT America Condensed Regular" pitchFamily="2" charset="77"/>
                <a:ea typeface="GT America Condensed Regular"/>
                <a:cs typeface="GT America Condensed Regular" pitchFamily="2" charset="77"/>
              </a:rPr>
              <a:t>Revenue turned to growth, but earnings still weak</a:t>
            </a:r>
          </a:p>
        </p:txBody>
      </p:sp>
      <p:sp>
        <p:nvSpPr>
          <p:cNvPr id="21" name="Tekstin paikkamerkki 2">
            <a:extLst>
              <a:ext uri="{FF2B5EF4-FFF2-40B4-BE49-F238E27FC236}">
                <a16:creationId xmlns:a16="http://schemas.microsoft.com/office/drawing/2014/main" id="{9406EC56-FEBE-5D59-1C69-D969AFE8F8F2}"/>
              </a:ext>
            </a:extLst>
          </p:cNvPr>
          <p:cNvSpPr>
            <a:spLocks noGrp="1"/>
          </p:cNvSpPr>
          <p:nvPr>
            <p:ph type="body" sz="quarter" idx="18"/>
          </p:nvPr>
        </p:nvSpPr>
        <p:spPr>
          <a:xfrm>
            <a:off x="342632" y="814984"/>
            <a:ext cx="11564938" cy="3264469"/>
          </a:xfrm>
        </p:spPr>
        <p:txBody>
          <a:bodyPr spcCol="288000">
            <a:noAutofit/>
          </a:bodyPr>
          <a:lstStyle/>
          <a:p>
            <a:pPr marL="0" indent="0">
              <a:buNone/>
            </a:pPr>
            <a:r>
              <a:rPr lang="en-US" b="1" dirty="0">
                <a:solidFill>
                  <a:schemeClr val="accent1"/>
                </a:solidFill>
                <a:latin typeface="Inderes" panose="02000506030000020004" pitchFamily="2" charset="0"/>
              </a:rPr>
              <a:t>Revenue surprisingly turned to slight growth, driven by the Vita segment</a:t>
            </a:r>
          </a:p>
          <a:p>
            <a:pPr marL="0" indent="0">
              <a:buNone/>
            </a:pPr>
            <a:r>
              <a:rPr lang="en-US" dirty="0">
                <a:latin typeface="Inderes" panose="02000506030000020004" pitchFamily="2" charset="0"/>
              </a:rPr>
              <a:t>Fiskars Group's revenue decreased by 1%, or by 4% in comparable currencies, while we expected a decrease. Comparably, revenue grew significantly in the Americas (9%), which was a surprise given the volatile consumer sentiment in the US. European revenue was at the level of the comparison period, and the Asia-Pacific region also grew by a healthy 7%. Growth in the US is partly explained by improved distribution of the Waterford brand in the country. The Vita segment's comparable revenue grew by 8%, supported especially by the Waterford brand, which had long performed poorly, and the Georg Jensen brand. This was clearly better than our estimate, which expected development at the level of the comparison period. The Fiskars segment's revenue decreased by 1% in comparable currencies, while we expected 6%. In the Fiskars segment, development was also surprisingly good in the USA.</a:t>
            </a:r>
          </a:p>
          <a:p>
            <a:pPr marL="0" indent="0">
              <a:buNone/>
            </a:pPr>
            <a:r>
              <a:rPr lang="en-US" b="1" dirty="0">
                <a:solidFill>
                  <a:schemeClr val="accent1"/>
                </a:solidFill>
              </a:rPr>
              <a:t>The result was weak, Vita clearly below our expectations, Fiskars above</a:t>
            </a:r>
          </a:p>
          <a:p>
            <a:pPr marL="0" indent="0">
              <a:buNone/>
            </a:pPr>
            <a:r>
              <a:rPr lang="en-US" dirty="0"/>
              <a:t>Fiskars’ Q3 adjusted EBIT fell to 13.9 MEUR, while our estimate was 16 MEUR (Q3’24: 24 MEUR). There was a decrease in both segments, with the Fiskars segment's earnings decreasing to 12.6 MEUR (Q3’24: 13.6 MEUR), which was significantly better than our forecast (8 MEUR). The Vita segment's result decreased to 5 MEUR (Q3’24: 13 MEUR), while we expected 11 MEUR. Vita's earnings were weighed down by large inventories, which led the company to reduce production, thereby decreasing its efficiency. In addition, Vita's fixed costs were burdened by differences partly due to timing, which will balance out in Q4. The Fiskars segment defended its profitability significantly better than we expected in an environment of US tariff pressures and declining revenue, managing to improve its comparable gross margin from the comparison period. </a:t>
            </a:r>
          </a:p>
          <a:p>
            <a:pPr marL="0" indent="0">
              <a:buNone/>
            </a:pPr>
            <a:r>
              <a:rPr lang="en-US" b="1" dirty="0">
                <a:solidFill>
                  <a:schemeClr val="accent1"/>
                </a:solidFill>
              </a:rPr>
              <a:t>Cash flow subdued, debt increased clearly</a:t>
            </a:r>
          </a:p>
          <a:p>
            <a:pPr marL="0" indent="0">
              <a:buNone/>
            </a:pPr>
            <a:r>
              <a:rPr lang="en-US" dirty="0"/>
              <a:t>Fiskars’ free cash flow was negative both for Q3 and cumulatively for this year, pushing net debt to over 600 MEUR (Q3’24: 530 MEUR). Due to the weakened result and rather weak cash flow, Fiskars' net debt/comparable EBITDA rose to 3.2x, while the company's target is to be below 2.5x. Indebtedness is already remarkably high and requires action, which is ongoing, especially to decrease Vita's inventories. However, reducing inventories takes at least several quarters. We believe that high debt and weakening earnings will also lead to a clear drop in dividends. </a:t>
            </a:r>
          </a:p>
        </p:txBody>
      </p:sp>
      <p:sp>
        <p:nvSpPr>
          <p:cNvPr id="23" name="Slide Number Placeholder 3">
            <a:extLst>
              <a:ext uri="{FF2B5EF4-FFF2-40B4-BE49-F238E27FC236}">
                <a16:creationId xmlns:a16="http://schemas.microsoft.com/office/drawing/2014/main" id="{79E88760-0CB6-15C2-2E5C-B4FE8375E6BC}"/>
              </a:ext>
            </a:extLst>
          </p:cNvPr>
          <p:cNvSpPr>
            <a:spLocks noGrp="1"/>
          </p:cNvSpPr>
          <p:nvPr>
            <p:ph type="sldNum" sz="quarter" idx="4"/>
          </p:nvPr>
        </p:nvSpPr>
        <p:spPr>
          <a:xfrm>
            <a:off x="9106168" y="6492875"/>
            <a:ext cx="2743200" cy="365125"/>
          </a:xfrm>
        </p:spPr>
        <p:txBody>
          <a:bodyPr/>
          <a:lstStyle/>
          <a:p>
            <a:fld id="{3DB702B6-6156-2F42-85AB-A912E062E9D6}" type="slidenum">
              <a:rPr lang="en-US" smtClean="0"/>
              <a:pPr/>
              <a:t>4</a:t>
            </a:fld>
            <a:endParaRPr lang="en-US"/>
          </a:p>
        </p:txBody>
      </p:sp>
      <p:graphicFrame>
        <p:nvGraphicFramePr>
          <p:cNvPr id="2" name="Tulossivu_taulukko">
            <a:extLst>
              <a:ext uri="{FF2B5EF4-FFF2-40B4-BE49-F238E27FC236}">
                <a16:creationId xmlns:a16="http://schemas.microsoft.com/office/drawing/2014/main" id="{8ACAD22F-ED97-0B55-29D0-8B5603D72AD6}"/>
              </a:ext>
            </a:extLst>
          </p:cNvPr>
          <p:cNvGraphicFramePr>
            <a:graphicFrameLocks noGrp="1"/>
          </p:cNvGraphicFramePr>
          <p:nvPr>
            <p:ph sz="quarter" idx="19"/>
            <p:extLst>
              <p:ext uri="{D42A27DB-BD31-4B8C-83A1-F6EECF244321}">
                <p14:modId xmlns:p14="http://schemas.microsoft.com/office/powerpoint/2010/main" val="1252276766"/>
              </p:ext>
            </p:extLst>
          </p:nvPr>
        </p:nvGraphicFramePr>
        <p:xfrm>
          <a:off x="342632" y="4306887"/>
          <a:ext cx="6480809" cy="2004970"/>
        </p:xfrm>
        <a:graphic>
          <a:graphicData uri="http://schemas.openxmlformats.org/drawingml/2006/table">
            <a:tbl>
              <a:tblPr/>
              <a:tblGrid>
                <a:gridCol w="1501836">
                  <a:extLst>
                    <a:ext uri="{9D8B030D-6E8A-4147-A177-3AD203B41FA5}">
                      <a16:colId xmlns:a16="http://schemas.microsoft.com/office/drawing/2014/main" val="2599064562"/>
                    </a:ext>
                  </a:extLst>
                </a:gridCol>
                <a:gridCol w="38182">
                  <a:extLst>
                    <a:ext uri="{9D8B030D-6E8A-4147-A177-3AD203B41FA5}">
                      <a16:colId xmlns:a16="http://schemas.microsoft.com/office/drawing/2014/main" val="2139190536"/>
                    </a:ext>
                  </a:extLst>
                </a:gridCol>
                <a:gridCol w="661827">
                  <a:extLst>
                    <a:ext uri="{9D8B030D-6E8A-4147-A177-3AD203B41FA5}">
                      <a16:colId xmlns:a16="http://schemas.microsoft.com/office/drawing/2014/main" val="1004332342"/>
                    </a:ext>
                  </a:extLst>
                </a:gridCol>
                <a:gridCol w="661827">
                  <a:extLst>
                    <a:ext uri="{9D8B030D-6E8A-4147-A177-3AD203B41FA5}">
                      <a16:colId xmlns:a16="http://schemas.microsoft.com/office/drawing/2014/main" val="1192837298"/>
                    </a:ext>
                  </a:extLst>
                </a:gridCol>
                <a:gridCol w="661827">
                  <a:extLst>
                    <a:ext uri="{9D8B030D-6E8A-4147-A177-3AD203B41FA5}">
                      <a16:colId xmlns:a16="http://schemas.microsoft.com/office/drawing/2014/main" val="1210732097"/>
                    </a:ext>
                  </a:extLst>
                </a:gridCol>
                <a:gridCol w="661827">
                  <a:extLst>
                    <a:ext uri="{9D8B030D-6E8A-4147-A177-3AD203B41FA5}">
                      <a16:colId xmlns:a16="http://schemas.microsoft.com/office/drawing/2014/main" val="1268773303"/>
                    </a:ext>
                  </a:extLst>
                </a:gridCol>
                <a:gridCol w="213821">
                  <a:extLst>
                    <a:ext uri="{9D8B030D-6E8A-4147-A177-3AD203B41FA5}">
                      <a16:colId xmlns:a16="http://schemas.microsoft.com/office/drawing/2014/main" val="890779497"/>
                    </a:ext>
                  </a:extLst>
                </a:gridCol>
                <a:gridCol w="84000">
                  <a:extLst>
                    <a:ext uri="{9D8B030D-6E8A-4147-A177-3AD203B41FA5}">
                      <a16:colId xmlns:a16="http://schemas.microsoft.com/office/drawing/2014/main" val="1938932012"/>
                    </a:ext>
                  </a:extLst>
                </a:gridCol>
                <a:gridCol w="239521">
                  <a:extLst>
                    <a:ext uri="{9D8B030D-6E8A-4147-A177-3AD203B41FA5}">
                      <a16:colId xmlns:a16="http://schemas.microsoft.com/office/drawing/2014/main" val="1081788293"/>
                    </a:ext>
                  </a:extLst>
                </a:gridCol>
                <a:gridCol w="1005222">
                  <a:extLst>
                    <a:ext uri="{9D8B030D-6E8A-4147-A177-3AD203B41FA5}">
                      <a16:colId xmlns:a16="http://schemas.microsoft.com/office/drawing/2014/main" val="357625260"/>
                    </a:ext>
                  </a:extLst>
                </a:gridCol>
                <a:gridCol w="750919">
                  <a:extLst>
                    <a:ext uri="{9D8B030D-6E8A-4147-A177-3AD203B41FA5}">
                      <a16:colId xmlns:a16="http://schemas.microsoft.com/office/drawing/2014/main" val="1491264237"/>
                    </a:ext>
                  </a:extLst>
                </a:gridCol>
              </a:tblGrid>
              <a:tr h="182270">
                <a:tc>
                  <a:txBody>
                    <a:bodyPr/>
                    <a:lstStyle/>
                    <a:p>
                      <a:pPr algn="l" fontAlgn="b">
                        <a:buNone/>
                      </a:pPr>
                      <a:r>
                        <a:rPr lang="en-US" sz="800" b="1" i="0" u="none" strike="noStrike">
                          <a:solidFill>
                            <a:srgbClr val="3F3EFF"/>
                          </a:solidFill>
                          <a:effectLst/>
                          <a:latin typeface="GT America Regular" pitchFamily="2" charset="0"/>
                        </a:rPr>
                        <a:t>Estimates</a:t>
                      </a:r>
                    </a:p>
                  </a:txBody>
                  <a:tcPr marL="0" marR="0" marT="0" marB="0" anchor="b">
                    <a:lnL>
                      <a:noFill/>
                    </a:lnL>
                    <a:lnR>
                      <a:noFill/>
                    </a:lnR>
                    <a:lnT>
                      <a:noFill/>
                    </a:lnT>
                    <a:lnB>
                      <a:noFill/>
                    </a:lnB>
                    <a:noFill/>
                  </a:tcPr>
                </a:tc>
                <a:tc>
                  <a:txBody>
                    <a:bodyPr/>
                    <a:lstStyle/>
                    <a:p>
                      <a:pPr algn="l" fontAlgn="b">
                        <a:buNone/>
                      </a:pPr>
                      <a:r>
                        <a:rPr lang="en-US" sz="800" b="1" i="0" u="none" strike="noStrike">
                          <a:solidFill>
                            <a:srgbClr val="3F3EFF"/>
                          </a:solidFill>
                          <a:effectLst/>
                          <a:latin typeface="GT America Regular" pitchFamily="2" charset="0"/>
                        </a:rPr>
                        <a:t> </a:t>
                      </a:r>
                    </a:p>
                  </a:txBody>
                  <a:tcPr marL="0" marR="0" marT="0" marB="0" anchor="b">
                    <a:lnL>
                      <a:noFill/>
                    </a:lnL>
                    <a:lnR>
                      <a:noFill/>
                    </a:lnR>
                    <a:lnT>
                      <a:noFill/>
                    </a:lnT>
                    <a:lnB>
                      <a:noFill/>
                    </a:lnB>
                    <a:noFill/>
                  </a:tcPr>
                </a:tc>
                <a:tc>
                  <a:txBody>
                    <a:bodyPr/>
                    <a:lstStyle/>
                    <a:p>
                      <a:pPr algn="ctr" fontAlgn="b">
                        <a:buNone/>
                      </a:pPr>
                      <a:r>
                        <a:rPr lang="en-US" sz="800" b="1" i="0" u="none" strike="noStrike">
                          <a:solidFill>
                            <a:srgbClr val="3F3EFF"/>
                          </a:solidFill>
                          <a:effectLst/>
                          <a:latin typeface="GT America Regular" pitchFamily="2" charset="0"/>
                        </a:rPr>
                        <a:t>Q3'24</a:t>
                      </a:r>
                    </a:p>
                  </a:txBody>
                  <a:tcPr marL="0" marR="0" marT="0" marB="0" anchor="b">
                    <a:lnL>
                      <a:noFill/>
                    </a:lnL>
                    <a:lnR>
                      <a:noFill/>
                    </a:lnR>
                    <a:lnT>
                      <a:noFill/>
                    </a:lnT>
                    <a:lnB>
                      <a:noFill/>
                    </a:lnB>
                    <a:noFill/>
                  </a:tcPr>
                </a:tc>
                <a:tc>
                  <a:txBody>
                    <a:bodyPr/>
                    <a:lstStyle/>
                    <a:p>
                      <a:pPr algn="ctr" fontAlgn="b">
                        <a:buNone/>
                      </a:pPr>
                      <a:r>
                        <a:rPr lang="en-US" sz="800" b="1" i="0" u="none" strike="noStrike">
                          <a:solidFill>
                            <a:srgbClr val="3F3EFF"/>
                          </a:solidFill>
                          <a:effectLst/>
                          <a:latin typeface="GT America Regular" pitchFamily="2" charset="0"/>
                        </a:rPr>
                        <a:t>Q3'25</a:t>
                      </a:r>
                    </a:p>
                  </a:txBody>
                  <a:tcPr marL="0" marR="0" marT="0" marB="0" anchor="b">
                    <a:lnL>
                      <a:noFill/>
                    </a:lnL>
                    <a:lnR>
                      <a:noFill/>
                    </a:lnR>
                    <a:lnT>
                      <a:noFill/>
                    </a:lnT>
                    <a:lnB>
                      <a:noFill/>
                    </a:lnB>
                    <a:noFill/>
                  </a:tcPr>
                </a:tc>
                <a:tc>
                  <a:txBody>
                    <a:bodyPr/>
                    <a:lstStyle/>
                    <a:p>
                      <a:pPr algn="ctr" fontAlgn="b">
                        <a:buNone/>
                      </a:pPr>
                      <a:r>
                        <a:rPr lang="en-US" sz="800" b="1" i="0" u="none" strike="noStrike" dirty="0">
                          <a:solidFill>
                            <a:srgbClr val="3F3EFF"/>
                          </a:solidFill>
                          <a:effectLst/>
                          <a:latin typeface="GT America Regular" pitchFamily="2" charset="0"/>
                        </a:rPr>
                        <a:t>Q3'25e</a:t>
                      </a:r>
                    </a:p>
                  </a:txBody>
                  <a:tcPr marL="0" marR="0" marT="0" marB="0" anchor="b">
                    <a:lnL>
                      <a:noFill/>
                    </a:lnL>
                    <a:lnR>
                      <a:noFill/>
                    </a:lnR>
                    <a:lnT>
                      <a:noFill/>
                    </a:lnT>
                    <a:lnB>
                      <a:noFill/>
                    </a:lnB>
                    <a:noFill/>
                  </a:tcPr>
                </a:tc>
                <a:tc>
                  <a:txBody>
                    <a:bodyPr/>
                    <a:lstStyle/>
                    <a:p>
                      <a:pPr algn="ctr" fontAlgn="b">
                        <a:buNone/>
                      </a:pPr>
                      <a:r>
                        <a:rPr lang="en-US" sz="800" b="1" i="0" u="none" strike="noStrike" dirty="0">
                          <a:solidFill>
                            <a:srgbClr val="3F3EFF"/>
                          </a:solidFill>
                          <a:effectLst/>
                          <a:latin typeface="GT America Regular" pitchFamily="2" charset="0"/>
                        </a:rPr>
                        <a:t>Q3'25e</a:t>
                      </a:r>
                    </a:p>
                  </a:txBody>
                  <a:tcPr marL="0" marR="0" marT="0" marB="0" anchor="b">
                    <a:lnL>
                      <a:noFill/>
                    </a:lnL>
                    <a:lnR>
                      <a:noFill/>
                    </a:lnR>
                    <a:lnT>
                      <a:noFill/>
                    </a:lnT>
                    <a:lnB>
                      <a:noFill/>
                    </a:lnB>
                    <a:noFill/>
                  </a:tcPr>
                </a:tc>
                <a:tc gridSpan="3">
                  <a:txBody>
                    <a:bodyPr/>
                    <a:lstStyle/>
                    <a:p>
                      <a:pPr algn="ctr" fontAlgn="b">
                        <a:buNone/>
                      </a:pPr>
                      <a:r>
                        <a:rPr lang="en-US" sz="800" b="1" i="0" u="none" strike="noStrike">
                          <a:solidFill>
                            <a:srgbClr val="3F3EFF"/>
                          </a:solidFill>
                          <a:effectLst/>
                          <a:latin typeface="GT America Regular" pitchFamily="2" charset="0"/>
                        </a:rPr>
                        <a:t>Consensus</a:t>
                      </a:r>
                    </a:p>
                  </a:txBody>
                  <a:tcPr marL="0" marR="0" marT="0" marB="0" anchor="b">
                    <a:lnL>
                      <a:noFill/>
                    </a:lnL>
                    <a:lnR>
                      <a:noFill/>
                    </a:lnR>
                    <a:lnT>
                      <a:noFill/>
                    </a:lnT>
                    <a:lnB>
                      <a:noFill/>
                    </a:lnB>
                    <a:noFill/>
                  </a:tcPr>
                </a:tc>
                <a:tc hMerge="1">
                  <a:txBody>
                    <a:bodyPr/>
                    <a:lstStyle/>
                    <a:p>
                      <a:endParaRPr lang="en-US"/>
                    </a:p>
                  </a:txBody>
                  <a:tcPr/>
                </a:tc>
                <a:tc hMerge="1">
                  <a:txBody>
                    <a:bodyPr/>
                    <a:lstStyle/>
                    <a:p>
                      <a:endParaRPr lang="en-US"/>
                    </a:p>
                  </a:txBody>
                  <a:tcPr/>
                </a:tc>
                <a:tc>
                  <a:txBody>
                    <a:bodyPr/>
                    <a:lstStyle/>
                    <a:p>
                      <a:pPr algn="ctr" fontAlgn="b">
                        <a:buNone/>
                      </a:pPr>
                      <a:r>
                        <a:rPr lang="en-US" sz="800" b="1" i="0" u="none" strike="noStrike">
                          <a:solidFill>
                            <a:srgbClr val="3F3EFF"/>
                          </a:solidFill>
                          <a:effectLst/>
                          <a:latin typeface="GT America Regular" pitchFamily="2" charset="0"/>
                        </a:rPr>
                        <a:t>Difference (%)</a:t>
                      </a:r>
                    </a:p>
                  </a:txBody>
                  <a:tcPr marL="0" marR="0" marT="0" marB="0" anchor="b">
                    <a:lnL>
                      <a:noFill/>
                    </a:lnL>
                    <a:lnR>
                      <a:noFill/>
                    </a:lnR>
                    <a:lnT>
                      <a:noFill/>
                    </a:lnT>
                    <a:lnB>
                      <a:noFill/>
                    </a:lnB>
                    <a:noFill/>
                  </a:tcPr>
                </a:tc>
                <a:tc>
                  <a:txBody>
                    <a:bodyPr/>
                    <a:lstStyle/>
                    <a:p>
                      <a:pPr algn="ctr" fontAlgn="b">
                        <a:buNone/>
                      </a:pPr>
                      <a:r>
                        <a:rPr lang="en-US" sz="800" b="1" i="0" u="none" strike="noStrike">
                          <a:solidFill>
                            <a:srgbClr val="3F3EFF"/>
                          </a:solidFill>
                          <a:effectLst/>
                          <a:latin typeface="GT America Regular" pitchFamily="2" charset="0"/>
                        </a:rPr>
                        <a:t>2025e</a:t>
                      </a:r>
                    </a:p>
                  </a:txBody>
                  <a:tcPr marL="0" marR="0" marT="0" marB="0" anchor="b">
                    <a:lnL>
                      <a:noFill/>
                    </a:lnL>
                    <a:lnR>
                      <a:noFill/>
                    </a:lnR>
                    <a:lnT>
                      <a:noFill/>
                    </a:lnT>
                    <a:lnB>
                      <a:noFill/>
                    </a:lnB>
                    <a:noFill/>
                  </a:tcPr>
                </a:tc>
                <a:extLst>
                  <a:ext uri="{0D108BD9-81ED-4DB2-BD59-A6C34878D82A}">
                    <a16:rowId xmlns:a16="http://schemas.microsoft.com/office/drawing/2014/main" val="1867415054"/>
                  </a:ext>
                </a:extLst>
              </a:tr>
              <a:tr h="182270">
                <a:tc>
                  <a:txBody>
                    <a:bodyPr/>
                    <a:lstStyle/>
                    <a:p>
                      <a:pPr algn="l" rtl="0" fontAlgn="ctr">
                        <a:buNone/>
                      </a:pPr>
                      <a:r>
                        <a:rPr lang="en-US" sz="800" b="1" i="0" u="none" strike="noStrike">
                          <a:solidFill>
                            <a:srgbClr val="000000"/>
                          </a:solidFill>
                          <a:effectLst/>
                          <a:latin typeface="GT America Regular" pitchFamily="2" charset="0"/>
                        </a:rPr>
                        <a:t>MEUR / EUR</a:t>
                      </a:r>
                    </a:p>
                  </a:txBody>
                  <a:tcPr marL="0" marR="0" marT="0" marB="0" anchor="ctr">
                    <a:lnL>
                      <a:noFill/>
                    </a:lnL>
                    <a:lnR>
                      <a:noFill/>
                    </a:lnR>
                    <a:lnT>
                      <a:noFill/>
                    </a:lnT>
                    <a:lnB w="6350" cap="flat" cmpd="sng" algn="ctr">
                      <a:solidFill>
                        <a:srgbClr val="D0D6DF"/>
                      </a:solidFill>
                      <a:prstDash val="solid"/>
                      <a:round/>
                      <a:headEnd type="none" w="med" len="med"/>
                      <a:tailEnd type="none" w="med" len="med"/>
                    </a:lnB>
                    <a:noFill/>
                  </a:tcPr>
                </a:tc>
                <a:tc>
                  <a:txBody>
                    <a:bodyPr/>
                    <a:lstStyle/>
                    <a:p>
                      <a:pPr algn="l" fontAlgn="ctr">
                        <a:buNone/>
                      </a:pPr>
                      <a:r>
                        <a:rPr lang="en-US" sz="800" b="1" i="0" u="none" strike="noStrike">
                          <a:solidFill>
                            <a:srgbClr val="000000"/>
                          </a:solidFill>
                          <a:effectLst/>
                          <a:latin typeface="GT America Regular" pitchFamily="2" charset="0"/>
                        </a:rPr>
                        <a:t> </a:t>
                      </a:r>
                    </a:p>
                  </a:txBody>
                  <a:tcPr marL="0" marR="0" marT="0" marB="0" anchor="ctr">
                    <a:lnL>
                      <a:noFill/>
                    </a:lnL>
                    <a:lnR>
                      <a:noFill/>
                    </a:lnR>
                    <a:lnT>
                      <a:noFill/>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800" b="1" i="0" u="none" strike="noStrike">
                          <a:solidFill>
                            <a:srgbClr val="000000"/>
                          </a:solidFill>
                          <a:effectLst/>
                          <a:latin typeface="GT America Regular" pitchFamily="2" charset="0"/>
                        </a:rPr>
                        <a:t>Comparison</a:t>
                      </a:r>
                    </a:p>
                  </a:txBody>
                  <a:tcPr marL="0" marR="0" marT="0" marB="0" anchor="ctr">
                    <a:lnL>
                      <a:noFill/>
                    </a:lnL>
                    <a:lnR>
                      <a:noFill/>
                    </a:lnR>
                    <a:lnT>
                      <a:noFill/>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800" b="1" i="0" u="none" strike="noStrike">
                          <a:solidFill>
                            <a:srgbClr val="000000"/>
                          </a:solidFill>
                          <a:effectLst/>
                          <a:latin typeface="GT America Regular" pitchFamily="2" charset="0"/>
                        </a:rPr>
                        <a:t>Actualized</a:t>
                      </a:r>
                    </a:p>
                  </a:txBody>
                  <a:tcPr marL="0" marR="0" marT="0" marB="0" anchor="ctr">
                    <a:lnL>
                      <a:noFill/>
                    </a:lnL>
                    <a:lnR>
                      <a:noFill/>
                    </a:lnR>
                    <a:lnT>
                      <a:noFill/>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800" b="1" i="0" u="none" strike="noStrike" dirty="0" err="1">
                          <a:solidFill>
                            <a:srgbClr val="000000"/>
                          </a:solidFill>
                          <a:effectLst/>
                          <a:latin typeface="GT America Regular" pitchFamily="2" charset="0"/>
                        </a:rPr>
                        <a:t>Inderes</a:t>
                      </a:r>
                      <a:endParaRPr lang="en-US" sz="800" b="1" i="0" u="none" strike="noStrike" dirty="0">
                        <a:solidFill>
                          <a:srgbClr val="000000"/>
                        </a:solidFill>
                        <a:effectLst/>
                        <a:latin typeface="GT America Regular" pitchFamily="2" charset="0"/>
                      </a:endParaRPr>
                    </a:p>
                  </a:txBody>
                  <a:tcPr marL="0" marR="0" marT="0" marB="0" anchor="ctr">
                    <a:lnL>
                      <a:noFill/>
                    </a:lnL>
                    <a:lnR>
                      <a:noFill/>
                    </a:lnR>
                    <a:lnT>
                      <a:noFill/>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800" b="1" i="0" u="none" strike="noStrike">
                          <a:solidFill>
                            <a:srgbClr val="000000"/>
                          </a:solidFill>
                          <a:effectLst/>
                          <a:latin typeface="GT America Regular" pitchFamily="2" charset="0"/>
                        </a:rPr>
                        <a:t>Consensus</a:t>
                      </a:r>
                    </a:p>
                  </a:txBody>
                  <a:tcPr marL="0" marR="0" marT="0" marB="0" anchor="ctr">
                    <a:lnL>
                      <a:noFill/>
                    </a:lnL>
                    <a:lnR>
                      <a:noFill/>
                    </a:lnR>
                    <a:lnT>
                      <a:noFill/>
                    </a:lnT>
                    <a:lnB w="6350" cap="flat" cmpd="sng" algn="ctr">
                      <a:solidFill>
                        <a:srgbClr val="D0D6DF"/>
                      </a:solidFill>
                      <a:prstDash val="solid"/>
                      <a:round/>
                      <a:headEnd type="none" w="med" len="med"/>
                      <a:tailEnd type="none" w="med" len="med"/>
                    </a:lnB>
                    <a:noFill/>
                  </a:tcPr>
                </a:tc>
                <a:tc>
                  <a:txBody>
                    <a:bodyPr/>
                    <a:lstStyle/>
                    <a:p>
                      <a:pPr algn="r" fontAlgn="ctr">
                        <a:buNone/>
                      </a:pPr>
                      <a:r>
                        <a:rPr lang="en-US" sz="800" b="1" i="0" u="none" strike="noStrike">
                          <a:solidFill>
                            <a:srgbClr val="000000"/>
                          </a:solidFill>
                          <a:effectLst/>
                          <a:latin typeface="GT America Regular" pitchFamily="2" charset="0"/>
                        </a:rPr>
                        <a:t>Low</a:t>
                      </a:r>
                    </a:p>
                  </a:txBody>
                  <a:tcPr marL="0" marR="0" marT="0" marB="0" anchor="ctr">
                    <a:lnL>
                      <a:noFill/>
                    </a:lnL>
                    <a:lnR>
                      <a:noFill/>
                    </a:lnR>
                    <a:lnT>
                      <a:noFill/>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800" b="1" i="0" u="none" strike="noStrike">
                          <a:solidFill>
                            <a:srgbClr val="000000"/>
                          </a:solidFill>
                          <a:effectLst/>
                          <a:latin typeface="GT America Regular" pitchFamily="2" charset="0"/>
                        </a:rPr>
                        <a:t> </a:t>
                      </a:r>
                    </a:p>
                  </a:txBody>
                  <a:tcPr marL="0" marR="0" marT="0" marB="0" anchor="ctr">
                    <a:lnL>
                      <a:noFill/>
                    </a:lnL>
                    <a:lnR>
                      <a:noFill/>
                    </a:lnR>
                    <a:lnT>
                      <a:noFill/>
                    </a:lnT>
                    <a:lnB w="6350" cap="flat" cmpd="sng" algn="ctr">
                      <a:solidFill>
                        <a:srgbClr val="D0D6DF"/>
                      </a:solidFill>
                      <a:prstDash val="solid"/>
                      <a:round/>
                      <a:headEnd type="none" w="med" len="med"/>
                      <a:tailEnd type="none" w="med" len="med"/>
                    </a:lnB>
                    <a:noFill/>
                  </a:tcPr>
                </a:tc>
                <a:tc>
                  <a:txBody>
                    <a:bodyPr/>
                    <a:lstStyle/>
                    <a:p>
                      <a:pPr algn="l" fontAlgn="ctr">
                        <a:buNone/>
                      </a:pPr>
                      <a:r>
                        <a:rPr lang="en-US" sz="800" b="1" i="0" u="none" strike="noStrike">
                          <a:solidFill>
                            <a:srgbClr val="000000"/>
                          </a:solidFill>
                          <a:effectLst/>
                          <a:latin typeface="GT America Regular" pitchFamily="2" charset="0"/>
                        </a:rPr>
                        <a:t>High</a:t>
                      </a:r>
                    </a:p>
                  </a:txBody>
                  <a:tcPr marL="0" marR="0" marT="0" marB="0" anchor="ctr">
                    <a:lnL>
                      <a:noFill/>
                    </a:lnL>
                    <a:lnR>
                      <a:noFill/>
                    </a:lnR>
                    <a:lnT>
                      <a:noFill/>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800" b="1" i="0" u="none" strike="noStrike">
                          <a:solidFill>
                            <a:srgbClr val="000000"/>
                          </a:solidFill>
                          <a:effectLst/>
                          <a:latin typeface="GT America Regular" pitchFamily="2" charset="0"/>
                        </a:rPr>
                        <a:t>Act. vs. inderes</a:t>
                      </a:r>
                    </a:p>
                  </a:txBody>
                  <a:tcPr marL="0" marR="0" marT="0" marB="0" anchor="ctr">
                    <a:lnL>
                      <a:noFill/>
                    </a:lnL>
                    <a:lnR>
                      <a:noFill/>
                    </a:lnR>
                    <a:lnT>
                      <a:noFill/>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800" b="1" i="0" u="none" strike="noStrike">
                          <a:solidFill>
                            <a:srgbClr val="000000"/>
                          </a:solidFill>
                          <a:effectLst/>
                          <a:latin typeface="GT America Regular" pitchFamily="2" charset="0"/>
                        </a:rPr>
                        <a:t>Inderes</a:t>
                      </a:r>
                    </a:p>
                  </a:txBody>
                  <a:tcPr marL="0" marR="0" marT="0" marB="0" anchor="ctr">
                    <a:lnL>
                      <a:noFill/>
                    </a:lnL>
                    <a:lnR>
                      <a:noFill/>
                    </a:lnR>
                    <a:lnT>
                      <a:noFill/>
                    </a:lnT>
                    <a:lnB w="6350" cap="flat" cmpd="sng" algn="ctr">
                      <a:solidFill>
                        <a:srgbClr val="D0D6DF"/>
                      </a:solidFill>
                      <a:prstDash val="solid"/>
                      <a:round/>
                      <a:headEnd type="none" w="med" len="med"/>
                      <a:tailEnd type="none" w="med" len="med"/>
                    </a:lnB>
                    <a:noFill/>
                  </a:tcPr>
                </a:tc>
                <a:extLst>
                  <a:ext uri="{0D108BD9-81ED-4DB2-BD59-A6C34878D82A}">
                    <a16:rowId xmlns:a16="http://schemas.microsoft.com/office/drawing/2014/main" val="779631710"/>
                  </a:ext>
                </a:extLst>
              </a:tr>
              <a:tr h="182270">
                <a:tc>
                  <a:txBody>
                    <a:bodyPr/>
                    <a:lstStyle/>
                    <a:p>
                      <a:pPr algn="l" fontAlgn="ctr">
                        <a:buNone/>
                      </a:pPr>
                      <a:r>
                        <a:rPr lang="en-US" sz="800" b="1" i="0" u="none" strike="noStrike">
                          <a:solidFill>
                            <a:srgbClr val="000000"/>
                          </a:solidFill>
                          <a:effectLst/>
                          <a:latin typeface="GT America Regular" pitchFamily="2" charset="0"/>
                        </a:rPr>
                        <a:t>Revenue</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800" b="0" i="0" u="none" strike="noStrike">
                          <a:solidFill>
                            <a:srgbClr val="000000"/>
                          </a:solidFill>
                          <a:effectLst/>
                          <a:latin typeface="GT America Regular" pitchFamily="2" charset="0"/>
                        </a:rPr>
                        <a:t>256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800" b="0" i="0" u="none" strike="noStrike">
                          <a:solidFill>
                            <a:srgbClr val="000000"/>
                          </a:solidFill>
                          <a:effectLst/>
                          <a:latin typeface="GT America Regular" pitchFamily="2" charset="0"/>
                        </a:rPr>
                        <a:t>259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800" b="0" i="0" u="none" strike="noStrike" dirty="0">
                          <a:solidFill>
                            <a:srgbClr val="000000"/>
                          </a:solidFill>
                          <a:effectLst/>
                          <a:latin typeface="GT America Regular" pitchFamily="2" charset="0"/>
                        </a:rPr>
                        <a:t>247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800" b="0" i="0" u="none" strike="noStrike">
                          <a:solidFill>
                            <a:srgbClr val="000000"/>
                          </a:solidFill>
                          <a:effectLst/>
                          <a:latin typeface="GT America Regular" pitchFamily="2" charset="0"/>
                        </a:rPr>
                        <a:t>246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800" b="0" i="0" u="none" strike="noStrike">
                          <a:solidFill>
                            <a:srgbClr val="000000"/>
                          </a:solidFill>
                          <a:effectLst/>
                          <a:latin typeface="GT America Regular" pitchFamily="2" charset="0"/>
                        </a:rPr>
                        <a:t>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800" b="0" i="0" u="none" strike="noStrike">
                          <a:solidFill>
                            <a:srgbClr val="000000"/>
                          </a:solidFill>
                          <a:effectLst/>
                          <a:latin typeface="GT America Regular" pitchFamily="2" charset="0"/>
                        </a:rPr>
                        <a:t>1151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extLst>
                  <a:ext uri="{0D108BD9-81ED-4DB2-BD59-A6C34878D82A}">
                    <a16:rowId xmlns:a16="http://schemas.microsoft.com/office/drawing/2014/main" val="1146163420"/>
                  </a:ext>
                </a:extLst>
              </a:tr>
              <a:tr h="182270">
                <a:tc>
                  <a:txBody>
                    <a:bodyPr/>
                    <a:lstStyle/>
                    <a:p>
                      <a:pPr algn="l" fontAlgn="ctr">
                        <a:buNone/>
                      </a:pPr>
                      <a:r>
                        <a:rPr lang="en-US" sz="800" b="1" i="0" u="none" strike="noStrike">
                          <a:solidFill>
                            <a:srgbClr val="000000"/>
                          </a:solidFill>
                          <a:effectLst/>
                          <a:latin typeface="GT America Regular" pitchFamily="2" charset="0"/>
                        </a:rPr>
                        <a:t>EBIT (adj.)</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800" b="0" i="0" u="none" strike="noStrike">
                          <a:solidFill>
                            <a:srgbClr val="000000"/>
                          </a:solidFill>
                          <a:effectLst/>
                          <a:latin typeface="GT America Regular" pitchFamily="2" charset="0"/>
                        </a:rPr>
                        <a:t>24.3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800" b="0" i="0" u="none" strike="noStrike">
                          <a:solidFill>
                            <a:srgbClr val="000000"/>
                          </a:solidFill>
                          <a:effectLst/>
                          <a:latin typeface="GT America Regular" pitchFamily="2" charset="0"/>
                        </a:rPr>
                        <a:t>13.9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800" b="0" i="0" u="none" strike="noStrike" dirty="0">
                          <a:solidFill>
                            <a:srgbClr val="000000"/>
                          </a:solidFill>
                          <a:effectLst/>
                          <a:latin typeface="GT America Regular" pitchFamily="2" charset="0"/>
                        </a:rPr>
                        <a:t>15.6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800" b="0" i="0" u="none" strike="noStrike">
                          <a:solidFill>
                            <a:srgbClr val="000000"/>
                          </a:solidFill>
                          <a:effectLst/>
                          <a:latin typeface="GT America Regular" pitchFamily="2" charset="0"/>
                        </a:rPr>
                        <a:t>18.2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800" b="0" i="0" u="none" strike="noStrike">
                          <a:solidFill>
                            <a:srgbClr val="000000"/>
                          </a:solidFill>
                          <a:effectLst/>
                          <a:latin typeface="GT America Regular" pitchFamily="2" charset="0"/>
                        </a:rPr>
                        <a:t>-11%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800" b="0" i="0" u="none" strike="noStrike">
                          <a:solidFill>
                            <a:srgbClr val="000000"/>
                          </a:solidFill>
                          <a:effectLst/>
                          <a:latin typeface="GT America Regular" pitchFamily="2" charset="0"/>
                        </a:rPr>
                        <a:t>87.7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extLst>
                  <a:ext uri="{0D108BD9-81ED-4DB2-BD59-A6C34878D82A}">
                    <a16:rowId xmlns:a16="http://schemas.microsoft.com/office/drawing/2014/main" val="4120520255"/>
                  </a:ext>
                </a:extLst>
              </a:tr>
              <a:tr h="182270">
                <a:tc>
                  <a:txBody>
                    <a:bodyPr/>
                    <a:lstStyle/>
                    <a:p>
                      <a:pPr algn="l" fontAlgn="ctr">
                        <a:buNone/>
                      </a:pPr>
                      <a:r>
                        <a:rPr lang="en-US" sz="800" b="1" i="0" u="none" strike="noStrike">
                          <a:solidFill>
                            <a:srgbClr val="000000"/>
                          </a:solidFill>
                          <a:effectLst/>
                          <a:latin typeface="GT America Regular" pitchFamily="2" charset="0"/>
                        </a:rPr>
                        <a:t>EBIT</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800" b="0" i="0" u="none" strike="noStrike">
                          <a:solidFill>
                            <a:srgbClr val="000000"/>
                          </a:solidFill>
                          <a:effectLst/>
                          <a:latin typeface="GT America Regular" pitchFamily="2" charset="0"/>
                        </a:rPr>
                        <a:t>-0.5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800" b="0" i="0" u="none" strike="noStrike">
                          <a:solidFill>
                            <a:srgbClr val="000000"/>
                          </a:solidFill>
                          <a:effectLst/>
                          <a:latin typeface="GT America Regular" pitchFamily="2" charset="0"/>
                        </a:rPr>
                        <a:t>12.0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800" b="0" i="0" u="none" strike="noStrike" dirty="0">
                          <a:solidFill>
                            <a:srgbClr val="000000"/>
                          </a:solidFill>
                          <a:effectLst/>
                          <a:latin typeface="GT America Regular" pitchFamily="2" charset="0"/>
                        </a:rPr>
                        <a:t>14.6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800" b="0" i="0" u="none" strike="noStrike">
                          <a:solidFill>
                            <a:srgbClr val="000000"/>
                          </a:solidFill>
                          <a:effectLst/>
                          <a:latin typeface="GT America Regular" pitchFamily="2" charset="0"/>
                        </a:rPr>
                        <a:t>-</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800" b="0" i="0" u="none" strike="noStrike">
                          <a:solidFill>
                            <a:srgbClr val="000000"/>
                          </a:solidFill>
                          <a:effectLst/>
                          <a:latin typeface="GT America Regular" pitchFamily="2" charset="0"/>
                        </a:rPr>
                        <a:t>-18%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800" b="0" i="0" u="none" strike="noStrike">
                          <a:solidFill>
                            <a:srgbClr val="000000"/>
                          </a:solidFill>
                          <a:effectLst/>
                          <a:latin typeface="GT America Regular" pitchFamily="2" charset="0"/>
                        </a:rPr>
                        <a:t>55.7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extLst>
                  <a:ext uri="{0D108BD9-81ED-4DB2-BD59-A6C34878D82A}">
                    <a16:rowId xmlns:a16="http://schemas.microsoft.com/office/drawing/2014/main" val="3513202197"/>
                  </a:ext>
                </a:extLst>
              </a:tr>
              <a:tr h="182270">
                <a:tc>
                  <a:txBody>
                    <a:bodyPr/>
                    <a:lstStyle/>
                    <a:p>
                      <a:pPr algn="l" fontAlgn="ctr">
                        <a:buNone/>
                      </a:pPr>
                      <a:r>
                        <a:rPr lang="en-US" sz="800" b="1" i="0" u="none" strike="noStrike">
                          <a:solidFill>
                            <a:srgbClr val="000000"/>
                          </a:solidFill>
                          <a:effectLst/>
                          <a:latin typeface="GT America Regular" pitchFamily="2" charset="0"/>
                        </a:rPr>
                        <a:t>EPS (adj.)</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800" b="0" i="0" u="none" strike="noStrike">
                          <a:solidFill>
                            <a:srgbClr val="000000"/>
                          </a:solidFill>
                          <a:effectLst/>
                          <a:latin typeface="GT America Regular" pitchFamily="2" charset="0"/>
                        </a:rPr>
                        <a:t>0.19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800" b="0" i="0" u="none" strike="noStrike">
                          <a:solidFill>
                            <a:srgbClr val="000000"/>
                          </a:solidFill>
                          <a:effectLst/>
                          <a:latin typeface="GT America Regular" pitchFamily="2" charset="0"/>
                        </a:rPr>
                        <a:t>0.08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800" b="0" i="0" u="none" strike="noStrike" dirty="0">
                          <a:solidFill>
                            <a:srgbClr val="000000"/>
                          </a:solidFill>
                          <a:effectLst/>
                          <a:latin typeface="GT America Regular" pitchFamily="2" charset="0"/>
                        </a:rPr>
                        <a:t>0.09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800" b="0" i="0" u="none" strike="noStrike">
                          <a:solidFill>
                            <a:srgbClr val="000000"/>
                          </a:solidFill>
                          <a:effectLst/>
                          <a:latin typeface="GT America Regular" pitchFamily="2" charset="0"/>
                        </a:rPr>
                        <a:t>0.11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800" b="0" i="0" u="none" strike="noStrike">
                          <a:solidFill>
                            <a:srgbClr val="000000"/>
                          </a:solidFill>
                          <a:effectLst/>
                          <a:latin typeface="GT America Regular" pitchFamily="2" charset="0"/>
                        </a:rPr>
                        <a:t>-11%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800" b="0" i="0" u="none" strike="noStrike">
                          <a:solidFill>
                            <a:srgbClr val="000000"/>
                          </a:solidFill>
                          <a:effectLst/>
                          <a:latin typeface="GT America Regular" pitchFamily="2" charset="0"/>
                        </a:rPr>
                        <a:t>0.56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extLst>
                  <a:ext uri="{0D108BD9-81ED-4DB2-BD59-A6C34878D82A}">
                    <a16:rowId xmlns:a16="http://schemas.microsoft.com/office/drawing/2014/main" val="2804392678"/>
                  </a:ext>
                </a:extLst>
              </a:tr>
              <a:tr h="182270">
                <a:tc>
                  <a:txBody>
                    <a:bodyPr/>
                    <a:lstStyle/>
                    <a:p>
                      <a:pPr algn="l" fontAlgn="ctr">
                        <a:buNone/>
                      </a:pPr>
                      <a:r>
                        <a:rPr lang="en-US" sz="800" b="1" i="0" u="none" strike="noStrike">
                          <a:solidFill>
                            <a:srgbClr val="000000"/>
                          </a:solidFill>
                          <a:effectLst/>
                          <a:latin typeface="GT America Regular" pitchFamily="2" charset="0"/>
                        </a:rPr>
                        <a:t>EPS (reported)</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800" b="0" i="0" u="none" strike="noStrike">
                          <a:solidFill>
                            <a:srgbClr val="000000"/>
                          </a:solidFill>
                          <a:effectLst/>
                          <a:latin typeface="GT America Regular" pitchFamily="2" charset="0"/>
                        </a:rPr>
                        <a:t>-0.07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800" b="0" i="0" u="none" strike="noStrike">
                          <a:solidFill>
                            <a:srgbClr val="000000"/>
                          </a:solidFill>
                          <a:effectLst/>
                          <a:latin typeface="GT America Regular" pitchFamily="2" charset="0"/>
                        </a:rPr>
                        <a:t>0.07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800" b="0" i="0" u="none" strike="noStrike" dirty="0">
                          <a:solidFill>
                            <a:srgbClr val="000000"/>
                          </a:solidFill>
                          <a:effectLst/>
                          <a:latin typeface="GT America Regular" pitchFamily="2" charset="0"/>
                        </a:rPr>
                        <a:t>0.08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800" b="0" i="0" u="none" strike="noStrike">
                          <a:solidFill>
                            <a:srgbClr val="000000"/>
                          </a:solidFill>
                          <a:effectLst/>
                          <a:latin typeface="GT America Regular" pitchFamily="2" charset="0"/>
                        </a:rPr>
                        <a:t>0.12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800" b="0" i="0" u="none" strike="noStrike">
                          <a:solidFill>
                            <a:srgbClr val="000000"/>
                          </a:solidFill>
                          <a:effectLst/>
                          <a:latin typeface="GT America Regular" pitchFamily="2" charset="0"/>
                        </a:rPr>
                        <a:t>-13%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800" b="0" i="0" u="none" strike="noStrike">
                          <a:solidFill>
                            <a:srgbClr val="000000"/>
                          </a:solidFill>
                          <a:effectLst/>
                          <a:latin typeface="GT America Regular" pitchFamily="2" charset="0"/>
                        </a:rPr>
                        <a:t>0.24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extLst>
                  <a:ext uri="{0D108BD9-81ED-4DB2-BD59-A6C34878D82A}">
                    <a16:rowId xmlns:a16="http://schemas.microsoft.com/office/drawing/2014/main" val="3543790579"/>
                  </a:ext>
                </a:extLst>
              </a:tr>
              <a:tr h="182270">
                <a:tc>
                  <a:txBody>
                    <a:bodyPr/>
                    <a:lstStyle/>
                    <a:p>
                      <a:pPr algn="l" fontAlgn="b">
                        <a:buNone/>
                      </a:pPr>
                      <a:r>
                        <a:rPr lang="en-US" sz="800" b="1" i="0" u="none" strike="noStrike">
                          <a:solidFill>
                            <a:srgbClr val="000000"/>
                          </a:solidFill>
                          <a:effectLst/>
                          <a:latin typeface="GT America Regular" pitchFamily="2" charset="0"/>
                        </a:rPr>
                        <a:t> </a:t>
                      </a:r>
                    </a:p>
                  </a:txBody>
                  <a:tcPr marL="0" marR="0" marT="0" marB="0" anchor="b">
                    <a:lnL>
                      <a:noFill/>
                    </a:lnL>
                    <a:lnR>
                      <a:noFill/>
                    </a:lnR>
                    <a:lnT w="6350" cap="flat" cmpd="sng" algn="ctr">
                      <a:solidFill>
                        <a:srgbClr val="D0D6DF"/>
                      </a:solidFill>
                      <a:prstDash val="solid"/>
                      <a:round/>
                      <a:headEnd type="none" w="med" len="med"/>
                      <a:tailEnd type="none" w="med" len="med"/>
                    </a:lnT>
                    <a:lnB>
                      <a:noFill/>
                    </a:lnB>
                    <a:noFill/>
                  </a:tcPr>
                </a:tc>
                <a:tc>
                  <a:txBody>
                    <a:bodyPr/>
                    <a:lstStyle/>
                    <a:p>
                      <a:pPr algn="l"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w="6350" cap="flat" cmpd="sng" algn="ctr">
                      <a:solidFill>
                        <a:srgbClr val="D0D6DF"/>
                      </a:solidFill>
                      <a:prstDash val="solid"/>
                      <a:round/>
                      <a:headEnd type="none" w="med" len="med"/>
                      <a:tailEnd type="none" w="med" len="med"/>
                    </a:lnT>
                    <a:lnB>
                      <a:noFill/>
                    </a:lnB>
                    <a:noFill/>
                  </a:tcPr>
                </a:tc>
                <a:tc>
                  <a:txBody>
                    <a:bodyPr/>
                    <a:lstStyle/>
                    <a:p>
                      <a:pPr algn="l"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w="6350" cap="flat" cmpd="sng" algn="ctr">
                      <a:solidFill>
                        <a:srgbClr val="D0D6DF"/>
                      </a:solidFill>
                      <a:prstDash val="solid"/>
                      <a:round/>
                      <a:headEnd type="none" w="med" len="med"/>
                      <a:tailEnd type="none" w="med" len="med"/>
                    </a:lnT>
                    <a:lnB>
                      <a:noFill/>
                    </a:lnB>
                    <a:noFill/>
                  </a:tcPr>
                </a:tc>
                <a:tc>
                  <a:txBody>
                    <a:bodyPr/>
                    <a:lstStyle/>
                    <a:p>
                      <a:pPr algn="l"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w="6350" cap="flat" cmpd="sng" algn="ctr">
                      <a:solidFill>
                        <a:srgbClr val="D0D6DF"/>
                      </a:solidFill>
                      <a:prstDash val="solid"/>
                      <a:round/>
                      <a:headEnd type="none" w="med" len="med"/>
                      <a:tailEnd type="none" w="med" len="med"/>
                    </a:lnT>
                    <a:lnB>
                      <a:noFill/>
                    </a:lnB>
                    <a:noFill/>
                  </a:tcPr>
                </a:tc>
                <a:tc>
                  <a:txBody>
                    <a:bodyPr/>
                    <a:lstStyle/>
                    <a:p>
                      <a:pPr algn="l" fontAlgn="b">
                        <a:buNone/>
                      </a:pPr>
                      <a:r>
                        <a:rPr lang="en-US" sz="800" b="0" i="0" u="none" strike="noStrike" dirty="0">
                          <a:solidFill>
                            <a:srgbClr val="000000"/>
                          </a:solidFill>
                          <a:effectLst/>
                          <a:latin typeface="GT America Regular" pitchFamily="2" charset="0"/>
                        </a:rPr>
                        <a:t> </a:t>
                      </a:r>
                    </a:p>
                  </a:txBody>
                  <a:tcPr marL="0" marR="0" marT="0" marB="0" anchor="b">
                    <a:lnL>
                      <a:noFill/>
                    </a:lnL>
                    <a:lnR>
                      <a:noFill/>
                    </a:lnR>
                    <a:lnT w="6350" cap="flat" cmpd="sng" algn="ctr">
                      <a:solidFill>
                        <a:srgbClr val="D0D6DF"/>
                      </a:solidFill>
                      <a:prstDash val="solid"/>
                      <a:round/>
                      <a:headEnd type="none" w="med" len="med"/>
                      <a:tailEnd type="none" w="med" len="med"/>
                    </a:lnT>
                    <a:lnB>
                      <a:noFill/>
                    </a:lnB>
                    <a:noFill/>
                  </a:tcPr>
                </a:tc>
                <a:tc>
                  <a:txBody>
                    <a:bodyPr/>
                    <a:lstStyle/>
                    <a:p>
                      <a:pPr algn="l"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w="6350" cap="flat" cmpd="sng" algn="ctr">
                      <a:solidFill>
                        <a:srgbClr val="D0D6DF"/>
                      </a:solidFill>
                      <a:prstDash val="solid"/>
                      <a:round/>
                      <a:headEnd type="none" w="med" len="med"/>
                      <a:tailEnd type="none" w="med" len="med"/>
                    </a:lnT>
                    <a:lnB>
                      <a:noFill/>
                    </a:lnB>
                    <a:noFill/>
                  </a:tcPr>
                </a:tc>
                <a:tc>
                  <a:txBody>
                    <a:bodyPr/>
                    <a:lstStyle/>
                    <a:p>
                      <a:pPr algn="l"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w="6350" cap="flat" cmpd="sng" algn="ctr">
                      <a:solidFill>
                        <a:srgbClr val="D0D6DF"/>
                      </a:solidFill>
                      <a:prstDash val="solid"/>
                      <a:round/>
                      <a:headEnd type="none" w="med" len="med"/>
                      <a:tailEnd type="none" w="med" len="med"/>
                    </a:lnT>
                    <a:lnB>
                      <a:noFill/>
                    </a:lnB>
                    <a:noFill/>
                  </a:tcPr>
                </a:tc>
                <a:tc>
                  <a:txBody>
                    <a:bodyPr/>
                    <a:lstStyle/>
                    <a:p>
                      <a:pPr algn="l"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w="6350" cap="flat" cmpd="sng" algn="ctr">
                      <a:solidFill>
                        <a:srgbClr val="D0D6DF"/>
                      </a:solidFill>
                      <a:prstDash val="solid"/>
                      <a:round/>
                      <a:headEnd type="none" w="med" len="med"/>
                      <a:tailEnd type="none" w="med" len="med"/>
                    </a:lnT>
                    <a:lnB>
                      <a:noFill/>
                    </a:lnB>
                    <a:noFill/>
                  </a:tcPr>
                </a:tc>
                <a:tc>
                  <a:txBody>
                    <a:bodyPr/>
                    <a:lstStyle/>
                    <a:p>
                      <a:pPr algn="l"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w="6350" cap="flat" cmpd="sng" algn="ctr">
                      <a:solidFill>
                        <a:srgbClr val="D0D6DF"/>
                      </a:solidFill>
                      <a:prstDash val="solid"/>
                      <a:round/>
                      <a:headEnd type="none" w="med" len="med"/>
                      <a:tailEnd type="none" w="med" len="med"/>
                    </a:lnT>
                    <a:lnB>
                      <a:noFill/>
                    </a:lnB>
                    <a:noFill/>
                  </a:tcPr>
                </a:tc>
                <a:tc>
                  <a:txBody>
                    <a:bodyPr/>
                    <a:lstStyle/>
                    <a:p>
                      <a:pPr algn="l"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w="6350" cap="flat" cmpd="sng" algn="ctr">
                      <a:solidFill>
                        <a:srgbClr val="D0D6DF"/>
                      </a:solidFill>
                      <a:prstDash val="solid"/>
                      <a:round/>
                      <a:headEnd type="none" w="med" len="med"/>
                      <a:tailEnd type="none" w="med" len="med"/>
                    </a:lnT>
                    <a:lnB>
                      <a:noFill/>
                    </a:lnB>
                    <a:noFill/>
                  </a:tcPr>
                </a:tc>
                <a:tc>
                  <a:txBody>
                    <a:bodyPr/>
                    <a:lstStyle/>
                    <a:p>
                      <a:pPr algn="l"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w="6350" cap="flat" cmpd="sng" algn="ctr">
                      <a:solidFill>
                        <a:srgbClr val="D0D6DF"/>
                      </a:solidFill>
                      <a:prstDash val="solid"/>
                      <a:round/>
                      <a:headEnd type="none" w="med" len="med"/>
                      <a:tailEnd type="none" w="med" len="med"/>
                    </a:lnT>
                    <a:lnB>
                      <a:noFill/>
                    </a:lnB>
                    <a:noFill/>
                  </a:tcPr>
                </a:tc>
                <a:extLst>
                  <a:ext uri="{0D108BD9-81ED-4DB2-BD59-A6C34878D82A}">
                    <a16:rowId xmlns:a16="http://schemas.microsoft.com/office/drawing/2014/main" val="3708687476"/>
                  </a:ext>
                </a:extLst>
              </a:tr>
              <a:tr h="182270">
                <a:tc>
                  <a:txBody>
                    <a:bodyPr/>
                    <a:lstStyle/>
                    <a:p>
                      <a:pPr algn="l" fontAlgn="ctr">
                        <a:buNone/>
                      </a:pPr>
                      <a:r>
                        <a:rPr lang="en-US" sz="800" b="1" i="0" u="none" strike="noStrike">
                          <a:solidFill>
                            <a:srgbClr val="000000"/>
                          </a:solidFill>
                          <a:effectLst/>
                          <a:latin typeface="GT America Regular" pitchFamily="2" charset="0"/>
                        </a:rPr>
                        <a:t>Revenue growth-%</a:t>
                      </a:r>
                    </a:p>
                  </a:txBody>
                  <a:tcPr marL="0" marR="0" marT="0" marB="0" anchor="ctr">
                    <a:lnL>
                      <a:noFill/>
                    </a:lnL>
                    <a:lnR>
                      <a:noFill/>
                    </a:lnR>
                    <a:lnT>
                      <a:noFill/>
                    </a:lnT>
                    <a:lnB w="6350" cap="flat" cmpd="sng" algn="ctr">
                      <a:solidFill>
                        <a:srgbClr val="D0D6DF"/>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800" b="0" i="0" u="none" strike="noStrike">
                          <a:solidFill>
                            <a:srgbClr val="000000"/>
                          </a:solidFill>
                          <a:effectLst/>
                          <a:latin typeface="GT America Regular" pitchFamily="2" charset="0"/>
                        </a:rPr>
                        <a:t>6.1 %</a:t>
                      </a:r>
                    </a:p>
                  </a:txBody>
                  <a:tcPr marL="0" marR="0" marT="0" marB="0" anchor="ctr">
                    <a:lnL>
                      <a:noFill/>
                    </a:lnL>
                    <a:lnR>
                      <a:noFill/>
                    </a:lnR>
                    <a:lnT>
                      <a:noFill/>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800" b="0" i="0" u="none" strike="noStrike">
                          <a:solidFill>
                            <a:srgbClr val="000000"/>
                          </a:solidFill>
                          <a:effectLst/>
                          <a:latin typeface="GT America Regular" pitchFamily="2" charset="0"/>
                        </a:rPr>
                        <a:t>1.3 %</a:t>
                      </a:r>
                    </a:p>
                  </a:txBody>
                  <a:tcPr marL="0" marR="0" marT="0" marB="0" anchor="ctr">
                    <a:lnL>
                      <a:noFill/>
                    </a:lnL>
                    <a:lnR>
                      <a:noFill/>
                    </a:lnR>
                    <a:lnT>
                      <a:noFill/>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800" b="0" i="0" u="none" strike="noStrike" dirty="0">
                          <a:solidFill>
                            <a:srgbClr val="000000"/>
                          </a:solidFill>
                          <a:effectLst/>
                          <a:latin typeface="GT America Regular" pitchFamily="2" charset="0"/>
                        </a:rPr>
                        <a:t>-3.6 %</a:t>
                      </a:r>
                    </a:p>
                  </a:txBody>
                  <a:tcPr marL="0" marR="0" marT="0" marB="0" anchor="ctr">
                    <a:lnL>
                      <a:noFill/>
                    </a:lnL>
                    <a:lnR>
                      <a:noFill/>
                    </a:lnR>
                    <a:lnT>
                      <a:noFill/>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800" b="0" i="0" u="none" strike="noStrike">
                          <a:solidFill>
                            <a:srgbClr val="000000"/>
                          </a:solidFill>
                          <a:effectLst/>
                          <a:latin typeface="GT America Regular" pitchFamily="2" charset="0"/>
                        </a:rPr>
                        <a:t>-4.1 %</a:t>
                      </a:r>
                    </a:p>
                  </a:txBody>
                  <a:tcPr marL="0" marR="0" marT="0" marB="0" anchor="ctr">
                    <a:lnL>
                      <a:noFill/>
                    </a:lnL>
                    <a:lnR>
                      <a:noFill/>
                    </a:lnR>
                    <a:lnT>
                      <a:noFill/>
                    </a:lnT>
                    <a:lnB w="6350" cap="flat" cmpd="sng" algn="ctr">
                      <a:solidFill>
                        <a:srgbClr val="D0D6DF"/>
                      </a:solidFill>
                      <a:prstDash val="solid"/>
                      <a:round/>
                      <a:headEnd type="none" w="med" len="med"/>
                      <a:tailEnd type="none" w="med" len="med"/>
                    </a:lnB>
                    <a:noFill/>
                  </a:tcPr>
                </a:tc>
                <a:tc>
                  <a:txBody>
                    <a:bodyPr/>
                    <a:lstStyle/>
                    <a:p>
                      <a:pPr algn="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w="6350" cap="flat" cmpd="sng" algn="ctr">
                      <a:solidFill>
                        <a:srgbClr val="D0D6DF"/>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a:noFill/>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800" b="0" i="0" u="none" strike="noStrike">
                          <a:solidFill>
                            <a:srgbClr val="000000"/>
                          </a:solidFill>
                          <a:effectLst/>
                          <a:latin typeface="GT America Regular" pitchFamily="2" charset="0"/>
                        </a:rPr>
                        <a:t>4.9 pp</a:t>
                      </a:r>
                    </a:p>
                  </a:txBody>
                  <a:tcPr marL="0" marR="0" marT="0" marB="0" anchor="ctr">
                    <a:lnL>
                      <a:noFill/>
                    </a:lnL>
                    <a:lnR>
                      <a:noFill/>
                    </a:lnR>
                    <a:lnT>
                      <a:noFill/>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800" b="0" i="0" u="none" strike="noStrike">
                          <a:solidFill>
                            <a:srgbClr val="000000"/>
                          </a:solidFill>
                          <a:effectLst/>
                          <a:latin typeface="GT America Regular" pitchFamily="2" charset="0"/>
                        </a:rPr>
                        <a:t>-0.5 %</a:t>
                      </a:r>
                    </a:p>
                  </a:txBody>
                  <a:tcPr marL="0" marR="0" marT="0" marB="0" anchor="ctr">
                    <a:lnL>
                      <a:noFill/>
                    </a:lnL>
                    <a:lnR>
                      <a:noFill/>
                    </a:lnR>
                    <a:lnT>
                      <a:noFill/>
                    </a:lnT>
                    <a:lnB w="6350" cap="flat" cmpd="sng" algn="ctr">
                      <a:solidFill>
                        <a:srgbClr val="D0D6DF"/>
                      </a:solidFill>
                      <a:prstDash val="solid"/>
                      <a:round/>
                      <a:headEnd type="none" w="med" len="med"/>
                      <a:tailEnd type="none" w="med" len="med"/>
                    </a:lnB>
                    <a:noFill/>
                  </a:tcPr>
                </a:tc>
                <a:extLst>
                  <a:ext uri="{0D108BD9-81ED-4DB2-BD59-A6C34878D82A}">
                    <a16:rowId xmlns:a16="http://schemas.microsoft.com/office/drawing/2014/main" val="214112707"/>
                  </a:ext>
                </a:extLst>
              </a:tr>
              <a:tr h="182270">
                <a:tc>
                  <a:txBody>
                    <a:bodyPr/>
                    <a:lstStyle/>
                    <a:p>
                      <a:pPr algn="l" fontAlgn="ctr">
                        <a:buNone/>
                      </a:pPr>
                      <a:r>
                        <a:rPr lang="en-US" sz="800" b="1" i="0" u="none" strike="noStrike">
                          <a:solidFill>
                            <a:srgbClr val="000000"/>
                          </a:solidFill>
                          <a:effectLst/>
                          <a:latin typeface="GT America Regular" pitchFamily="2" charset="0"/>
                        </a:rPr>
                        <a:t>EBIT-% (adj.)</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800" b="0" i="0" u="none" strike="noStrike" dirty="0">
                          <a:solidFill>
                            <a:srgbClr val="000000"/>
                          </a:solidFill>
                          <a:effectLst/>
                          <a:latin typeface="GT America Regular" pitchFamily="2" charset="0"/>
                        </a:rPr>
                        <a:t>9.5 %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800" b="0" i="0" u="none" strike="noStrike" dirty="0">
                          <a:solidFill>
                            <a:srgbClr val="000000"/>
                          </a:solidFill>
                          <a:effectLst/>
                          <a:latin typeface="GT America Regular" pitchFamily="2" charset="0"/>
                        </a:rPr>
                        <a:t>5.4 %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800" b="0" i="0" u="none" strike="noStrike" dirty="0">
                          <a:solidFill>
                            <a:srgbClr val="000000"/>
                          </a:solidFill>
                          <a:effectLst/>
                          <a:latin typeface="GT America Regular" pitchFamily="2" charset="0"/>
                        </a:rPr>
                        <a:t>6.3 %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800" b="0" i="0" u="none" strike="noStrike">
                          <a:solidFill>
                            <a:srgbClr val="000000"/>
                          </a:solidFill>
                          <a:effectLst/>
                          <a:latin typeface="GT America Regular" pitchFamily="2" charset="0"/>
                        </a:rPr>
                        <a:t>7.4 %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800" b="0" i="0" u="none" strike="noStrike">
                          <a:solidFill>
                            <a:srgbClr val="000000"/>
                          </a:solidFill>
                          <a:effectLst/>
                          <a:latin typeface="GT America Regular" pitchFamily="2" charset="0"/>
                        </a:rPr>
                        <a:t>-</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l"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800" b="0" i="0" u="none" strike="noStrike">
                          <a:solidFill>
                            <a:srgbClr val="000000"/>
                          </a:solidFill>
                          <a:effectLst/>
                          <a:latin typeface="GT America Regular" pitchFamily="2" charset="0"/>
                        </a:rPr>
                        <a:t>-1 pp</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800" b="0" i="0" u="none" strike="noStrike">
                          <a:solidFill>
                            <a:srgbClr val="000000"/>
                          </a:solidFill>
                          <a:effectLst/>
                          <a:latin typeface="GT America Regular" pitchFamily="2" charset="0"/>
                        </a:rPr>
                        <a:t>7.6 %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extLst>
                  <a:ext uri="{0D108BD9-81ED-4DB2-BD59-A6C34878D82A}">
                    <a16:rowId xmlns:a16="http://schemas.microsoft.com/office/drawing/2014/main" val="3102116902"/>
                  </a:ext>
                </a:extLst>
              </a:tr>
              <a:tr h="182270">
                <a:tc gridSpan="11">
                  <a:txBody>
                    <a:bodyPr/>
                    <a:lstStyle/>
                    <a:p>
                      <a:pPr algn="l" fontAlgn="b">
                        <a:buNone/>
                      </a:pPr>
                      <a:r>
                        <a:rPr lang="fr-FR" sz="800" b="0" i="0" u="none" strike="noStrike" dirty="0">
                          <a:solidFill>
                            <a:srgbClr val="000000"/>
                          </a:solidFill>
                          <a:effectLst/>
                          <a:latin typeface="GT America Regular" pitchFamily="2" charset="0"/>
                        </a:rPr>
                        <a:t>Source: </a:t>
                      </a:r>
                      <a:r>
                        <a:rPr lang="fr-FR" sz="800" b="0" i="0" u="none" strike="noStrike" dirty="0" err="1">
                          <a:solidFill>
                            <a:srgbClr val="000000"/>
                          </a:solidFill>
                          <a:effectLst/>
                          <a:latin typeface="GT America Regular" pitchFamily="2" charset="0"/>
                        </a:rPr>
                        <a:t>Inderes</a:t>
                      </a:r>
                      <a:r>
                        <a:rPr lang="fr-FR" sz="800" b="0" i="0" u="none" strike="noStrike" dirty="0">
                          <a:solidFill>
                            <a:srgbClr val="000000"/>
                          </a:solidFill>
                          <a:effectLst/>
                          <a:latin typeface="GT America Regular" pitchFamily="2" charset="0"/>
                        </a:rPr>
                        <a:t> &amp; </a:t>
                      </a:r>
                      <a:r>
                        <a:rPr lang="fr-FR" sz="800" b="0" i="0" u="none" strike="noStrike" dirty="0" err="1">
                          <a:solidFill>
                            <a:srgbClr val="000000"/>
                          </a:solidFill>
                          <a:effectLst/>
                          <a:latin typeface="GT America Regular" pitchFamily="2" charset="0"/>
                        </a:rPr>
                        <a:t>Modular</a:t>
                      </a:r>
                      <a:r>
                        <a:rPr lang="fr-FR" sz="800" b="0" i="0" u="none" strike="noStrike" dirty="0">
                          <a:solidFill>
                            <a:srgbClr val="000000"/>
                          </a:solidFill>
                          <a:effectLst/>
                          <a:latin typeface="GT America Regular" pitchFamily="2" charset="0"/>
                        </a:rPr>
                        <a:t> Finance, 4-6 </a:t>
                      </a:r>
                      <a:r>
                        <a:rPr lang="fr-FR" sz="800" b="0" i="0" u="none" strike="noStrike" dirty="0" err="1">
                          <a:solidFill>
                            <a:srgbClr val="000000"/>
                          </a:solidFill>
                          <a:effectLst/>
                          <a:latin typeface="GT America Regular" pitchFamily="2" charset="0"/>
                        </a:rPr>
                        <a:t>analysts</a:t>
                      </a:r>
                      <a:r>
                        <a:rPr lang="fr-FR" sz="800" b="0" i="0" u="none" strike="noStrike" dirty="0">
                          <a:solidFill>
                            <a:srgbClr val="000000"/>
                          </a:solidFill>
                          <a:effectLst/>
                          <a:latin typeface="GT America Regular" pitchFamily="2" charset="0"/>
                        </a:rPr>
                        <a:t>  (consensus)</a:t>
                      </a:r>
                    </a:p>
                  </a:txBody>
                  <a:tcPr marL="0" marR="0" marT="0" marB="0" anchor="b">
                    <a:lnL>
                      <a:noFill/>
                    </a:lnL>
                    <a:lnR>
                      <a:noFill/>
                    </a:lnR>
                    <a:lnT w="6350" cap="flat" cmpd="sng" algn="ctr">
                      <a:solidFill>
                        <a:srgbClr val="D0D6DF"/>
                      </a:solidFill>
                      <a:prstDash val="solid"/>
                      <a:round/>
                      <a:headEnd type="none" w="med" len="med"/>
                      <a:tailEnd type="none" w="med" len="med"/>
                    </a:lnT>
                    <a:lnB>
                      <a:noFill/>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55454131"/>
                  </a:ext>
                </a:extLst>
              </a:tr>
            </a:tbl>
          </a:graphicData>
        </a:graphic>
      </p:graphicFrame>
    </p:spTree>
    <p:extLst>
      <p:ext uri="{BB962C8B-B14F-4D97-AF65-F5344CB8AC3E}">
        <p14:creationId xmlns:p14="http://schemas.microsoft.com/office/powerpoint/2010/main" val="3761228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Ennusteet1">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A5CC8D88-8CF2-8BE0-EC67-722F95456747}"/>
              </a:ext>
            </a:extLst>
          </p:cNvPr>
          <p:cNvSpPr>
            <a:spLocks noGrp="1"/>
          </p:cNvSpPr>
          <p:nvPr>
            <p:ph type="body" sz="quarter" idx="30"/>
          </p:nvPr>
        </p:nvSpPr>
        <p:spPr/>
        <p:txBody>
          <a:bodyPr/>
          <a:lstStyle/>
          <a:p>
            <a:endParaRPr lang="fi-FI" dirty="0"/>
          </a:p>
        </p:txBody>
      </p:sp>
      <p:sp>
        <p:nvSpPr>
          <p:cNvPr id="15" name="Tekstin paikkamerkki 1">
            <a:extLst>
              <a:ext uri="{FF2B5EF4-FFF2-40B4-BE49-F238E27FC236}">
                <a16:creationId xmlns:a16="http://schemas.microsoft.com/office/drawing/2014/main" id="{AB9BE9E8-9AB0-96C4-8A7A-355970234C46}"/>
              </a:ext>
            </a:extLst>
          </p:cNvPr>
          <p:cNvSpPr>
            <a:spLocks noGrp="1"/>
          </p:cNvSpPr>
          <p:nvPr>
            <p:ph type="body" sz="quarter" idx="17"/>
          </p:nvPr>
        </p:nvSpPr>
        <p:spPr>
          <a:xfrm>
            <a:off x="342901" y="288000"/>
            <a:ext cx="11564669" cy="452432"/>
          </a:xfrm>
        </p:spPr>
        <p:txBody>
          <a:bodyPr wrap="square">
            <a:spAutoFit/>
          </a:bodyPr>
          <a:lstStyle/>
          <a:p>
            <a:r>
              <a:rPr lang="en-US">
                <a:latin typeface="GT America Condensed Regular" pitchFamily="2" charset="77"/>
                <a:ea typeface="GT America Condensed Regular"/>
                <a:cs typeface="GT America Condensed Regular" pitchFamily="2" charset="77"/>
              </a:rPr>
              <a:t>Estimates for this year rose, but are still below the revised guidance</a:t>
            </a:r>
          </a:p>
        </p:txBody>
      </p:sp>
      <p:sp>
        <p:nvSpPr>
          <p:cNvPr id="16" name="Tekstin paikkamerkki 2">
            <a:extLst>
              <a:ext uri="{FF2B5EF4-FFF2-40B4-BE49-F238E27FC236}">
                <a16:creationId xmlns:a16="http://schemas.microsoft.com/office/drawing/2014/main" id="{B17B1BA2-F7B7-27E3-D0C5-752376128B2C}"/>
              </a:ext>
            </a:extLst>
          </p:cNvPr>
          <p:cNvSpPr>
            <a:spLocks noGrp="1"/>
          </p:cNvSpPr>
          <p:nvPr>
            <p:ph type="body" sz="quarter" idx="18"/>
          </p:nvPr>
        </p:nvSpPr>
        <p:spPr>
          <a:xfrm>
            <a:off x="342632" y="814984"/>
            <a:ext cx="11564938" cy="3456391"/>
          </a:xfrm>
        </p:spPr>
        <p:txBody>
          <a:bodyPr spcCol="288000">
            <a:noAutofit/>
          </a:bodyPr>
          <a:lstStyle/>
          <a:p>
            <a:pPr marL="0" indent="0">
              <a:buNone/>
            </a:pPr>
            <a:r>
              <a:rPr lang="en-US" b="1" dirty="0">
                <a:solidFill>
                  <a:schemeClr val="accent1"/>
                </a:solidFill>
                <a:latin typeface="Inderes" panose="02000506030000020004" pitchFamily="2" charset="0"/>
              </a:rPr>
              <a:t>Guidance revised downwards, profit warning risk lingers</a:t>
            </a:r>
          </a:p>
          <a:p>
            <a:pPr marL="0" indent="0">
              <a:buNone/>
            </a:pPr>
            <a:r>
              <a:rPr lang="en-US" dirty="0">
                <a:latin typeface="Inderes" panose="02000506030000020004" pitchFamily="2" charset="0"/>
              </a:rPr>
              <a:t>Fiskars revised its guidance and now expects the full-year adjusted EBIT to be 90-100 MEUR, while it previously expected 90-110 MEUR (2024: 111 MEUR). Further, the company states that "the company's current visibility points more towards the lower end of the range". In practice, the guidance refers to a result of good 90 MEUR. The guidance downgrade was expected, as both our and the consensus estimate were below the guidance range before the Q3 earnings report. </a:t>
            </a:r>
          </a:p>
          <a:p>
            <a:pPr marL="0" indent="0">
              <a:buNone/>
            </a:pPr>
            <a:r>
              <a:rPr lang="en-US" dirty="0">
                <a:latin typeface="Inderes" panose="02000506030000020004" pitchFamily="2" charset="0"/>
              </a:rPr>
              <a:t>However, the turnaround in Vita's revenue growth gives hope for a better Q4, as Q4 earnings are highly dependent on Vita's Christmas season sales. In addition, the company’s comments on the timing of fixed costs more heavily in Q3 vs.  Q4 than last year supports the Q4 earnings outlook. Therefore, we raised this year's estimates a bit, even though the Q3 earnings were slightly below our expectations. </a:t>
            </a:r>
            <a:r>
              <a:rPr lang="en-US" dirty="0"/>
              <a:t>Our adjusted EBIT estimate is now 88 MEUR, still below the guidance range. </a:t>
            </a:r>
          </a:p>
          <a:p>
            <a:pPr marL="0" indent="0">
              <a:buNone/>
            </a:pPr>
            <a:r>
              <a:rPr lang="en-US" dirty="0"/>
              <a:t>After nine months, the company has made 44 MEUR in adjusted EBIT, so the lower end of the guidance requires 46 MEUR in adjusted EBIT in Q4, when last year the company made 43 MEUR. The company provided clear steps for the guidance materializing, which requires Vita to continue growing, fixed costs to be relatively lower than in Q3, and the Fiskars segment to achieve a performance of around the comparison period </a:t>
            </a:r>
            <a:r>
              <a:rPr lang="en-US" dirty="0">
                <a:latin typeface="Inderes" panose="02000506030000020004" pitchFamily="2" charset="0"/>
              </a:rPr>
              <a:t>However, we still consider the guidance challenging, and the risk of a profit warning lingers for the company. However, the earnings appear to end up at a level of around 90 MEUR, and thus, we feel a small profit warning would not be too dramatic. </a:t>
            </a:r>
          </a:p>
          <a:p>
            <a:pPr marL="0" indent="0">
              <a:buNone/>
            </a:pPr>
            <a:r>
              <a:rPr lang="en-US" b="1" dirty="0">
                <a:solidFill>
                  <a:schemeClr val="accent1"/>
                </a:solidFill>
                <a:latin typeface="Inderes" panose="02000506030000020004" pitchFamily="2" charset="0"/>
              </a:rPr>
              <a:t>Otherwise estimates remain largely unchanged</a:t>
            </a:r>
          </a:p>
          <a:p>
            <a:pPr marL="0" indent="0">
              <a:buNone/>
            </a:pPr>
            <a:r>
              <a:rPr lang="en-US" dirty="0">
                <a:latin typeface="Inderes" panose="02000506030000020004" pitchFamily="2" charset="0"/>
              </a:rPr>
              <a:t>Due to the weak balance sheet and declining earnings, we lowered this year's dividend estimate a bit, although our estimate already anticipated a clear dividend cut. Estimates for the coming years remained largely unchanged. Revenue turning to growth for the first time in three years is a clearly positive sign for next year. On the other hand, the company is still struggling with US tariffs and low demand. Our estimates already anticipate improving revenue and, with it, an improving margin, which is why we saw no need to change them. </a:t>
            </a:r>
          </a:p>
          <a:p>
            <a:pPr marL="0" indent="0">
              <a:buNone/>
            </a:pPr>
            <a:r>
              <a:rPr lang="en-US" b="1" dirty="0">
                <a:solidFill>
                  <a:schemeClr val="accent1"/>
                </a:solidFill>
                <a:latin typeface="Inderes" panose="02000506030000020004" pitchFamily="2" charset="0"/>
              </a:rPr>
              <a:t>CMD coming early next year</a:t>
            </a:r>
          </a:p>
          <a:p>
            <a:pPr marL="0" indent="0">
              <a:buNone/>
            </a:pPr>
            <a:r>
              <a:rPr lang="en-US" dirty="0">
                <a:latin typeface="Inderes" panose="02000506030000020004" pitchFamily="2" charset="0"/>
              </a:rPr>
              <a:t>Fiskars announced that it will organize a CMD during H1’26, where the company's strategy and financial targets for the coming years will be presented. The previous strategy and target period ends at the end of this year. We expect the company to separately disclose the strategy and targets for the Fiskars and Vita segments. The legal division of the companies will be completed by the end of Q1’26, after which Fiskars could, in principle, e.g., be divided into two listed companies. </a:t>
            </a:r>
          </a:p>
        </p:txBody>
      </p:sp>
      <p:sp>
        <p:nvSpPr>
          <p:cNvPr id="18" name="Slide Number Placeholder 4">
            <a:extLst>
              <a:ext uri="{FF2B5EF4-FFF2-40B4-BE49-F238E27FC236}">
                <a16:creationId xmlns:a16="http://schemas.microsoft.com/office/drawing/2014/main" id="{69C9A7D5-487E-DDFA-52E1-66AA9F8B691D}"/>
              </a:ext>
            </a:extLst>
          </p:cNvPr>
          <p:cNvSpPr>
            <a:spLocks noGrp="1"/>
          </p:cNvSpPr>
          <p:nvPr>
            <p:ph type="sldNum" sz="quarter" idx="4"/>
          </p:nvPr>
        </p:nvSpPr>
        <p:spPr>
          <a:xfrm>
            <a:off x="9106168" y="6492875"/>
            <a:ext cx="2743200" cy="365125"/>
          </a:xfrm>
        </p:spPr>
        <p:txBody>
          <a:bodyPr/>
          <a:lstStyle/>
          <a:p>
            <a:fld id="{3DB702B6-6156-2F42-85AB-A912E062E9D6}" type="slidenum">
              <a:rPr lang="en-US" smtClean="0"/>
              <a:pPr/>
              <a:t>5</a:t>
            </a:fld>
            <a:endParaRPr lang="en-US"/>
          </a:p>
        </p:txBody>
      </p:sp>
      <p:grpSp>
        <p:nvGrpSpPr>
          <p:cNvPr id="8" name="Webcast">
            <a:extLst>
              <a:ext uri="{FF2B5EF4-FFF2-40B4-BE49-F238E27FC236}">
                <a16:creationId xmlns:a16="http://schemas.microsoft.com/office/drawing/2014/main" id="{FDC43FD9-E1EB-25DB-1509-329A254C0EFC}"/>
              </a:ext>
            </a:extLst>
          </p:cNvPr>
          <p:cNvGrpSpPr/>
          <p:nvPr/>
        </p:nvGrpSpPr>
        <p:grpSpPr>
          <a:xfrm>
            <a:off x="8128000" y="4457700"/>
            <a:ext cx="2882900" cy="1798266"/>
            <a:chOff x="-88900" y="0"/>
            <a:chExt cx="2882900" cy="1798266"/>
          </a:xfrm>
        </p:grpSpPr>
        <p:pic>
          <p:nvPicPr>
            <p:cNvPr id="6" name="WebcastImg">
              <a:hlinkClick r:id="rId2"/>
              <a:extLst>
                <a:ext uri="{FF2B5EF4-FFF2-40B4-BE49-F238E27FC236}">
                  <a16:creationId xmlns:a16="http://schemas.microsoft.com/office/drawing/2014/main" id="{281B8AB9-33B9-3AA2-65F7-08FD70CBE87F}"/>
                </a:ext>
              </a:extLst>
            </p:cNvPr>
            <p:cNvPicPr>
              <a:picLocks noChangeAspect="1"/>
            </p:cNvPicPr>
            <p:nvPr/>
          </p:nvPicPr>
          <p:blipFill>
            <a:blip r:embed="rId3"/>
            <a:stretch>
              <a:fillRect/>
            </a:stretch>
          </p:blipFill>
          <p:spPr>
            <a:xfrm>
              <a:off x="0" y="230832"/>
              <a:ext cx="2794000" cy="1567434"/>
            </a:xfrm>
            <a:prstGeom prst="rect">
              <a:avLst/>
            </a:prstGeom>
          </p:spPr>
        </p:pic>
        <p:sp>
          <p:nvSpPr>
            <p:cNvPr id="7" name="WebcastText">
              <a:hlinkClick r:id="rId2"/>
              <a:extLst>
                <a:ext uri="{FF2B5EF4-FFF2-40B4-BE49-F238E27FC236}">
                  <a16:creationId xmlns:a16="http://schemas.microsoft.com/office/drawing/2014/main" id="{F59FFEDD-F75B-E292-CCE6-9901E0D4459C}"/>
                </a:ext>
              </a:extLst>
            </p:cNvPr>
            <p:cNvSpPr txBox="1"/>
            <p:nvPr/>
          </p:nvSpPr>
          <p:spPr>
            <a:xfrm>
              <a:off x="-88900" y="0"/>
              <a:ext cx="2794000" cy="230832"/>
            </a:xfrm>
            <a:prstGeom prst="rect">
              <a:avLst/>
            </a:prstGeom>
            <a:noFill/>
          </p:spPr>
          <p:txBody>
            <a:bodyPr vert="horz" wrap="square" rtlCol="0">
              <a:spAutoFit/>
            </a:bodyPr>
            <a:lstStyle/>
            <a:p>
              <a:r>
                <a:rPr lang="en-US" sz="900" b="1"/>
                <a:t>Fiskars, Webcast, Q3'25</a:t>
              </a:r>
            </a:p>
          </p:txBody>
        </p:sp>
      </p:grpSp>
      <p:graphicFrame>
        <p:nvGraphicFramePr>
          <p:cNvPr id="2" name="Ennustemuutokset_taulukko">
            <a:extLst>
              <a:ext uri="{FF2B5EF4-FFF2-40B4-BE49-F238E27FC236}">
                <a16:creationId xmlns:a16="http://schemas.microsoft.com/office/drawing/2014/main" id="{4D1AD224-8D06-CF78-9699-ED254BFF2515}"/>
              </a:ext>
            </a:extLst>
          </p:cNvPr>
          <p:cNvGraphicFramePr>
            <a:graphicFrameLocks noGrp="1"/>
          </p:cNvGraphicFramePr>
          <p:nvPr>
            <p:ph sz="quarter" idx="19"/>
            <p:extLst>
              <p:ext uri="{D42A27DB-BD31-4B8C-83A1-F6EECF244321}">
                <p14:modId xmlns:p14="http://schemas.microsoft.com/office/powerpoint/2010/main" val="3836359626"/>
              </p:ext>
            </p:extLst>
          </p:nvPr>
        </p:nvGraphicFramePr>
        <p:xfrm>
          <a:off x="342900" y="4454525"/>
          <a:ext cx="6480814" cy="1385252"/>
        </p:xfrm>
        <a:graphic>
          <a:graphicData uri="http://schemas.openxmlformats.org/drawingml/2006/table">
            <a:tbl>
              <a:tblPr/>
              <a:tblGrid>
                <a:gridCol w="814388">
                  <a:extLst>
                    <a:ext uri="{9D8B030D-6E8A-4147-A177-3AD203B41FA5}">
                      <a16:colId xmlns:a16="http://schemas.microsoft.com/office/drawing/2014/main" val="1901118310"/>
                    </a:ext>
                  </a:extLst>
                </a:gridCol>
                <a:gridCol w="526386">
                  <a:extLst>
                    <a:ext uri="{9D8B030D-6E8A-4147-A177-3AD203B41FA5}">
                      <a16:colId xmlns:a16="http://schemas.microsoft.com/office/drawing/2014/main" val="4242010030"/>
                    </a:ext>
                  </a:extLst>
                </a:gridCol>
                <a:gridCol w="642505">
                  <a:extLst>
                    <a:ext uri="{9D8B030D-6E8A-4147-A177-3AD203B41FA5}">
                      <a16:colId xmlns:a16="http://schemas.microsoft.com/office/drawing/2014/main" val="1375329163"/>
                    </a:ext>
                  </a:extLst>
                </a:gridCol>
                <a:gridCol w="642505">
                  <a:extLst>
                    <a:ext uri="{9D8B030D-6E8A-4147-A177-3AD203B41FA5}">
                      <a16:colId xmlns:a16="http://schemas.microsoft.com/office/drawing/2014/main" val="2614917699"/>
                    </a:ext>
                  </a:extLst>
                </a:gridCol>
                <a:gridCol w="642505">
                  <a:extLst>
                    <a:ext uri="{9D8B030D-6E8A-4147-A177-3AD203B41FA5}">
                      <a16:colId xmlns:a16="http://schemas.microsoft.com/office/drawing/2014/main" val="3420715200"/>
                    </a:ext>
                  </a:extLst>
                </a:gridCol>
                <a:gridCol w="642505">
                  <a:extLst>
                    <a:ext uri="{9D8B030D-6E8A-4147-A177-3AD203B41FA5}">
                      <a16:colId xmlns:a16="http://schemas.microsoft.com/office/drawing/2014/main" val="3665642896"/>
                    </a:ext>
                  </a:extLst>
                </a:gridCol>
                <a:gridCol w="642505">
                  <a:extLst>
                    <a:ext uri="{9D8B030D-6E8A-4147-A177-3AD203B41FA5}">
                      <a16:colId xmlns:a16="http://schemas.microsoft.com/office/drawing/2014/main" val="3588908683"/>
                    </a:ext>
                  </a:extLst>
                </a:gridCol>
                <a:gridCol w="642505">
                  <a:extLst>
                    <a:ext uri="{9D8B030D-6E8A-4147-A177-3AD203B41FA5}">
                      <a16:colId xmlns:a16="http://schemas.microsoft.com/office/drawing/2014/main" val="2258835138"/>
                    </a:ext>
                  </a:extLst>
                </a:gridCol>
                <a:gridCol w="642505">
                  <a:extLst>
                    <a:ext uri="{9D8B030D-6E8A-4147-A177-3AD203B41FA5}">
                      <a16:colId xmlns:a16="http://schemas.microsoft.com/office/drawing/2014/main" val="904909342"/>
                    </a:ext>
                  </a:extLst>
                </a:gridCol>
                <a:gridCol w="642505">
                  <a:extLst>
                    <a:ext uri="{9D8B030D-6E8A-4147-A177-3AD203B41FA5}">
                      <a16:colId xmlns:a16="http://schemas.microsoft.com/office/drawing/2014/main" val="1550700729"/>
                    </a:ext>
                  </a:extLst>
                </a:gridCol>
              </a:tblGrid>
              <a:tr h="214145">
                <a:tc>
                  <a:txBody>
                    <a:bodyPr/>
                    <a:lstStyle/>
                    <a:p>
                      <a:pPr algn="l" fontAlgn="b">
                        <a:buNone/>
                      </a:pPr>
                      <a:r>
                        <a:rPr lang="en-US" sz="700" b="1" i="0" u="none" strike="noStrike">
                          <a:solidFill>
                            <a:srgbClr val="3F3EFF"/>
                          </a:solidFill>
                          <a:effectLst/>
                          <a:latin typeface="GT America Regular" pitchFamily="2" charset="0"/>
                        </a:rPr>
                        <a:t>Estimate revisions</a:t>
                      </a:r>
                    </a:p>
                  </a:txBody>
                  <a:tcPr marL="0" marR="0" marT="0" marB="0" anchor="b">
                    <a:lnL>
                      <a:noFill/>
                    </a:lnL>
                    <a:lnR>
                      <a:noFill/>
                    </a:lnR>
                    <a:lnT>
                      <a:noFill/>
                    </a:lnT>
                    <a:lnB>
                      <a:noFill/>
                    </a:lnB>
                    <a:noFill/>
                  </a:tcPr>
                </a:tc>
                <a:tc>
                  <a:txBody>
                    <a:bodyPr/>
                    <a:lstStyle/>
                    <a:p>
                      <a:pPr algn="ctr" fontAlgn="b">
                        <a:buNone/>
                      </a:pPr>
                      <a:r>
                        <a:rPr lang="en-US" sz="700" b="1" i="0" u="none" strike="noStrike">
                          <a:solidFill>
                            <a:srgbClr val="3F3EFF"/>
                          </a:solidFill>
                          <a:effectLst/>
                          <a:latin typeface="GT America Regular" pitchFamily="2" charset="0"/>
                        </a:rPr>
                        <a:t>2025e</a:t>
                      </a:r>
                    </a:p>
                  </a:txBody>
                  <a:tcPr marL="0" marR="0" marT="0" marB="0" anchor="b">
                    <a:lnL>
                      <a:noFill/>
                    </a:lnL>
                    <a:lnR>
                      <a:noFill/>
                    </a:lnR>
                    <a:lnT>
                      <a:noFill/>
                    </a:lnT>
                    <a:lnB>
                      <a:noFill/>
                    </a:lnB>
                    <a:noFill/>
                  </a:tcPr>
                </a:tc>
                <a:tc>
                  <a:txBody>
                    <a:bodyPr/>
                    <a:lstStyle/>
                    <a:p>
                      <a:pPr algn="ctr" fontAlgn="b">
                        <a:buNone/>
                      </a:pPr>
                      <a:r>
                        <a:rPr lang="en-US" sz="700" b="1" i="0" u="none" strike="noStrike">
                          <a:solidFill>
                            <a:srgbClr val="3F3EFF"/>
                          </a:solidFill>
                          <a:effectLst/>
                          <a:latin typeface="GT America Regular" pitchFamily="2" charset="0"/>
                        </a:rPr>
                        <a:t>2025e</a:t>
                      </a:r>
                    </a:p>
                  </a:txBody>
                  <a:tcPr marL="0" marR="0" marT="0" marB="0" anchor="b">
                    <a:lnL>
                      <a:noFill/>
                    </a:lnL>
                    <a:lnR>
                      <a:noFill/>
                    </a:lnR>
                    <a:lnT>
                      <a:noFill/>
                    </a:lnT>
                    <a:lnB>
                      <a:noFill/>
                    </a:lnB>
                    <a:noFill/>
                  </a:tcPr>
                </a:tc>
                <a:tc>
                  <a:txBody>
                    <a:bodyPr/>
                    <a:lstStyle/>
                    <a:p>
                      <a:pPr algn="ctr" fontAlgn="b">
                        <a:buNone/>
                      </a:pPr>
                      <a:r>
                        <a:rPr lang="en-US" sz="700" b="1" i="0" u="none" strike="noStrike">
                          <a:solidFill>
                            <a:srgbClr val="3F3EFF"/>
                          </a:solidFill>
                          <a:effectLst/>
                          <a:latin typeface="GT America Regular" pitchFamily="2" charset="0"/>
                        </a:rPr>
                        <a:t>Change</a:t>
                      </a:r>
                    </a:p>
                  </a:txBody>
                  <a:tcPr marL="0" marR="0" marT="0" marB="0" anchor="b">
                    <a:lnL>
                      <a:noFill/>
                    </a:lnL>
                    <a:lnR>
                      <a:noFill/>
                    </a:lnR>
                    <a:lnT>
                      <a:noFill/>
                    </a:lnT>
                    <a:lnB>
                      <a:noFill/>
                    </a:lnB>
                    <a:noFill/>
                  </a:tcPr>
                </a:tc>
                <a:tc>
                  <a:txBody>
                    <a:bodyPr/>
                    <a:lstStyle/>
                    <a:p>
                      <a:pPr algn="ctr" fontAlgn="b">
                        <a:buNone/>
                      </a:pPr>
                      <a:r>
                        <a:rPr lang="en-US" sz="700" b="1" i="0" u="none" strike="noStrike">
                          <a:solidFill>
                            <a:srgbClr val="3F3EFF"/>
                          </a:solidFill>
                          <a:effectLst/>
                          <a:latin typeface="GT America Regular" pitchFamily="2" charset="0"/>
                        </a:rPr>
                        <a:t>2026e</a:t>
                      </a:r>
                    </a:p>
                  </a:txBody>
                  <a:tcPr marL="0" marR="0" marT="0" marB="0" anchor="b">
                    <a:lnL>
                      <a:noFill/>
                    </a:lnL>
                    <a:lnR>
                      <a:noFill/>
                    </a:lnR>
                    <a:lnT>
                      <a:noFill/>
                    </a:lnT>
                    <a:lnB>
                      <a:noFill/>
                    </a:lnB>
                    <a:noFill/>
                  </a:tcPr>
                </a:tc>
                <a:tc>
                  <a:txBody>
                    <a:bodyPr/>
                    <a:lstStyle/>
                    <a:p>
                      <a:pPr algn="ctr" fontAlgn="b">
                        <a:buNone/>
                      </a:pPr>
                      <a:r>
                        <a:rPr lang="en-US" sz="700" b="1" i="0" u="none" strike="noStrike">
                          <a:solidFill>
                            <a:srgbClr val="3F3EFF"/>
                          </a:solidFill>
                          <a:effectLst/>
                          <a:latin typeface="GT America Regular" pitchFamily="2" charset="0"/>
                        </a:rPr>
                        <a:t>2026e</a:t>
                      </a:r>
                    </a:p>
                  </a:txBody>
                  <a:tcPr marL="0" marR="0" marT="0" marB="0" anchor="b">
                    <a:lnL>
                      <a:noFill/>
                    </a:lnL>
                    <a:lnR>
                      <a:noFill/>
                    </a:lnR>
                    <a:lnT>
                      <a:noFill/>
                    </a:lnT>
                    <a:lnB>
                      <a:noFill/>
                    </a:lnB>
                    <a:noFill/>
                  </a:tcPr>
                </a:tc>
                <a:tc>
                  <a:txBody>
                    <a:bodyPr/>
                    <a:lstStyle/>
                    <a:p>
                      <a:pPr algn="ctr" fontAlgn="b">
                        <a:buNone/>
                      </a:pPr>
                      <a:r>
                        <a:rPr lang="en-US" sz="700" b="1" i="0" u="none" strike="noStrike">
                          <a:solidFill>
                            <a:srgbClr val="3F3EFF"/>
                          </a:solidFill>
                          <a:effectLst/>
                          <a:latin typeface="GT America Regular" pitchFamily="2" charset="0"/>
                        </a:rPr>
                        <a:t>Change</a:t>
                      </a:r>
                    </a:p>
                  </a:txBody>
                  <a:tcPr marL="0" marR="0" marT="0" marB="0" anchor="b">
                    <a:lnL>
                      <a:noFill/>
                    </a:lnL>
                    <a:lnR>
                      <a:noFill/>
                    </a:lnR>
                    <a:lnT>
                      <a:noFill/>
                    </a:lnT>
                    <a:lnB>
                      <a:noFill/>
                    </a:lnB>
                    <a:noFill/>
                  </a:tcPr>
                </a:tc>
                <a:tc>
                  <a:txBody>
                    <a:bodyPr/>
                    <a:lstStyle/>
                    <a:p>
                      <a:pPr algn="ctr" fontAlgn="b">
                        <a:buNone/>
                      </a:pPr>
                      <a:r>
                        <a:rPr lang="en-US" sz="700" b="1" i="0" u="none" strike="noStrike">
                          <a:solidFill>
                            <a:srgbClr val="3F3EFF"/>
                          </a:solidFill>
                          <a:effectLst/>
                          <a:latin typeface="GT America Regular" pitchFamily="2" charset="0"/>
                        </a:rPr>
                        <a:t>2027e</a:t>
                      </a:r>
                    </a:p>
                  </a:txBody>
                  <a:tcPr marL="0" marR="0" marT="0" marB="0" anchor="b">
                    <a:lnL>
                      <a:noFill/>
                    </a:lnL>
                    <a:lnR>
                      <a:noFill/>
                    </a:lnR>
                    <a:lnT>
                      <a:noFill/>
                    </a:lnT>
                    <a:lnB>
                      <a:noFill/>
                    </a:lnB>
                    <a:noFill/>
                  </a:tcPr>
                </a:tc>
                <a:tc>
                  <a:txBody>
                    <a:bodyPr/>
                    <a:lstStyle/>
                    <a:p>
                      <a:pPr algn="ctr" fontAlgn="b">
                        <a:buNone/>
                      </a:pPr>
                      <a:r>
                        <a:rPr lang="en-US" sz="700" b="1" i="0" u="none" strike="noStrike">
                          <a:solidFill>
                            <a:srgbClr val="3F3EFF"/>
                          </a:solidFill>
                          <a:effectLst/>
                          <a:latin typeface="GT America Regular" pitchFamily="2" charset="0"/>
                        </a:rPr>
                        <a:t>2027e</a:t>
                      </a:r>
                    </a:p>
                  </a:txBody>
                  <a:tcPr marL="0" marR="0" marT="0" marB="0" anchor="b">
                    <a:lnL>
                      <a:noFill/>
                    </a:lnL>
                    <a:lnR>
                      <a:noFill/>
                    </a:lnR>
                    <a:lnT>
                      <a:noFill/>
                    </a:lnT>
                    <a:lnB>
                      <a:noFill/>
                    </a:lnB>
                    <a:noFill/>
                  </a:tcPr>
                </a:tc>
                <a:tc>
                  <a:txBody>
                    <a:bodyPr/>
                    <a:lstStyle/>
                    <a:p>
                      <a:pPr algn="ctr" fontAlgn="b">
                        <a:buNone/>
                      </a:pPr>
                      <a:r>
                        <a:rPr lang="en-US" sz="700" b="1" i="0" u="none" strike="noStrike">
                          <a:solidFill>
                            <a:srgbClr val="3F3EFF"/>
                          </a:solidFill>
                          <a:effectLst/>
                          <a:latin typeface="GT America Regular" pitchFamily="2" charset="0"/>
                        </a:rPr>
                        <a:t>Change</a:t>
                      </a:r>
                    </a:p>
                  </a:txBody>
                  <a:tcPr marL="0" marR="0" marT="0" marB="0" anchor="b">
                    <a:lnL>
                      <a:noFill/>
                    </a:lnL>
                    <a:lnR>
                      <a:noFill/>
                    </a:lnR>
                    <a:lnT>
                      <a:noFill/>
                    </a:lnT>
                    <a:lnB>
                      <a:noFill/>
                    </a:lnB>
                    <a:noFill/>
                  </a:tcPr>
                </a:tc>
                <a:extLst>
                  <a:ext uri="{0D108BD9-81ED-4DB2-BD59-A6C34878D82A}">
                    <a16:rowId xmlns:a16="http://schemas.microsoft.com/office/drawing/2014/main" val="3418363165"/>
                  </a:ext>
                </a:extLst>
              </a:tr>
              <a:tr h="167301">
                <a:tc>
                  <a:txBody>
                    <a:bodyPr/>
                    <a:lstStyle/>
                    <a:p>
                      <a:pPr algn="l" fontAlgn="ctr">
                        <a:buNone/>
                      </a:pPr>
                      <a:r>
                        <a:rPr lang="en-US" sz="700" b="1" i="0" u="none" strike="noStrike">
                          <a:solidFill>
                            <a:srgbClr val="000000"/>
                          </a:solidFill>
                          <a:effectLst/>
                          <a:latin typeface="GT America Regular" pitchFamily="2" charset="0"/>
                        </a:rPr>
                        <a:t>MEUR / EUR</a:t>
                      </a:r>
                    </a:p>
                  </a:txBody>
                  <a:tcPr marL="0" marR="0" marT="0" marB="0" anchor="ctr">
                    <a:lnL>
                      <a:noFill/>
                    </a:lnL>
                    <a:lnR>
                      <a:noFill/>
                    </a:lnR>
                    <a:lnT>
                      <a:noFill/>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700" b="1" i="0" u="none" strike="noStrike">
                          <a:solidFill>
                            <a:srgbClr val="000000"/>
                          </a:solidFill>
                          <a:effectLst/>
                          <a:latin typeface="GT America Regular" pitchFamily="2" charset="0"/>
                        </a:rPr>
                        <a:t>Old</a:t>
                      </a:r>
                    </a:p>
                  </a:txBody>
                  <a:tcPr marL="0" marR="0" marT="0" marB="0" anchor="ctr">
                    <a:lnL>
                      <a:noFill/>
                    </a:lnL>
                    <a:lnR>
                      <a:noFill/>
                    </a:lnR>
                    <a:lnT>
                      <a:noFill/>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700" b="1" i="0" u="none" strike="noStrike">
                          <a:solidFill>
                            <a:srgbClr val="000000"/>
                          </a:solidFill>
                          <a:effectLst/>
                          <a:latin typeface="GT America Regular" pitchFamily="2" charset="0"/>
                        </a:rPr>
                        <a:t>New</a:t>
                      </a:r>
                    </a:p>
                  </a:txBody>
                  <a:tcPr marL="0" marR="0" marT="0" marB="0" anchor="ctr">
                    <a:lnL>
                      <a:noFill/>
                    </a:lnL>
                    <a:lnR>
                      <a:noFill/>
                    </a:lnR>
                    <a:lnT>
                      <a:noFill/>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700" b="1" i="0" u="none" strike="noStrike">
                          <a:solidFill>
                            <a:srgbClr val="000000"/>
                          </a:solidFill>
                          <a:effectLst/>
                          <a:latin typeface="GT America Regular" pitchFamily="2" charset="0"/>
                        </a:rPr>
                        <a:t>%</a:t>
                      </a:r>
                    </a:p>
                  </a:txBody>
                  <a:tcPr marL="0" marR="0" marT="0" marB="0" anchor="ctr">
                    <a:lnL>
                      <a:noFill/>
                    </a:lnL>
                    <a:lnR>
                      <a:noFill/>
                    </a:lnR>
                    <a:lnT>
                      <a:noFill/>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700" b="1" i="0" u="none" strike="noStrike">
                          <a:solidFill>
                            <a:srgbClr val="000000"/>
                          </a:solidFill>
                          <a:effectLst/>
                          <a:latin typeface="GT America Regular" pitchFamily="2" charset="0"/>
                        </a:rPr>
                        <a:t>Old</a:t>
                      </a:r>
                    </a:p>
                  </a:txBody>
                  <a:tcPr marL="0" marR="0" marT="0" marB="0" anchor="ctr">
                    <a:lnL>
                      <a:noFill/>
                    </a:lnL>
                    <a:lnR>
                      <a:noFill/>
                    </a:lnR>
                    <a:lnT>
                      <a:noFill/>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700" b="1" i="0" u="none" strike="noStrike">
                          <a:solidFill>
                            <a:srgbClr val="000000"/>
                          </a:solidFill>
                          <a:effectLst/>
                          <a:latin typeface="GT America Regular" pitchFamily="2" charset="0"/>
                        </a:rPr>
                        <a:t>New</a:t>
                      </a:r>
                    </a:p>
                  </a:txBody>
                  <a:tcPr marL="0" marR="0" marT="0" marB="0" anchor="ctr">
                    <a:lnL>
                      <a:noFill/>
                    </a:lnL>
                    <a:lnR>
                      <a:noFill/>
                    </a:lnR>
                    <a:lnT>
                      <a:noFill/>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700" b="1" i="0" u="none" strike="noStrike">
                          <a:solidFill>
                            <a:srgbClr val="000000"/>
                          </a:solidFill>
                          <a:effectLst/>
                          <a:latin typeface="GT America Regular" pitchFamily="2" charset="0"/>
                        </a:rPr>
                        <a:t>%</a:t>
                      </a:r>
                    </a:p>
                  </a:txBody>
                  <a:tcPr marL="0" marR="0" marT="0" marB="0" anchor="ctr">
                    <a:lnL>
                      <a:noFill/>
                    </a:lnL>
                    <a:lnR>
                      <a:noFill/>
                    </a:lnR>
                    <a:lnT>
                      <a:noFill/>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700" b="1" i="0" u="none" strike="noStrike">
                          <a:solidFill>
                            <a:srgbClr val="000000"/>
                          </a:solidFill>
                          <a:effectLst/>
                          <a:latin typeface="GT America Regular" pitchFamily="2" charset="0"/>
                        </a:rPr>
                        <a:t>Old</a:t>
                      </a:r>
                    </a:p>
                  </a:txBody>
                  <a:tcPr marL="0" marR="0" marT="0" marB="0" anchor="ctr">
                    <a:lnL>
                      <a:noFill/>
                    </a:lnL>
                    <a:lnR>
                      <a:noFill/>
                    </a:lnR>
                    <a:lnT>
                      <a:noFill/>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700" b="1" i="0" u="none" strike="noStrike">
                          <a:solidFill>
                            <a:srgbClr val="000000"/>
                          </a:solidFill>
                          <a:effectLst/>
                          <a:latin typeface="GT America Regular" pitchFamily="2" charset="0"/>
                        </a:rPr>
                        <a:t>New</a:t>
                      </a:r>
                    </a:p>
                  </a:txBody>
                  <a:tcPr marL="0" marR="0" marT="0" marB="0" anchor="ctr">
                    <a:lnL>
                      <a:noFill/>
                    </a:lnL>
                    <a:lnR>
                      <a:noFill/>
                    </a:lnR>
                    <a:lnT>
                      <a:noFill/>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700" b="1" i="0" u="none" strike="noStrike">
                          <a:solidFill>
                            <a:srgbClr val="000000"/>
                          </a:solidFill>
                          <a:effectLst/>
                          <a:latin typeface="GT America Regular" pitchFamily="2" charset="0"/>
                        </a:rPr>
                        <a:t>%</a:t>
                      </a:r>
                    </a:p>
                  </a:txBody>
                  <a:tcPr marL="0" marR="0" marT="0" marB="0" anchor="ctr">
                    <a:lnL>
                      <a:noFill/>
                    </a:lnL>
                    <a:lnR>
                      <a:noFill/>
                    </a:lnR>
                    <a:lnT>
                      <a:noFill/>
                    </a:lnT>
                    <a:lnB w="6350" cap="flat" cmpd="sng" algn="ctr">
                      <a:solidFill>
                        <a:srgbClr val="D0D6DF"/>
                      </a:solidFill>
                      <a:prstDash val="solid"/>
                      <a:round/>
                      <a:headEnd type="none" w="med" len="med"/>
                      <a:tailEnd type="none" w="med" len="med"/>
                    </a:lnB>
                    <a:noFill/>
                  </a:tcPr>
                </a:tc>
                <a:extLst>
                  <a:ext uri="{0D108BD9-81ED-4DB2-BD59-A6C34878D82A}">
                    <a16:rowId xmlns:a16="http://schemas.microsoft.com/office/drawing/2014/main" val="1444173445"/>
                  </a:ext>
                </a:extLst>
              </a:tr>
              <a:tr h="167301">
                <a:tc>
                  <a:txBody>
                    <a:bodyPr/>
                    <a:lstStyle/>
                    <a:p>
                      <a:pPr algn="l" fontAlgn="ctr">
                        <a:buNone/>
                      </a:pPr>
                      <a:r>
                        <a:rPr lang="en-US" sz="700" b="1" i="0" u="none" strike="noStrike">
                          <a:solidFill>
                            <a:srgbClr val="000000"/>
                          </a:solidFill>
                          <a:effectLst/>
                          <a:latin typeface="GT America Regular" pitchFamily="2" charset="0"/>
                        </a:rPr>
                        <a:t>Revenue</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700" b="0" i="0" u="none" strike="noStrike">
                          <a:solidFill>
                            <a:srgbClr val="000000"/>
                          </a:solidFill>
                          <a:effectLst/>
                          <a:latin typeface="GT America Regular" pitchFamily="2" charset="0"/>
                        </a:rPr>
                        <a:t>1126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700" b="0" i="0" u="none" strike="noStrike">
                          <a:solidFill>
                            <a:srgbClr val="000000"/>
                          </a:solidFill>
                          <a:effectLst/>
                          <a:latin typeface="GT America Regular" pitchFamily="2" charset="0"/>
                        </a:rPr>
                        <a:t>1151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700" b="0" i="0" u="none" strike="noStrike">
                          <a:solidFill>
                            <a:srgbClr val="000000"/>
                          </a:solidFill>
                          <a:effectLst/>
                          <a:latin typeface="GT America Regular" pitchFamily="2" charset="0"/>
                        </a:rPr>
                        <a:t>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700" b="0" i="0" u="none" strike="noStrike">
                          <a:solidFill>
                            <a:srgbClr val="000000"/>
                          </a:solidFill>
                          <a:effectLst/>
                          <a:latin typeface="GT America Regular" pitchFamily="2" charset="0"/>
                        </a:rPr>
                        <a:t>1172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700" b="0" i="0" u="none" strike="noStrike">
                          <a:solidFill>
                            <a:srgbClr val="000000"/>
                          </a:solidFill>
                          <a:effectLst/>
                          <a:latin typeface="GT America Regular" pitchFamily="2" charset="0"/>
                        </a:rPr>
                        <a:t>1186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700" b="0" i="0" u="none" strike="noStrike">
                          <a:solidFill>
                            <a:srgbClr val="000000"/>
                          </a:solidFill>
                          <a:effectLst/>
                          <a:latin typeface="GT America Regular" pitchFamily="2" charset="0"/>
                        </a:rPr>
                        <a:t>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700" b="0" i="0" u="none" strike="noStrike">
                          <a:solidFill>
                            <a:srgbClr val="000000"/>
                          </a:solidFill>
                          <a:effectLst/>
                          <a:latin typeface="GT America Regular" pitchFamily="2" charset="0"/>
                        </a:rPr>
                        <a:t>1219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700" b="0" i="0" u="none" strike="noStrike">
                          <a:solidFill>
                            <a:srgbClr val="000000"/>
                          </a:solidFill>
                          <a:effectLst/>
                          <a:latin typeface="GT America Regular" pitchFamily="2" charset="0"/>
                        </a:rPr>
                        <a:t>1228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700" b="0" i="0" u="none" strike="noStrike">
                          <a:solidFill>
                            <a:srgbClr val="000000"/>
                          </a:solidFill>
                          <a:effectLst/>
                          <a:latin typeface="GT America Regular" pitchFamily="2" charset="0"/>
                        </a:rPr>
                        <a:t>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extLst>
                  <a:ext uri="{0D108BD9-81ED-4DB2-BD59-A6C34878D82A}">
                    <a16:rowId xmlns:a16="http://schemas.microsoft.com/office/drawing/2014/main" val="3810320833"/>
                  </a:ext>
                </a:extLst>
              </a:tr>
              <a:tr h="167301">
                <a:tc>
                  <a:txBody>
                    <a:bodyPr/>
                    <a:lstStyle/>
                    <a:p>
                      <a:pPr algn="l" fontAlgn="ctr">
                        <a:buNone/>
                      </a:pPr>
                      <a:r>
                        <a:rPr lang="en-US" sz="700" b="1" i="0" u="none" strike="noStrike">
                          <a:solidFill>
                            <a:srgbClr val="000000"/>
                          </a:solidFill>
                          <a:effectLst/>
                          <a:latin typeface="GT America Regular" pitchFamily="2" charset="0"/>
                        </a:rPr>
                        <a:t>EBIT (exc. NRIs)</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700" b="0" i="0" u="none" strike="noStrike">
                          <a:solidFill>
                            <a:srgbClr val="000000"/>
                          </a:solidFill>
                          <a:effectLst/>
                          <a:latin typeface="GT America Regular" pitchFamily="2" charset="0"/>
                        </a:rPr>
                        <a:t>85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700" b="0" i="0" u="none" strike="noStrike">
                          <a:solidFill>
                            <a:srgbClr val="000000"/>
                          </a:solidFill>
                          <a:effectLst/>
                          <a:latin typeface="GT America Regular" pitchFamily="2" charset="0"/>
                        </a:rPr>
                        <a:t>88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700" b="0" i="0" u="none" strike="noStrike">
                          <a:solidFill>
                            <a:srgbClr val="000000"/>
                          </a:solidFill>
                          <a:effectLst/>
                          <a:latin typeface="GT America Regular" pitchFamily="2" charset="0"/>
                        </a:rPr>
                        <a:t>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700" b="0" i="0" u="none" strike="noStrike">
                          <a:solidFill>
                            <a:srgbClr val="000000"/>
                          </a:solidFill>
                          <a:effectLst/>
                          <a:latin typeface="GT America Regular" pitchFamily="2" charset="0"/>
                        </a:rPr>
                        <a:t>105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700" b="0" i="0" u="none" strike="noStrike">
                          <a:solidFill>
                            <a:srgbClr val="000000"/>
                          </a:solidFill>
                          <a:effectLst/>
                          <a:latin typeface="GT America Regular" pitchFamily="2" charset="0"/>
                        </a:rPr>
                        <a:t>104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700" b="0" i="0" u="none" strike="noStrike">
                          <a:solidFill>
                            <a:srgbClr val="000000"/>
                          </a:solidFill>
                          <a:effectLst/>
                          <a:latin typeface="GT America Regular" pitchFamily="2" charset="0"/>
                        </a:rPr>
                        <a:t>-1%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700" b="0" i="0" u="none" strike="noStrike">
                          <a:solidFill>
                            <a:srgbClr val="000000"/>
                          </a:solidFill>
                          <a:effectLst/>
                          <a:latin typeface="GT America Regular" pitchFamily="2" charset="0"/>
                        </a:rPr>
                        <a:t>125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700" b="0" i="0" u="none" strike="noStrike">
                          <a:solidFill>
                            <a:srgbClr val="000000"/>
                          </a:solidFill>
                          <a:effectLst/>
                          <a:latin typeface="GT America Regular" pitchFamily="2" charset="0"/>
                        </a:rPr>
                        <a:t>125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700" b="0" i="0" u="none" strike="noStrike">
                          <a:solidFill>
                            <a:srgbClr val="000000"/>
                          </a:solidFill>
                          <a:effectLst/>
                          <a:latin typeface="GT America Regular" pitchFamily="2" charset="0"/>
                        </a:rPr>
                        <a:t>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extLst>
                  <a:ext uri="{0D108BD9-81ED-4DB2-BD59-A6C34878D82A}">
                    <a16:rowId xmlns:a16="http://schemas.microsoft.com/office/drawing/2014/main" val="283369614"/>
                  </a:ext>
                </a:extLst>
              </a:tr>
              <a:tr h="167301">
                <a:tc>
                  <a:txBody>
                    <a:bodyPr/>
                    <a:lstStyle/>
                    <a:p>
                      <a:pPr algn="l" fontAlgn="ctr">
                        <a:buNone/>
                      </a:pPr>
                      <a:r>
                        <a:rPr lang="en-US" sz="700" b="1" i="0" u="none" strike="noStrike">
                          <a:solidFill>
                            <a:srgbClr val="000000"/>
                          </a:solidFill>
                          <a:effectLst/>
                          <a:latin typeface="GT America Regular" pitchFamily="2" charset="0"/>
                        </a:rPr>
                        <a:t>EBIT</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700" b="0" i="0" u="none" strike="noStrike">
                          <a:solidFill>
                            <a:srgbClr val="000000"/>
                          </a:solidFill>
                          <a:effectLst/>
                          <a:latin typeface="GT America Regular" pitchFamily="2" charset="0"/>
                        </a:rPr>
                        <a:t>54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700" b="0" i="0" u="none" strike="noStrike">
                          <a:solidFill>
                            <a:srgbClr val="000000"/>
                          </a:solidFill>
                          <a:effectLst/>
                          <a:latin typeface="GT America Regular" pitchFamily="2" charset="0"/>
                        </a:rPr>
                        <a:t>56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700" b="0" i="0" u="none" strike="noStrike">
                          <a:solidFill>
                            <a:srgbClr val="000000"/>
                          </a:solidFill>
                          <a:effectLst/>
                          <a:latin typeface="GT America Regular" pitchFamily="2" charset="0"/>
                        </a:rPr>
                        <a:t>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700" b="0" i="0" u="none" strike="noStrike">
                          <a:solidFill>
                            <a:srgbClr val="000000"/>
                          </a:solidFill>
                          <a:effectLst/>
                          <a:latin typeface="GT America Regular" pitchFamily="2" charset="0"/>
                        </a:rPr>
                        <a:t>105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700" b="0" i="0" u="none" strike="noStrike">
                          <a:solidFill>
                            <a:srgbClr val="000000"/>
                          </a:solidFill>
                          <a:effectLst/>
                          <a:latin typeface="GT America Regular" pitchFamily="2" charset="0"/>
                        </a:rPr>
                        <a:t>104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700" b="0" i="0" u="none" strike="noStrike">
                          <a:solidFill>
                            <a:srgbClr val="000000"/>
                          </a:solidFill>
                          <a:effectLst/>
                          <a:latin typeface="GT America Regular" pitchFamily="2" charset="0"/>
                        </a:rPr>
                        <a:t>-1%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700" b="0" i="0" u="none" strike="noStrike">
                          <a:solidFill>
                            <a:srgbClr val="000000"/>
                          </a:solidFill>
                          <a:effectLst/>
                          <a:latin typeface="GT America Regular" pitchFamily="2" charset="0"/>
                        </a:rPr>
                        <a:t>125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700" b="0" i="0" u="none" strike="noStrike">
                          <a:solidFill>
                            <a:srgbClr val="000000"/>
                          </a:solidFill>
                          <a:effectLst/>
                          <a:latin typeface="GT America Regular" pitchFamily="2" charset="0"/>
                        </a:rPr>
                        <a:t>125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700" b="0" i="0" u="none" strike="noStrike">
                          <a:solidFill>
                            <a:srgbClr val="000000"/>
                          </a:solidFill>
                          <a:effectLst/>
                          <a:latin typeface="GT America Regular" pitchFamily="2" charset="0"/>
                        </a:rPr>
                        <a:t>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extLst>
                  <a:ext uri="{0D108BD9-81ED-4DB2-BD59-A6C34878D82A}">
                    <a16:rowId xmlns:a16="http://schemas.microsoft.com/office/drawing/2014/main" val="1475361"/>
                  </a:ext>
                </a:extLst>
              </a:tr>
              <a:tr h="167301">
                <a:tc>
                  <a:txBody>
                    <a:bodyPr/>
                    <a:lstStyle/>
                    <a:p>
                      <a:pPr algn="l" fontAlgn="ctr">
                        <a:buNone/>
                      </a:pPr>
                      <a:r>
                        <a:rPr lang="en-US" sz="700" b="1" i="0" u="none" strike="noStrike">
                          <a:solidFill>
                            <a:srgbClr val="000000"/>
                          </a:solidFill>
                          <a:effectLst/>
                          <a:latin typeface="GT America Regular" pitchFamily="2" charset="0"/>
                        </a:rPr>
                        <a:t>EPS (excl. NRIs)</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700" b="0" i="0" u="none" strike="noStrike">
                          <a:solidFill>
                            <a:srgbClr val="000000"/>
                          </a:solidFill>
                          <a:effectLst/>
                          <a:latin typeface="GT America Regular" pitchFamily="2" charset="0"/>
                        </a:rPr>
                        <a:t>0.52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700" b="0" i="0" u="none" strike="noStrike">
                          <a:solidFill>
                            <a:srgbClr val="000000"/>
                          </a:solidFill>
                          <a:effectLst/>
                          <a:latin typeface="GT America Regular" pitchFamily="2" charset="0"/>
                        </a:rPr>
                        <a:t>0.56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700" b="0" i="0" u="none" strike="noStrike">
                          <a:solidFill>
                            <a:srgbClr val="000000"/>
                          </a:solidFill>
                          <a:effectLst/>
                          <a:latin typeface="GT America Regular" pitchFamily="2" charset="0"/>
                        </a:rPr>
                        <a:t>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700" b="0" i="0" u="none" strike="noStrike">
                          <a:solidFill>
                            <a:srgbClr val="000000"/>
                          </a:solidFill>
                          <a:effectLst/>
                          <a:latin typeface="GT America Regular" pitchFamily="2" charset="0"/>
                        </a:rPr>
                        <a:t>0.76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700" b="0" i="0" u="none" strike="noStrike">
                          <a:solidFill>
                            <a:srgbClr val="000000"/>
                          </a:solidFill>
                          <a:effectLst/>
                          <a:latin typeface="GT America Regular" pitchFamily="2" charset="0"/>
                        </a:rPr>
                        <a:t>0.75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700" b="0" i="0" u="none" strike="noStrike">
                          <a:solidFill>
                            <a:srgbClr val="000000"/>
                          </a:solidFill>
                          <a:effectLst/>
                          <a:latin typeface="GT America Regular" pitchFamily="2" charset="0"/>
                        </a:rPr>
                        <a:t>-1%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700" b="0" i="0" u="none" strike="noStrike">
                          <a:solidFill>
                            <a:srgbClr val="000000"/>
                          </a:solidFill>
                          <a:effectLst/>
                          <a:latin typeface="GT America Regular" pitchFamily="2" charset="0"/>
                        </a:rPr>
                        <a:t>1.00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700" b="0" i="0" u="none" strike="noStrike">
                          <a:solidFill>
                            <a:srgbClr val="000000"/>
                          </a:solidFill>
                          <a:effectLst/>
                          <a:latin typeface="GT America Regular" pitchFamily="2" charset="0"/>
                        </a:rPr>
                        <a:t>1.00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700" b="0" i="0" u="none" strike="noStrike">
                          <a:solidFill>
                            <a:srgbClr val="000000"/>
                          </a:solidFill>
                          <a:effectLst/>
                          <a:latin typeface="GT America Regular" pitchFamily="2" charset="0"/>
                        </a:rPr>
                        <a:t>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extLst>
                  <a:ext uri="{0D108BD9-81ED-4DB2-BD59-A6C34878D82A}">
                    <a16:rowId xmlns:a16="http://schemas.microsoft.com/office/drawing/2014/main" val="3471134756"/>
                  </a:ext>
                </a:extLst>
              </a:tr>
              <a:tr h="167301">
                <a:tc>
                  <a:txBody>
                    <a:bodyPr/>
                    <a:lstStyle/>
                    <a:p>
                      <a:pPr algn="l" fontAlgn="ctr">
                        <a:buNone/>
                      </a:pPr>
                      <a:r>
                        <a:rPr lang="en-US" sz="700" b="1" i="0" u="none" strike="noStrike">
                          <a:solidFill>
                            <a:srgbClr val="000000"/>
                          </a:solidFill>
                          <a:effectLst/>
                          <a:latin typeface="GT America Regular" pitchFamily="2" charset="0"/>
                        </a:rPr>
                        <a:t>DPS</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700" b="0" i="0" u="none" strike="noStrike">
                          <a:solidFill>
                            <a:srgbClr val="000000"/>
                          </a:solidFill>
                          <a:effectLst/>
                          <a:latin typeface="GT America Regular" pitchFamily="2" charset="0"/>
                        </a:rPr>
                        <a:t>0.50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700" b="0" i="0" u="none" strike="noStrike">
                          <a:solidFill>
                            <a:srgbClr val="000000"/>
                          </a:solidFill>
                          <a:effectLst/>
                          <a:latin typeface="GT America Regular" pitchFamily="2" charset="0"/>
                        </a:rPr>
                        <a:t>0.45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700" b="0" i="0" u="none" strike="noStrike">
                          <a:solidFill>
                            <a:srgbClr val="000000"/>
                          </a:solidFill>
                          <a:effectLst/>
                          <a:latin typeface="GT America Regular" pitchFamily="2" charset="0"/>
                        </a:rPr>
                        <a:t>-10%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700" b="0" i="0" u="none" strike="noStrike">
                          <a:solidFill>
                            <a:srgbClr val="000000"/>
                          </a:solidFill>
                          <a:effectLst/>
                          <a:latin typeface="GT America Regular" pitchFamily="2" charset="0"/>
                        </a:rPr>
                        <a:t>0.55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700" b="0" i="0" u="none" strike="noStrike">
                          <a:solidFill>
                            <a:srgbClr val="000000"/>
                          </a:solidFill>
                          <a:effectLst/>
                          <a:latin typeface="GT America Regular" pitchFamily="2" charset="0"/>
                        </a:rPr>
                        <a:t>0.55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700" b="0" i="0" u="none" strike="noStrike">
                          <a:solidFill>
                            <a:srgbClr val="000000"/>
                          </a:solidFill>
                          <a:effectLst/>
                          <a:latin typeface="GT America Regular" pitchFamily="2" charset="0"/>
                        </a:rPr>
                        <a:t>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700" b="0" i="0" u="none" strike="noStrike">
                          <a:solidFill>
                            <a:srgbClr val="000000"/>
                          </a:solidFill>
                          <a:effectLst/>
                          <a:latin typeface="GT America Regular" pitchFamily="2" charset="0"/>
                        </a:rPr>
                        <a:t>0.60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700" b="0" i="0" u="none" strike="noStrike">
                          <a:solidFill>
                            <a:srgbClr val="000000"/>
                          </a:solidFill>
                          <a:effectLst/>
                          <a:latin typeface="GT America Regular" pitchFamily="2" charset="0"/>
                        </a:rPr>
                        <a:t>0.60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700" b="0" i="0" u="none" strike="noStrike">
                          <a:solidFill>
                            <a:srgbClr val="000000"/>
                          </a:solidFill>
                          <a:effectLst/>
                          <a:latin typeface="GT America Regular" pitchFamily="2" charset="0"/>
                        </a:rPr>
                        <a:t>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extLst>
                  <a:ext uri="{0D108BD9-81ED-4DB2-BD59-A6C34878D82A}">
                    <a16:rowId xmlns:a16="http://schemas.microsoft.com/office/drawing/2014/main" val="3803370144"/>
                  </a:ext>
                </a:extLst>
              </a:tr>
              <a:tr h="167301">
                <a:tc>
                  <a:txBody>
                    <a:bodyPr/>
                    <a:lstStyle/>
                    <a:p>
                      <a:pPr algn="l" fontAlgn="b">
                        <a:buNone/>
                      </a:pPr>
                      <a:r>
                        <a:rPr lang="en-US" sz="600" b="0" i="0" u="none" strike="noStrike">
                          <a:solidFill>
                            <a:srgbClr val="000000"/>
                          </a:solidFill>
                          <a:effectLst/>
                          <a:latin typeface="GT America Regular" pitchFamily="2" charset="0"/>
                        </a:rPr>
                        <a:t>Source: Inderes</a:t>
                      </a:r>
                    </a:p>
                  </a:txBody>
                  <a:tcPr marL="0" marR="0" marT="0" marB="0" anchor="b">
                    <a:lnL>
                      <a:noFill/>
                    </a:lnL>
                    <a:lnR>
                      <a:noFill/>
                    </a:lnR>
                    <a:lnT w="6350" cap="flat" cmpd="sng" algn="ctr">
                      <a:solidFill>
                        <a:srgbClr val="D0D6DF"/>
                      </a:solidFill>
                      <a:prstDash val="solid"/>
                      <a:round/>
                      <a:headEnd type="none" w="med" len="med"/>
                      <a:tailEnd type="none" w="med" len="med"/>
                    </a:lnT>
                    <a:lnB>
                      <a:noFill/>
                    </a:lnB>
                    <a:noFill/>
                  </a:tcPr>
                </a:tc>
                <a:tc>
                  <a:txBody>
                    <a:bodyPr/>
                    <a:lstStyle/>
                    <a:p>
                      <a:pPr algn="ctr" fontAlgn="ctr">
                        <a:buNone/>
                      </a:pPr>
                      <a:r>
                        <a:rPr lang="en-US" sz="7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noFill/>
                  </a:tcPr>
                </a:tc>
                <a:tc>
                  <a:txBody>
                    <a:bodyPr/>
                    <a:lstStyle/>
                    <a:p>
                      <a:pPr algn="ctr" fontAlgn="ctr">
                        <a:buNone/>
                      </a:pPr>
                      <a:r>
                        <a:rPr lang="en-US" sz="7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noFill/>
                  </a:tcPr>
                </a:tc>
                <a:tc>
                  <a:txBody>
                    <a:bodyPr/>
                    <a:lstStyle/>
                    <a:p>
                      <a:pPr algn="ctr" fontAlgn="ctr">
                        <a:buNone/>
                      </a:pPr>
                      <a:r>
                        <a:rPr lang="en-US" sz="7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noFill/>
                  </a:tcPr>
                </a:tc>
                <a:tc>
                  <a:txBody>
                    <a:bodyPr/>
                    <a:lstStyle/>
                    <a:p>
                      <a:pPr algn="ctr" fontAlgn="ctr">
                        <a:buNone/>
                      </a:pPr>
                      <a:r>
                        <a:rPr lang="en-US" sz="7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noFill/>
                  </a:tcPr>
                </a:tc>
                <a:tc>
                  <a:txBody>
                    <a:bodyPr/>
                    <a:lstStyle/>
                    <a:p>
                      <a:pPr algn="ctr" fontAlgn="ctr">
                        <a:buNone/>
                      </a:pPr>
                      <a:r>
                        <a:rPr lang="en-US" sz="7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noFill/>
                  </a:tcPr>
                </a:tc>
                <a:tc>
                  <a:txBody>
                    <a:bodyPr/>
                    <a:lstStyle/>
                    <a:p>
                      <a:pPr algn="ctr" fontAlgn="ctr">
                        <a:buNone/>
                      </a:pPr>
                      <a:r>
                        <a:rPr lang="en-US" sz="7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noFill/>
                  </a:tcPr>
                </a:tc>
                <a:tc>
                  <a:txBody>
                    <a:bodyPr/>
                    <a:lstStyle/>
                    <a:p>
                      <a:pPr algn="ctr" fontAlgn="ctr">
                        <a:buNone/>
                      </a:pPr>
                      <a:r>
                        <a:rPr lang="en-US" sz="7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noFill/>
                  </a:tcPr>
                </a:tc>
                <a:tc>
                  <a:txBody>
                    <a:bodyPr/>
                    <a:lstStyle/>
                    <a:p>
                      <a:pPr algn="ctr" fontAlgn="ctr">
                        <a:buNone/>
                      </a:pPr>
                      <a:r>
                        <a:rPr lang="en-US" sz="7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noFill/>
                  </a:tcPr>
                </a:tc>
                <a:tc>
                  <a:txBody>
                    <a:bodyPr/>
                    <a:lstStyle/>
                    <a:p>
                      <a:pPr algn="ctr" fontAlgn="ctr">
                        <a:buNone/>
                      </a:pPr>
                      <a:r>
                        <a:rPr lang="en-US" sz="700" b="0" i="0" u="none" strike="noStrike" dirty="0">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noFill/>
                  </a:tcPr>
                </a:tc>
                <a:extLst>
                  <a:ext uri="{0D108BD9-81ED-4DB2-BD59-A6C34878D82A}">
                    <a16:rowId xmlns:a16="http://schemas.microsoft.com/office/drawing/2014/main" val="248235213"/>
                  </a:ext>
                </a:extLst>
              </a:tr>
            </a:tbl>
          </a:graphicData>
        </a:graphic>
      </p:graphicFrame>
    </p:spTree>
    <p:extLst>
      <p:ext uri="{BB962C8B-B14F-4D97-AF65-F5344CB8AC3E}">
        <p14:creationId xmlns:p14="http://schemas.microsoft.com/office/powerpoint/2010/main" val="3926458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EAA82-D91B-E72D-6595-DF23BDD7FD8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B928130-2C87-6881-CA14-D498844DBBA4}"/>
              </a:ext>
            </a:extLst>
          </p:cNvPr>
          <p:cNvSpPr>
            <a:spLocks noGrp="1"/>
          </p:cNvSpPr>
          <p:nvPr>
            <p:ph type="body" sz="quarter" idx="17"/>
          </p:nvPr>
        </p:nvSpPr>
        <p:spPr>
          <a:xfrm>
            <a:off x="342901" y="288000"/>
            <a:ext cx="6926399" cy="480131"/>
          </a:xfrm>
        </p:spPr>
        <p:txBody>
          <a:bodyPr/>
          <a:lstStyle/>
          <a:p>
            <a:r>
              <a:rPr lang="en-US">
                <a:latin typeface="GT America Condensed Regular" pitchFamily="2" charset="77"/>
                <a:ea typeface="GT America Condensed Regular"/>
                <a:cs typeface="GT America Condensed Regular" pitchFamily="2" charset="77"/>
              </a:rPr>
              <a:t>Valuation still on the high side</a:t>
            </a:r>
          </a:p>
        </p:txBody>
      </p:sp>
      <p:sp>
        <p:nvSpPr>
          <p:cNvPr id="3" name="Slide Number Placeholder 2">
            <a:extLst>
              <a:ext uri="{FF2B5EF4-FFF2-40B4-BE49-F238E27FC236}">
                <a16:creationId xmlns:a16="http://schemas.microsoft.com/office/drawing/2014/main" id="{E09C4E53-CB87-3FB5-F0FC-CA42287C4C2A}"/>
              </a:ext>
            </a:extLst>
          </p:cNvPr>
          <p:cNvSpPr>
            <a:spLocks noGrp="1"/>
          </p:cNvSpPr>
          <p:nvPr>
            <p:ph type="sldNum" sz="quarter" idx="4"/>
          </p:nvPr>
        </p:nvSpPr>
        <p:spPr/>
        <p:txBody>
          <a:bodyPr/>
          <a:lstStyle/>
          <a:p>
            <a:fld id="{3DB702B6-6156-2F42-85AB-A912E062E9D6}" type="slidenum">
              <a:rPr lang="en-US"/>
              <a:pPr/>
              <a:t>6</a:t>
            </a:fld>
            <a:endParaRPr lang="en-US"/>
          </a:p>
        </p:txBody>
      </p:sp>
      <p:sp>
        <p:nvSpPr>
          <p:cNvPr id="4" name="Text Placeholder 3">
            <a:extLst>
              <a:ext uri="{FF2B5EF4-FFF2-40B4-BE49-F238E27FC236}">
                <a16:creationId xmlns:a16="http://schemas.microsoft.com/office/drawing/2014/main" id="{97CE3ABC-FB78-B777-853F-8500C34295A5}"/>
              </a:ext>
            </a:extLst>
          </p:cNvPr>
          <p:cNvSpPr>
            <a:spLocks noGrp="1"/>
          </p:cNvSpPr>
          <p:nvPr>
            <p:ph type="body" sz="quarter" idx="18"/>
          </p:nvPr>
        </p:nvSpPr>
        <p:spPr/>
        <p:txBody>
          <a:bodyPr spcCol="180000">
            <a:normAutofit lnSpcReduction="10000"/>
          </a:bodyPr>
          <a:lstStyle/>
          <a:p>
            <a:pPr>
              <a:lnSpc>
                <a:spcPct val="100000"/>
              </a:lnSpc>
              <a:spcBef>
                <a:spcPts val="300"/>
              </a:spcBef>
              <a:spcAft>
                <a:spcPts val="300"/>
              </a:spcAft>
            </a:pPr>
            <a:r>
              <a:rPr lang="en-US" b="1" dirty="0">
                <a:solidFill>
                  <a:schemeClr val="accent1"/>
                </a:solidFill>
                <a:latin typeface="Inderes" panose="02000506030000020004" pitchFamily="2" charset="0"/>
              </a:rPr>
              <a:t>The share prices in improved earnings</a:t>
            </a:r>
          </a:p>
          <a:p>
            <a:pPr>
              <a:lnSpc>
                <a:spcPct val="110000"/>
              </a:lnSpc>
              <a:spcBef>
                <a:spcPts val="300"/>
              </a:spcBef>
              <a:spcAft>
                <a:spcPts val="300"/>
              </a:spcAft>
            </a:pPr>
            <a:r>
              <a:rPr lang="en-US" dirty="0">
                <a:latin typeface="Inderes" panose="02000506030000020004" pitchFamily="2" charset="0"/>
              </a:rPr>
              <a:t>In our opinion, Fiskars' share price reflects profitability recovering clearly from this year's weak level. Thus, at least the earnings growth estimated for next year will be absorbed by the multiples, and the dividend yield alone does not provide a sufficient expected return. </a:t>
            </a:r>
          </a:p>
          <a:p>
            <a:pPr>
              <a:lnSpc>
                <a:spcPct val="100000"/>
              </a:lnSpc>
              <a:spcBef>
                <a:spcPts val="300"/>
              </a:spcBef>
              <a:spcAft>
                <a:spcPts val="300"/>
              </a:spcAft>
            </a:pPr>
            <a:r>
              <a:rPr lang="en-US" b="1" dirty="0">
                <a:solidFill>
                  <a:schemeClr val="accent1"/>
                </a:solidFill>
                <a:latin typeface="Inderes" panose="02000506030000020004" pitchFamily="2" charset="0"/>
              </a:rPr>
              <a:t>Earnings-based valuation is high</a:t>
            </a:r>
          </a:p>
          <a:p>
            <a:pPr>
              <a:lnSpc>
                <a:spcPct val="110000"/>
              </a:lnSpc>
              <a:spcBef>
                <a:spcPts val="300"/>
              </a:spcBef>
              <a:spcAft>
                <a:spcPts val="300"/>
              </a:spcAft>
            </a:pPr>
            <a:r>
              <a:rPr lang="en-US" dirty="0">
                <a:latin typeface="Inderes" panose="02000506030000020004" pitchFamily="2" charset="0"/>
              </a:rPr>
              <a:t>Prior to the COVID pandemic, Fiskars’ growth and profitability profile was modest. The home nesting trend sparked by COVID clearly supported Fiskars, which was particularly reflected as significant earnings growth in the Vita segment in 2020-22, which, however, weakened significantly in 2023-25 due to the slowdown in demand. We believe the company should have potential for stable, albeit quite small growth, and better relative profitability than in the past (adj. EBIT 5-10%). On the other hand, historically, the company has achieved little growth, and its markets are quite mature (and thus slow-growing), which limits accepted multiples. </a:t>
            </a:r>
          </a:p>
          <a:p>
            <a:pPr>
              <a:lnSpc>
                <a:spcPct val="110000"/>
              </a:lnSpc>
              <a:spcBef>
                <a:spcPts val="300"/>
              </a:spcBef>
              <a:spcAft>
                <a:spcPts val="300"/>
              </a:spcAft>
            </a:pPr>
            <a:r>
              <a:rPr lang="en-US" dirty="0">
                <a:latin typeface="Inderes" panose="02000506030000020004" pitchFamily="2" charset="0"/>
              </a:rPr>
              <a:t>We determined the acceptable valuation level for Fiskars’ share to be P/E 12-14x and EV/EBIT 10-12x. The multiples for 2024-26 are above acceptable, and only in 2027 are they within acceptable. Thus, the expected earnings growth in the coming years will largely be used to digest the multiples. In our opinion, Fiskars does not have a clear peer group, but even compared to the peers we have selected, the company is currently valued at a clear premium. In our view, this is not justified given the company’s, at best, mediocre growth profile and return on capital.</a:t>
            </a:r>
          </a:p>
          <a:p>
            <a:pPr>
              <a:lnSpc>
                <a:spcPct val="110000"/>
              </a:lnSpc>
              <a:spcBef>
                <a:spcPts val="300"/>
              </a:spcBef>
              <a:spcAft>
                <a:spcPts val="300"/>
              </a:spcAft>
            </a:pPr>
            <a:endParaRPr lang="en-US" dirty="0">
              <a:latin typeface="Inderes" panose="02000506030000020004" pitchFamily="2" charset="0"/>
            </a:endParaRPr>
          </a:p>
          <a:p>
            <a:pPr>
              <a:lnSpc>
                <a:spcPct val="100000"/>
              </a:lnSpc>
              <a:spcBef>
                <a:spcPts val="300"/>
              </a:spcBef>
              <a:spcAft>
                <a:spcPts val="300"/>
              </a:spcAft>
            </a:pPr>
            <a:r>
              <a:rPr lang="en-US" b="1" dirty="0">
                <a:solidFill>
                  <a:schemeClr val="accent1"/>
                </a:solidFill>
                <a:latin typeface="Inderes" panose="02000506030000020004" pitchFamily="2" charset="0"/>
              </a:rPr>
              <a:t>DCF model close to the current share price</a:t>
            </a:r>
          </a:p>
          <a:p>
            <a:pPr>
              <a:lnSpc>
                <a:spcPct val="110000"/>
              </a:lnSpc>
              <a:spcBef>
                <a:spcPts val="300"/>
              </a:spcBef>
              <a:spcAft>
                <a:spcPts val="300"/>
              </a:spcAft>
            </a:pPr>
            <a:r>
              <a:rPr lang="en-US" dirty="0">
                <a:latin typeface="Inderes" panose="02000506030000020004" pitchFamily="2" charset="0"/>
              </a:rPr>
              <a:t>We estimate Fiskars' revenue to return to growth in 2026, but for growth to slow to 2% annually from 2029 onwards. We expect the EBIT margin to improve to about 11.5% by 2029 and then remain stable. Excluding the COVID years of 2020-21, this level is above any level achieved in the company's history. The company's gross margin has clearly increased over the past five years, which, as volumes recover, should also lead to a better operating profit margin than before. </a:t>
            </a:r>
          </a:p>
          <a:p>
            <a:pPr>
              <a:lnSpc>
                <a:spcPct val="110000"/>
              </a:lnSpc>
              <a:spcBef>
                <a:spcPts val="300"/>
              </a:spcBef>
              <a:spcAft>
                <a:spcPts val="300"/>
              </a:spcAft>
            </a:pPr>
            <a:r>
              <a:rPr lang="en-US" dirty="0">
                <a:latin typeface="Inderes" panose="02000506030000020004" pitchFamily="2" charset="0"/>
              </a:rPr>
              <a:t>Our DCF model indicates that Fiskars’ debt-free value is about 1.5 BNEUR and the value of the share capital is about 1.0 BNEUR, or good EUR 12 per share. The DCF relies on a margin improvement in the coming years. </a:t>
            </a:r>
          </a:p>
          <a:p>
            <a:pPr>
              <a:lnSpc>
                <a:spcPct val="100000"/>
              </a:lnSpc>
              <a:spcBef>
                <a:spcPts val="300"/>
              </a:spcBef>
              <a:spcAft>
                <a:spcPts val="300"/>
              </a:spcAft>
            </a:pPr>
            <a:r>
              <a:rPr lang="en-US" b="1" dirty="0">
                <a:solidFill>
                  <a:schemeClr val="accent1"/>
                </a:solidFill>
                <a:latin typeface="Inderes" panose="02000506030000020004" pitchFamily="2" charset="0"/>
              </a:rPr>
              <a:t>Balance sheet-based valuation slightly high</a:t>
            </a:r>
          </a:p>
          <a:p>
            <a:pPr>
              <a:lnSpc>
                <a:spcPct val="110000"/>
              </a:lnSpc>
              <a:spcBef>
                <a:spcPts val="300"/>
              </a:spcBef>
              <a:spcAft>
                <a:spcPts val="300"/>
              </a:spcAft>
            </a:pPr>
            <a:r>
              <a:rPr lang="en-US" dirty="0">
                <a:latin typeface="Inderes" panose="02000506030000020004" pitchFamily="2" charset="0"/>
              </a:rPr>
              <a:t>Fiskars’ P/B ratio is about 1.3x for the coming years. The ROE for 2025 will remain very weak, and in 2026 it will still be below 10%. Relative to these figures, the valuation is high. Starting from 2028, we expect an 11-12% ROE, compared to which the valuation is at an acceptable level. Here, too, we see a need for earnings growth for the multiples to neutralize.</a:t>
            </a:r>
          </a:p>
          <a:p>
            <a:pPr>
              <a:lnSpc>
                <a:spcPct val="100000"/>
              </a:lnSpc>
              <a:spcBef>
                <a:spcPts val="300"/>
              </a:spcBef>
              <a:spcAft>
                <a:spcPts val="300"/>
              </a:spcAft>
            </a:pPr>
            <a:r>
              <a:rPr lang="en-US" b="1" dirty="0">
                <a:solidFill>
                  <a:schemeClr val="accent1"/>
                </a:solidFill>
                <a:latin typeface="Inderes" panose="02000506030000020004" pitchFamily="2" charset="0"/>
              </a:rPr>
              <a:t>Sum of the parts is also a relevant valuation method</a:t>
            </a:r>
          </a:p>
          <a:p>
            <a:pPr>
              <a:lnSpc>
                <a:spcPct val="110000"/>
              </a:lnSpc>
              <a:spcBef>
                <a:spcPts val="300"/>
              </a:spcBef>
              <a:spcAft>
                <a:spcPts val="300"/>
              </a:spcAft>
            </a:pPr>
            <a:r>
              <a:rPr lang="en-US" dirty="0">
                <a:latin typeface="Inderes" panose="02000506030000020004" pitchFamily="2" charset="0"/>
              </a:rPr>
              <a:t>As Fiskars Group is currently divided into two independent segments, which we believe could be fully separated into independent companies as early as next year, the valuation could also be viewed as a sum of the parts. We believe the Fiskars segment is a business with modest growth potential and a business that already generates good profitability and return on capital. On the other hand, we also believe that it is quite stable. In our view, the Vita segment has the potential for slightly faster growth (around 5% per year) and a clear improvement in profitability from this year's adjusted  EBIT margin level of under 6%. Historically, Vita’s profitability has been volatile. However, current profitability is clearly below average.  </a:t>
            </a:r>
          </a:p>
          <a:p>
            <a:pPr>
              <a:lnSpc>
                <a:spcPct val="110000"/>
              </a:lnSpc>
              <a:spcBef>
                <a:spcPts val="300"/>
              </a:spcBef>
              <a:spcAft>
                <a:spcPts val="300"/>
              </a:spcAft>
            </a:pPr>
            <a:r>
              <a:rPr lang="en-US" dirty="0">
                <a:latin typeface="Inderes" panose="02000506030000020004" pitchFamily="2" charset="0"/>
              </a:rPr>
              <a:t>The best peer for the Fiskars segment is Husqvarna, whose EV/EBIT 2025 is approximately 11x. Applying this multiple, the value of the Fiskars segment would be around 750 MEUR. We believe that an acceptable multiple for Vita at the current somewhat low margin level is higher. If we were to use, for example, an EV/EBIT multiple of 15x for Vita's earnings this year, we would arrive at a value of over 500 MEUR. By assigning the median EV/EBIT multiple of </a:t>
            </a:r>
            <a:r>
              <a:rPr lang="en-US" dirty="0" err="1">
                <a:latin typeface="Inderes" panose="02000506030000020004" pitchFamily="2" charset="0"/>
              </a:rPr>
              <a:t>Inderes</a:t>
            </a:r>
            <a:r>
              <a:rPr lang="en-US">
                <a:latin typeface="Inderes" panose="02000506030000020004" pitchFamily="2" charset="0"/>
              </a:rPr>
              <a:t>’ coverage </a:t>
            </a:r>
            <a:r>
              <a:rPr lang="en-US" dirty="0">
                <a:latin typeface="Inderes" panose="02000506030000020004" pitchFamily="2" charset="0"/>
              </a:rPr>
              <a:t>(just under 11x) to next year's clearly better earnings, the value would be just under 550 MEUR. If one believes Vita's profitability will improve significantly, the company could be valued on a revenue basis, e.g., with an EV/S multiple of 1x, which would place the value at 600-650 MEUR. Although the earnings level of the Fiskars segment is as much as twice that of Vita in our estimates this year, we believe the difference in the segments' values is clearly smaller. In addition, the sum-of-the-parts calculation should consider the "other" segment, which generates negative earnings of around 15 MEUR, and whose costs would mainly be distributed among the segments if the company were divided into two. However, we do not currently use the sum of the parts as the main valuation method. The above values result in a lower outcome than the company's current valuation, although the multiples used are only rough examples of the segments' potential valuation levels.</a:t>
            </a:r>
          </a:p>
        </p:txBody>
      </p:sp>
    </p:spTree>
    <p:extLst>
      <p:ext uri="{BB962C8B-B14F-4D97-AF65-F5344CB8AC3E}">
        <p14:creationId xmlns:p14="http://schemas.microsoft.com/office/powerpoint/2010/main" val="1826280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955D7F63-8525-81BB-F142-DEC6448C70F3}"/>
              </a:ext>
            </a:extLst>
          </p:cNvPr>
          <p:cNvSpPr>
            <a:spLocks noGrp="1"/>
          </p:cNvSpPr>
          <p:nvPr>
            <p:ph type="body" sz="quarter" idx="30"/>
          </p:nvPr>
        </p:nvSpPr>
        <p:spPr/>
        <p:txBody>
          <a:bodyPr/>
          <a:lstStyle/>
          <a:p>
            <a:r>
              <a:rPr lang="en-US" dirty="0"/>
              <a:t>The market cap and enterprise value in the table consider the expected change in the number of shares and net debt for the forecast years.</a:t>
            </a:r>
          </a:p>
          <a:p>
            <a:endParaRPr lang="en-US" dirty="0"/>
          </a:p>
        </p:txBody>
      </p:sp>
      <p:graphicFrame>
        <p:nvGraphicFramePr>
          <p:cNvPr id="2" name="valuation_table">
            <a:extLst>
              <a:ext uri="{FF2B5EF4-FFF2-40B4-BE49-F238E27FC236}">
                <a16:creationId xmlns:a16="http://schemas.microsoft.com/office/drawing/2014/main" id="{BC42FDDA-5737-16EF-6FA9-2CD41D575E54}"/>
              </a:ext>
            </a:extLst>
          </p:cNvPr>
          <p:cNvGraphicFramePr>
            <a:graphicFrameLocks noGrp="1"/>
          </p:cNvGraphicFramePr>
          <p:nvPr>
            <p:ph sz="quarter" idx="12"/>
          </p:nvPr>
        </p:nvGraphicFramePr>
        <p:xfrm>
          <a:off x="351790" y="935990"/>
          <a:ext cx="11161395" cy="2514600"/>
        </p:xfrm>
        <a:graphic>
          <a:graphicData uri="http://schemas.openxmlformats.org/drawingml/2006/table">
            <a:tbl>
              <a:tblPr/>
              <a:tblGrid>
                <a:gridCol w="1806313">
                  <a:extLst>
                    <a:ext uri="{9D8B030D-6E8A-4147-A177-3AD203B41FA5}">
                      <a16:colId xmlns:a16="http://schemas.microsoft.com/office/drawing/2014/main" val="729881426"/>
                    </a:ext>
                  </a:extLst>
                </a:gridCol>
                <a:gridCol w="997516">
                  <a:extLst>
                    <a:ext uri="{9D8B030D-6E8A-4147-A177-3AD203B41FA5}">
                      <a16:colId xmlns:a16="http://schemas.microsoft.com/office/drawing/2014/main" val="3606891665"/>
                    </a:ext>
                  </a:extLst>
                </a:gridCol>
                <a:gridCol w="997516">
                  <a:extLst>
                    <a:ext uri="{9D8B030D-6E8A-4147-A177-3AD203B41FA5}">
                      <a16:colId xmlns:a16="http://schemas.microsoft.com/office/drawing/2014/main" val="3403657644"/>
                    </a:ext>
                  </a:extLst>
                </a:gridCol>
                <a:gridCol w="997516">
                  <a:extLst>
                    <a:ext uri="{9D8B030D-6E8A-4147-A177-3AD203B41FA5}">
                      <a16:colId xmlns:a16="http://schemas.microsoft.com/office/drawing/2014/main" val="2423533460"/>
                    </a:ext>
                  </a:extLst>
                </a:gridCol>
                <a:gridCol w="997516">
                  <a:extLst>
                    <a:ext uri="{9D8B030D-6E8A-4147-A177-3AD203B41FA5}">
                      <a16:colId xmlns:a16="http://schemas.microsoft.com/office/drawing/2014/main" val="1148225775"/>
                    </a:ext>
                  </a:extLst>
                </a:gridCol>
                <a:gridCol w="997516">
                  <a:extLst>
                    <a:ext uri="{9D8B030D-6E8A-4147-A177-3AD203B41FA5}">
                      <a16:colId xmlns:a16="http://schemas.microsoft.com/office/drawing/2014/main" val="1083462540"/>
                    </a:ext>
                  </a:extLst>
                </a:gridCol>
                <a:gridCol w="997516">
                  <a:extLst>
                    <a:ext uri="{9D8B030D-6E8A-4147-A177-3AD203B41FA5}">
                      <a16:colId xmlns:a16="http://schemas.microsoft.com/office/drawing/2014/main" val="2359794061"/>
                    </a:ext>
                  </a:extLst>
                </a:gridCol>
                <a:gridCol w="997516">
                  <a:extLst>
                    <a:ext uri="{9D8B030D-6E8A-4147-A177-3AD203B41FA5}">
                      <a16:colId xmlns:a16="http://schemas.microsoft.com/office/drawing/2014/main" val="1503064807"/>
                    </a:ext>
                  </a:extLst>
                </a:gridCol>
                <a:gridCol w="997516">
                  <a:extLst>
                    <a:ext uri="{9D8B030D-6E8A-4147-A177-3AD203B41FA5}">
                      <a16:colId xmlns:a16="http://schemas.microsoft.com/office/drawing/2014/main" val="599542107"/>
                    </a:ext>
                  </a:extLst>
                </a:gridCol>
                <a:gridCol w="997516">
                  <a:extLst>
                    <a:ext uri="{9D8B030D-6E8A-4147-A177-3AD203B41FA5}">
                      <a16:colId xmlns:a16="http://schemas.microsoft.com/office/drawing/2014/main" val="147350883"/>
                    </a:ext>
                  </a:extLst>
                </a:gridCol>
                <a:gridCol w="377438">
                  <a:extLst>
                    <a:ext uri="{9D8B030D-6E8A-4147-A177-3AD203B41FA5}">
                      <a16:colId xmlns:a16="http://schemas.microsoft.com/office/drawing/2014/main" val="3912672458"/>
                    </a:ext>
                  </a:extLst>
                </a:gridCol>
              </a:tblGrid>
              <a:tr h="167640">
                <a:tc>
                  <a:txBody>
                    <a:bodyPr/>
                    <a:lstStyle/>
                    <a:p>
                      <a:pPr algn="l" fontAlgn="ctr">
                        <a:buNone/>
                      </a:pPr>
                      <a:r>
                        <a:rPr lang="en-US" sz="800" b="1" i="0" u="none" strike="noStrike">
                          <a:solidFill>
                            <a:srgbClr val="3F3EFF"/>
                          </a:solidFill>
                          <a:effectLst/>
                          <a:latin typeface="GT America Regular" pitchFamily="2" charset="0"/>
                        </a:rPr>
                        <a:t>Valuation</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2020</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2021</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2022</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2023</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2024</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2025e</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2026e</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2027e</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2028e</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827528580"/>
                  </a:ext>
                </a:extLst>
              </a:tr>
              <a:tr h="167640">
                <a:tc>
                  <a:txBody>
                    <a:bodyPr/>
                    <a:lstStyle/>
                    <a:p>
                      <a:pPr algn="l" fontAlgn="ctr">
                        <a:buNone/>
                      </a:pPr>
                      <a:r>
                        <a:rPr lang="en-US" sz="800" b="1" i="0" u="none" strike="noStrike">
                          <a:solidFill>
                            <a:srgbClr val="000000"/>
                          </a:solidFill>
                          <a:effectLst/>
                          <a:latin typeface="GT America Regular" pitchFamily="2" charset="0"/>
                        </a:rPr>
                        <a:t>Share price</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15.0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23.0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15.4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17.6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14.9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12.4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12.4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12.4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12.4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072341788"/>
                  </a:ext>
                </a:extLst>
              </a:tr>
              <a:tr h="167640">
                <a:tc>
                  <a:txBody>
                    <a:bodyPr/>
                    <a:lstStyle/>
                    <a:p>
                      <a:pPr algn="l" fontAlgn="ctr">
                        <a:buNone/>
                      </a:pPr>
                      <a:r>
                        <a:rPr lang="en-US" sz="800" b="1" i="0" u="none" strike="noStrike">
                          <a:solidFill>
                            <a:srgbClr val="000000"/>
                          </a:solidFill>
                          <a:effectLst/>
                          <a:latin typeface="GT America Regular" pitchFamily="2" charset="0"/>
                        </a:rPr>
                        <a:t>Number of shares, millions</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81.5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81.5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80.6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80.8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80.9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80.9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80.9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80.9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80.9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596442749"/>
                  </a:ext>
                </a:extLst>
              </a:tr>
              <a:tr h="167640">
                <a:tc>
                  <a:txBody>
                    <a:bodyPr/>
                    <a:lstStyle/>
                    <a:p>
                      <a:pPr algn="l" fontAlgn="ctr">
                        <a:buNone/>
                      </a:pPr>
                      <a:r>
                        <a:rPr lang="en-US" sz="800" b="1" i="0" u="none" strike="noStrike">
                          <a:solidFill>
                            <a:srgbClr val="000000"/>
                          </a:solidFill>
                          <a:effectLst/>
                          <a:latin typeface="GT America Regular" pitchFamily="2" charset="0"/>
                        </a:rPr>
                        <a:t>Market cap</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1220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1874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1239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1420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1208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999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999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999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999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256082747"/>
                  </a:ext>
                </a:extLst>
              </a:tr>
              <a:tr h="167640">
                <a:tc>
                  <a:txBody>
                    <a:bodyPr/>
                    <a:lstStyle/>
                    <a:p>
                      <a:pPr algn="l" fontAlgn="ctr">
                        <a:buNone/>
                      </a:pPr>
                      <a:r>
                        <a:rPr lang="en-US" sz="800" b="1" i="0" u="none" strike="noStrike">
                          <a:solidFill>
                            <a:srgbClr val="000000"/>
                          </a:solidFill>
                          <a:effectLst/>
                          <a:latin typeface="GT America Regular" pitchFamily="2" charset="0"/>
                        </a:rPr>
                        <a:t>EV</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1276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1938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1570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1872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1707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1559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1502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1408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1367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4005081194"/>
                  </a:ext>
                </a:extLst>
              </a:tr>
              <a:tr h="167640">
                <a:tc>
                  <a:txBody>
                    <a:bodyPr/>
                    <a:lstStyle/>
                    <a:p>
                      <a:pPr algn="l" fontAlgn="ctr">
                        <a:buNone/>
                      </a:pPr>
                      <a:r>
                        <a:rPr lang="en-US" sz="800" b="1" i="0" u="none" strike="noStrike">
                          <a:solidFill>
                            <a:srgbClr val="000000"/>
                          </a:solidFill>
                          <a:effectLst/>
                          <a:latin typeface="GT America Regular" pitchFamily="2" charset="0"/>
                        </a:rPr>
                        <a:t>P/E (adj.)</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15.5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19.1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10.8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17.5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14.0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22.1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16.5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12.3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11.0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465696192"/>
                  </a:ext>
                </a:extLst>
              </a:tr>
              <a:tr h="167640">
                <a:tc>
                  <a:txBody>
                    <a:bodyPr/>
                    <a:lstStyle/>
                    <a:p>
                      <a:pPr algn="l" fontAlgn="ctr">
                        <a:buNone/>
                      </a:pPr>
                      <a:r>
                        <a:rPr lang="en-US" sz="800" b="1" i="0" u="none" strike="noStrike">
                          <a:solidFill>
                            <a:srgbClr val="000000"/>
                          </a:solidFill>
                          <a:effectLst/>
                          <a:latin typeface="GT America Regular" pitchFamily="2" charset="0"/>
                        </a:rPr>
                        <a:t>P/E</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18.0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21.7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12.6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20.3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44.6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50.9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16.5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12.3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11.0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782380064"/>
                  </a:ext>
                </a:extLst>
              </a:tr>
              <a:tr h="167640">
                <a:tc>
                  <a:txBody>
                    <a:bodyPr/>
                    <a:lstStyle/>
                    <a:p>
                      <a:pPr algn="l" fontAlgn="ctr">
                        <a:buNone/>
                      </a:pPr>
                      <a:r>
                        <a:rPr lang="en-US" sz="800" b="1" i="0" u="none" strike="noStrike">
                          <a:solidFill>
                            <a:srgbClr val="000000"/>
                          </a:solidFill>
                          <a:effectLst/>
                          <a:latin typeface="GT America Regular" pitchFamily="2" charset="0"/>
                        </a:rPr>
                        <a:t>P/B</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949736977"/>
                  </a:ext>
                </a:extLst>
              </a:tr>
              <a:tr h="167640">
                <a:tc>
                  <a:txBody>
                    <a:bodyPr/>
                    <a:lstStyle/>
                    <a:p>
                      <a:pPr algn="l" fontAlgn="ctr">
                        <a:buNone/>
                      </a:pPr>
                      <a:r>
                        <a:rPr lang="en-US" sz="800" b="1" i="0" u="none" strike="noStrike">
                          <a:solidFill>
                            <a:srgbClr val="000000"/>
                          </a:solidFill>
                          <a:effectLst/>
                          <a:latin typeface="GT America Regular" pitchFamily="2" charset="0"/>
                        </a:rPr>
                        <a:t>P/S</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0.9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0.8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0.8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0.8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887367989"/>
                  </a:ext>
                </a:extLst>
              </a:tr>
              <a:tr h="167640">
                <a:tc>
                  <a:txBody>
                    <a:bodyPr/>
                    <a:lstStyle/>
                    <a:p>
                      <a:pPr algn="l" fontAlgn="ctr">
                        <a:buNone/>
                      </a:pPr>
                      <a:r>
                        <a:rPr lang="en-US" sz="800" b="1" i="0" u="none" strike="noStrike">
                          <a:solidFill>
                            <a:srgbClr val="000000"/>
                          </a:solidFill>
                          <a:effectLst/>
                          <a:latin typeface="GT America Regular" pitchFamily="2" charset="0"/>
                        </a:rPr>
                        <a:t>EV/Sales</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999439281"/>
                  </a:ext>
                </a:extLst>
              </a:tr>
              <a:tr h="167640">
                <a:tc>
                  <a:txBody>
                    <a:bodyPr/>
                    <a:lstStyle/>
                    <a:p>
                      <a:pPr algn="l" fontAlgn="ctr">
                        <a:buNone/>
                      </a:pPr>
                      <a:r>
                        <a:rPr lang="en-US" sz="800" b="1" i="0" u="none" strike="noStrike">
                          <a:solidFill>
                            <a:srgbClr val="000000"/>
                          </a:solidFill>
                          <a:effectLst/>
                          <a:latin typeface="GT America Regular" pitchFamily="2" charset="0"/>
                        </a:rPr>
                        <a:t>EV/EBITDA</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7.4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9.5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8.1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11.4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14.2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11.9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8.3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6.8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6.4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54807037"/>
                  </a:ext>
                </a:extLst>
              </a:tr>
              <a:tr h="167640">
                <a:tc>
                  <a:txBody>
                    <a:bodyPr/>
                    <a:lstStyle/>
                    <a:p>
                      <a:pPr algn="l" fontAlgn="ctr">
                        <a:buNone/>
                      </a:pPr>
                      <a:r>
                        <a:rPr lang="en-US" sz="800" b="1" i="0" u="none" strike="noStrike">
                          <a:solidFill>
                            <a:srgbClr val="000000"/>
                          </a:solidFill>
                          <a:effectLst/>
                          <a:latin typeface="GT America Regular" pitchFamily="2" charset="0"/>
                        </a:rPr>
                        <a:t>EV/EBIT (adj.)</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11.7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12.6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10.4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17.0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15.3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17.8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14.5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11.2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10.3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979750036"/>
                  </a:ext>
                </a:extLst>
              </a:tr>
              <a:tr h="167640">
                <a:tc>
                  <a:txBody>
                    <a:bodyPr/>
                    <a:lstStyle/>
                    <a:p>
                      <a:pPr algn="l" fontAlgn="ctr">
                        <a:buNone/>
                      </a:pPr>
                      <a:r>
                        <a:rPr lang="en-US" sz="800" b="1" i="0" u="none" strike="noStrike">
                          <a:solidFill>
                            <a:srgbClr val="000000"/>
                          </a:solidFill>
                          <a:effectLst/>
                          <a:latin typeface="GT America Regular" pitchFamily="2" charset="0"/>
                        </a:rPr>
                        <a:t>Payout ratio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72.2 %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71.6 %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65.6 %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94.8 %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250.9 %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185.4 %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73.2 %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59.9 %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70.0 %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4028055672"/>
                  </a:ext>
                </a:extLst>
              </a:tr>
              <a:tr h="167640">
                <a:tc>
                  <a:txBody>
                    <a:bodyPr/>
                    <a:lstStyle/>
                    <a:p>
                      <a:pPr algn="l" fontAlgn="ctr">
                        <a:buNone/>
                      </a:pPr>
                      <a:r>
                        <a:rPr lang="en-US" sz="800" b="1" i="0" u="none" strike="noStrike">
                          <a:solidFill>
                            <a:srgbClr val="000000"/>
                          </a:solidFill>
                          <a:effectLst/>
                          <a:latin typeface="GT America Regular" pitchFamily="2" charset="0"/>
                        </a:rPr>
                        <a:t>Dividend yield-%</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4.0 %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3.3 %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5.2 %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4.7 %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5.6 %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3.6 %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4.4 %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4.9 %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6.3 %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l" fontAlgn="b">
                        <a:buNone/>
                      </a:pPr>
                      <a:r>
                        <a:rPr lang="en-US" sz="800" b="0" i="0" u="none" strike="noStrike">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502257483"/>
                  </a:ext>
                </a:extLst>
              </a:tr>
              <a:tr h="167640">
                <a:tc>
                  <a:txBody>
                    <a:bodyPr/>
                    <a:lstStyle/>
                    <a:p>
                      <a:pPr algn="l" fontAlgn="b">
                        <a:buNone/>
                      </a:pPr>
                      <a:r>
                        <a:rPr lang="en-US" sz="800" b="0" i="0" u="none" strike="noStrike">
                          <a:solidFill>
                            <a:srgbClr val="000000"/>
                          </a:solidFill>
                          <a:effectLst/>
                          <a:latin typeface="GT America Regular" pitchFamily="2" charset="0"/>
                        </a:rPr>
                        <a:t>Source: Inderes</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l"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l"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l"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l"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l"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l"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l"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l"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l"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l" fontAlgn="b">
                        <a:buNone/>
                      </a:pPr>
                      <a:r>
                        <a:rPr lang="en-US" sz="800" b="0" i="0" u="none" strike="noStrike" dirty="0">
                          <a:solidFill>
                            <a:srgbClr val="303845"/>
                          </a:solidFill>
                          <a:effectLst/>
                          <a:latin typeface="GT America Regular" pitchFamily="2"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53750164"/>
                  </a:ext>
                </a:extLst>
              </a:tr>
            </a:tbl>
          </a:graphicData>
        </a:graphic>
      </p:graphicFrame>
      <p:sp>
        <p:nvSpPr>
          <p:cNvPr id="18" name="Tekstin paikkamerkki 1">
            <a:extLst>
              <a:ext uri="{FF2B5EF4-FFF2-40B4-BE49-F238E27FC236}">
                <a16:creationId xmlns:a16="http://schemas.microsoft.com/office/drawing/2014/main" id="{49FD4EBE-BFEA-748F-A04D-9EA258E78913}"/>
              </a:ext>
            </a:extLst>
          </p:cNvPr>
          <p:cNvSpPr>
            <a:spLocks noGrp="1"/>
          </p:cNvSpPr>
          <p:nvPr>
            <p:ph type="body" sz="quarter" idx="17"/>
          </p:nvPr>
        </p:nvSpPr>
        <p:spPr>
          <a:xfrm>
            <a:off x="342901" y="288000"/>
            <a:ext cx="6926399" cy="480131"/>
          </a:xfrm>
        </p:spPr>
        <p:txBody>
          <a:bodyPr>
            <a:noAutofit/>
          </a:bodyPr>
          <a:lstStyle/>
          <a:p>
            <a:r>
              <a:rPr lang="en-US" sz="2600" spc="0" dirty="0">
                <a:latin typeface="GT America Condensed Regular" pitchFamily="2" charset="77"/>
                <a:ea typeface="GT America Condensed Regular" pitchFamily="2" charset="77"/>
                <a:cs typeface="GT America Condensed Regular" pitchFamily="2" charset="77"/>
              </a:rPr>
              <a:t>Valuation table</a:t>
            </a:r>
          </a:p>
        </p:txBody>
      </p:sp>
      <p:sp>
        <p:nvSpPr>
          <p:cNvPr id="22" name="Slide Number Placeholder 2">
            <a:extLst>
              <a:ext uri="{FF2B5EF4-FFF2-40B4-BE49-F238E27FC236}">
                <a16:creationId xmlns:a16="http://schemas.microsoft.com/office/drawing/2014/main" id="{A0ABC08F-47A9-6E29-DF45-C346A24A1C94}"/>
              </a:ext>
            </a:extLst>
          </p:cNvPr>
          <p:cNvSpPr>
            <a:spLocks noGrp="1"/>
          </p:cNvSpPr>
          <p:nvPr>
            <p:ph type="sldNum" sz="quarter" idx="4"/>
          </p:nvPr>
        </p:nvSpPr>
        <p:spPr>
          <a:xfrm>
            <a:off x="9106168"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B702B6-6156-2F42-85AB-A912E062E9D6}" type="slidenum">
              <a:rPr kumimoji="0" lang="en-US" sz="1000" b="1" i="0" u="none" strike="noStrike" kern="1200" cap="none" spc="0" normalizeH="0" baseline="0" noProof="0" smtClean="0">
                <a:ln>
                  <a:noFill/>
                </a:ln>
                <a:solidFill>
                  <a:srgbClr val="3F3EFF"/>
                </a:solidFill>
                <a:effectLst/>
                <a:uLnTx/>
                <a:uFillTx/>
                <a:latin typeface="GT America Condensed Regular" pitchFamily="2" charset="77"/>
                <a:ea typeface="GT America Condensed Regular" pitchFamily="2" charset="77"/>
                <a:cs typeface="GT America Condensed Regular"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1" i="0" u="none" strike="noStrike" kern="1200" cap="none" spc="0" normalizeH="0" baseline="0" noProof="0" dirty="0">
              <a:ln>
                <a:noFill/>
              </a:ln>
              <a:solidFill>
                <a:srgbClr val="3F3EFF"/>
              </a:solidFill>
              <a:effectLst/>
              <a:uLnTx/>
              <a:uFillTx/>
              <a:latin typeface="GT America Condensed Regular" pitchFamily="2" charset="77"/>
              <a:ea typeface="GT America Condensed Regular" pitchFamily="2" charset="77"/>
              <a:cs typeface="GT America Condensed Regular" pitchFamily="2" charset="77"/>
            </a:endParaRPr>
          </a:p>
        </p:txBody>
      </p:sp>
      <p:graphicFrame>
        <p:nvGraphicFramePr>
          <p:cNvPr id="3" name="valuation_G1">
            <a:extLst>
              <a:ext uri="{FF2B5EF4-FFF2-40B4-BE49-F238E27FC236}">
                <a16:creationId xmlns:a16="http://schemas.microsoft.com/office/drawing/2014/main" id="{00000000-0008-0000-1D00-00000B000000}"/>
              </a:ext>
            </a:extLst>
          </p:cNvPr>
          <p:cNvGraphicFramePr>
            <a:graphicFrameLocks noGrp="1"/>
          </p:cNvGraphicFramePr>
          <p:nvPr>
            <p:ph sz="quarter" idx="18"/>
          </p:nvPr>
        </p:nvGraphicFramePr>
        <p:xfrm>
          <a:off x="351790" y="4152900"/>
          <a:ext cx="3240405" cy="20542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valuation_G2">
            <a:extLst>
              <a:ext uri="{FF2B5EF4-FFF2-40B4-BE49-F238E27FC236}">
                <a16:creationId xmlns:a16="http://schemas.microsoft.com/office/drawing/2014/main" id="{00000000-0008-0000-1D00-00000A000000}"/>
              </a:ext>
            </a:extLst>
          </p:cNvPr>
          <p:cNvGraphicFramePr>
            <a:graphicFrameLocks noGrp="1"/>
          </p:cNvGraphicFramePr>
          <p:nvPr>
            <p:ph sz="quarter" idx="19"/>
          </p:nvPr>
        </p:nvGraphicFramePr>
        <p:xfrm>
          <a:off x="4265930" y="4154170"/>
          <a:ext cx="3240405" cy="20526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valuation_G3">
            <a:extLst>
              <a:ext uri="{FF2B5EF4-FFF2-40B4-BE49-F238E27FC236}">
                <a16:creationId xmlns:a16="http://schemas.microsoft.com/office/drawing/2014/main" id="{00000000-0008-0000-1D00-00000C000000}"/>
              </a:ext>
            </a:extLst>
          </p:cNvPr>
          <p:cNvGraphicFramePr>
            <a:graphicFrameLocks noGrp="1"/>
          </p:cNvGraphicFramePr>
          <p:nvPr>
            <p:ph sz="quarter" idx="20"/>
            <p:extLst>
              <p:ext uri="{D42A27DB-BD31-4B8C-83A1-F6EECF244321}">
                <p14:modId xmlns:p14="http://schemas.microsoft.com/office/powerpoint/2010/main" val="695791516"/>
              </p:ext>
            </p:extLst>
          </p:nvPr>
        </p:nvGraphicFramePr>
        <p:xfrm>
          <a:off x="8178800" y="4154170"/>
          <a:ext cx="3240405" cy="20526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49043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5BD4AEDB-162C-8692-8E11-E1418C8FB855}"/>
              </a:ext>
            </a:extLst>
          </p:cNvPr>
          <p:cNvSpPr>
            <a:spLocks noGrp="1"/>
          </p:cNvSpPr>
          <p:nvPr>
            <p:ph type="body" sz="quarter" idx="30"/>
          </p:nvPr>
        </p:nvSpPr>
        <p:spPr/>
        <p:txBody>
          <a:bodyPr/>
          <a:lstStyle/>
          <a:p>
            <a:endParaRPr lang="en-US" dirty="0"/>
          </a:p>
        </p:txBody>
      </p:sp>
      <p:graphicFrame>
        <p:nvGraphicFramePr>
          <p:cNvPr id="2" name="Taulukko">
            <a:extLst>
              <a:ext uri="{FF2B5EF4-FFF2-40B4-BE49-F238E27FC236}">
                <a16:creationId xmlns:a16="http://schemas.microsoft.com/office/drawing/2014/main" id="{22AE41A2-42DF-D42C-816A-F4C34EBE104A}"/>
              </a:ext>
            </a:extLst>
          </p:cNvPr>
          <p:cNvGraphicFramePr>
            <a:graphicFrameLocks noGrp="1"/>
          </p:cNvGraphicFramePr>
          <p:nvPr>
            <p:ph sz="quarter" idx="13"/>
          </p:nvPr>
        </p:nvGraphicFramePr>
        <p:xfrm>
          <a:off x="342900" y="1040130"/>
          <a:ext cx="11161397" cy="2862580"/>
        </p:xfrm>
        <a:graphic>
          <a:graphicData uri="http://schemas.openxmlformats.org/drawingml/2006/table">
            <a:tbl>
              <a:tblPr/>
              <a:tblGrid>
                <a:gridCol w="1636331">
                  <a:extLst>
                    <a:ext uri="{9D8B030D-6E8A-4147-A177-3AD203B41FA5}">
                      <a16:colId xmlns:a16="http://schemas.microsoft.com/office/drawing/2014/main" val="1850107055"/>
                    </a:ext>
                  </a:extLst>
                </a:gridCol>
                <a:gridCol w="712107">
                  <a:extLst>
                    <a:ext uri="{9D8B030D-6E8A-4147-A177-3AD203B41FA5}">
                      <a16:colId xmlns:a16="http://schemas.microsoft.com/office/drawing/2014/main" val="3729597950"/>
                    </a:ext>
                  </a:extLst>
                </a:gridCol>
                <a:gridCol w="2070666">
                  <a:extLst>
                    <a:ext uri="{9D8B030D-6E8A-4147-A177-3AD203B41FA5}">
                      <a16:colId xmlns:a16="http://schemas.microsoft.com/office/drawing/2014/main" val="551608719"/>
                    </a:ext>
                  </a:extLst>
                </a:gridCol>
                <a:gridCol w="1565626">
                  <a:extLst>
                    <a:ext uri="{9D8B030D-6E8A-4147-A177-3AD203B41FA5}">
                      <a16:colId xmlns:a16="http://schemas.microsoft.com/office/drawing/2014/main" val="3387958813"/>
                    </a:ext>
                  </a:extLst>
                </a:gridCol>
                <a:gridCol w="409083">
                  <a:extLst>
                    <a:ext uri="{9D8B030D-6E8A-4147-A177-3AD203B41FA5}">
                      <a16:colId xmlns:a16="http://schemas.microsoft.com/office/drawing/2014/main" val="3925792196"/>
                    </a:ext>
                  </a:extLst>
                </a:gridCol>
                <a:gridCol w="409083">
                  <a:extLst>
                    <a:ext uri="{9D8B030D-6E8A-4147-A177-3AD203B41FA5}">
                      <a16:colId xmlns:a16="http://schemas.microsoft.com/office/drawing/2014/main" val="4055349024"/>
                    </a:ext>
                  </a:extLst>
                </a:gridCol>
                <a:gridCol w="409083">
                  <a:extLst>
                    <a:ext uri="{9D8B030D-6E8A-4147-A177-3AD203B41FA5}">
                      <a16:colId xmlns:a16="http://schemas.microsoft.com/office/drawing/2014/main" val="473962280"/>
                    </a:ext>
                  </a:extLst>
                </a:gridCol>
                <a:gridCol w="409083">
                  <a:extLst>
                    <a:ext uri="{9D8B030D-6E8A-4147-A177-3AD203B41FA5}">
                      <a16:colId xmlns:a16="http://schemas.microsoft.com/office/drawing/2014/main" val="274262231"/>
                    </a:ext>
                  </a:extLst>
                </a:gridCol>
                <a:gridCol w="409083">
                  <a:extLst>
                    <a:ext uri="{9D8B030D-6E8A-4147-A177-3AD203B41FA5}">
                      <a16:colId xmlns:a16="http://schemas.microsoft.com/office/drawing/2014/main" val="2465423492"/>
                    </a:ext>
                  </a:extLst>
                </a:gridCol>
                <a:gridCol w="409083">
                  <a:extLst>
                    <a:ext uri="{9D8B030D-6E8A-4147-A177-3AD203B41FA5}">
                      <a16:colId xmlns:a16="http://schemas.microsoft.com/office/drawing/2014/main" val="1338038356"/>
                    </a:ext>
                  </a:extLst>
                </a:gridCol>
                <a:gridCol w="409083">
                  <a:extLst>
                    <a:ext uri="{9D8B030D-6E8A-4147-A177-3AD203B41FA5}">
                      <a16:colId xmlns:a16="http://schemas.microsoft.com/office/drawing/2014/main" val="2787239478"/>
                    </a:ext>
                  </a:extLst>
                </a:gridCol>
                <a:gridCol w="409083">
                  <a:extLst>
                    <a:ext uri="{9D8B030D-6E8A-4147-A177-3AD203B41FA5}">
                      <a16:colId xmlns:a16="http://schemas.microsoft.com/office/drawing/2014/main" val="3911301910"/>
                    </a:ext>
                  </a:extLst>
                </a:gridCol>
                <a:gridCol w="446961">
                  <a:extLst>
                    <a:ext uri="{9D8B030D-6E8A-4147-A177-3AD203B41FA5}">
                      <a16:colId xmlns:a16="http://schemas.microsoft.com/office/drawing/2014/main" val="3049786308"/>
                    </a:ext>
                  </a:extLst>
                </a:gridCol>
                <a:gridCol w="446961">
                  <a:extLst>
                    <a:ext uri="{9D8B030D-6E8A-4147-A177-3AD203B41FA5}">
                      <a16:colId xmlns:a16="http://schemas.microsoft.com/office/drawing/2014/main" val="929001703"/>
                    </a:ext>
                  </a:extLst>
                </a:gridCol>
                <a:gridCol w="1010081">
                  <a:extLst>
                    <a:ext uri="{9D8B030D-6E8A-4147-A177-3AD203B41FA5}">
                      <a16:colId xmlns:a16="http://schemas.microsoft.com/office/drawing/2014/main" val="2870142907"/>
                    </a:ext>
                  </a:extLst>
                </a:gridCol>
              </a:tblGrid>
              <a:tr h="167640">
                <a:tc gridSpan="2">
                  <a:txBody>
                    <a:bodyPr/>
                    <a:lstStyle/>
                    <a:p>
                      <a:pPr algn="l" fontAlgn="b">
                        <a:buNone/>
                      </a:pPr>
                      <a:r>
                        <a:rPr lang="en-US" sz="800" b="1" i="0" u="none" strike="noStrike">
                          <a:solidFill>
                            <a:srgbClr val="3F3EFF"/>
                          </a:solidFill>
                          <a:effectLst/>
                          <a:latin typeface="GT America Regular" pitchFamily="2" charset="0"/>
                        </a:rPr>
                        <a:t>Peer group valuation</a:t>
                      </a:r>
                    </a:p>
                  </a:txBody>
                  <a:tcPr marL="0" marR="0" marT="0" marB="0" anchor="b">
                    <a:lnL>
                      <a:noFill/>
                    </a:lnL>
                    <a:lnR w="6350" cap="flat" cmpd="sng" algn="ctr">
                      <a:solidFill>
                        <a:srgbClr val="D0D6DF"/>
                      </a:solidFill>
                      <a:prstDash val="solid"/>
                      <a:round/>
                      <a:headEnd type="none" w="med" len="med"/>
                      <a:tailEnd type="none" w="med" len="med"/>
                    </a:lnR>
                    <a:lnT>
                      <a:noFill/>
                    </a:lnT>
                    <a:lnB>
                      <a:noFill/>
                    </a:lnB>
                    <a:solidFill>
                      <a:srgbClr val="FFFFFF"/>
                    </a:solidFill>
                  </a:tcPr>
                </a:tc>
                <a:tc hMerge="1">
                  <a:txBody>
                    <a:bodyPr/>
                    <a:lstStyle/>
                    <a:p>
                      <a:endParaRPr lang="en-US"/>
                    </a:p>
                  </a:txBody>
                  <a:tcPr/>
                </a:tc>
                <a:tc>
                  <a:txBody>
                    <a:bodyPr/>
                    <a:lstStyle/>
                    <a:p>
                      <a:pPr algn="ctr" fontAlgn="b">
                        <a:buNone/>
                      </a:pPr>
                      <a:r>
                        <a:rPr lang="en-US" sz="800" b="1" i="0" u="none" strike="noStrike">
                          <a:solidFill>
                            <a:srgbClr val="3F3EFF"/>
                          </a:solidFill>
                          <a:effectLst/>
                          <a:latin typeface="GT America Regular" pitchFamily="2" charset="0"/>
                        </a:rPr>
                        <a:t>Market cap</a:t>
                      </a:r>
                    </a:p>
                  </a:txBody>
                  <a:tcPr marL="0" marR="0" marT="0" marB="0" anchor="b">
                    <a:lnL w="6350" cap="flat" cmpd="sng" algn="ctr">
                      <a:solidFill>
                        <a:srgbClr val="D0D6DF"/>
                      </a:solidFill>
                      <a:prstDash val="solid"/>
                      <a:round/>
                      <a:headEnd type="none" w="med" len="med"/>
                      <a:tailEnd type="none" w="med" len="med"/>
                    </a:lnL>
                    <a:lnR w="6350" cap="flat" cmpd="sng" algn="ctr">
                      <a:solidFill>
                        <a:srgbClr val="D0D6DF"/>
                      </a:solidFill>
                      <a:prstDash val="solid"/>
                      <a:round/>
                      <a:headEnd type="none" w="med" len="med"/>
                      <a:tailEnd type="none" w="med" len="med"/>
                    </a:lnR>
                    <a:lnT>
                      <a:noFill/>
                    </a:lnT>
                    <a:lnB>
                      <a:noFill/>
                    </a:lnB>
                    <a:solidFill>
                      <a:srgbClr val="FFFFFF"/>
                    </a:solidFill>
                  </a:tcPr>
                </a:tc>
                <a:tc>
                  <a:txBody>
                    <a:bodyPr/>
                    <a:lstStyle/>
                    <a:p>
                      <a:pPr algn="ctr" fontAlgn="b">
                        <a:buNone/>
                      </a:pPr>
                      <a:r>
                        <a:rPr lang="en-US" sz="800" b="1" i="0" u="none" strike="noStrike">
                          <a:solidFill>
                            <a:srgbClr val="3F3EFF"/>
                          </a:solidFill>
                          <a:effectLst/>
                          <a:latin typeface="GT America Regular" pitchFamily="2" charset="0"/>
                        </a:rPr>
                        <a:t>EV</a:t>
                      </a:r>
                    </a:p>
                  </a:txBody>
                  <a:tcPr marL="0" marR="0" marT="0" marB="0" anchor="b">
                    <a:lnL w="6350" cap="flat" cmpd="sng" algn="ctr">
                      <a:solidFill>
                        <a:srgbClr val="D0D6DF"/>
                      </a:solidFill>
                      <a:prstDash val="solid"/>
                      <a:round/>
                      <a:headEnd type="none" w="med" len="med"/>
                      <a:tailEnd type="none" w="med" len="med"/>
                    </a:lnL>
                    <a:lnR w="6350" cap="flat" cmpd="sng" algn="ctr">
                      <a:solidFill>
                        <a:srgbClr val="D0D6DF"/>
                      </a:solidFill>
                      <a:prstDash val="solid"/>
                      <a:round/>
                      <a:headEnd type="none" w="med" len="med"/>
                      <a:tailEnd type="none" w="med" len="med"/>
                    </a:lnR>
                    <a:lnT>
                      <a:noFill/>
                    </a:lnT>
                    <a:lnB>
                      <a:noFill/>
                    </a:lnB>
                    <a:solidFill>
                      <a:srgbClr val="FFFFFF"/>
                    </a:solidFill>
                  </a:tcPr>
                </a:tc>
                <a:tc gridSpan="2">
                  <a:txBody>
                    <a:bodyPr/>
                    <a:lstStyle/>
                    <a:p>
                      <a:pPr algn="ctr" fontAlgn="b">
                        <a:buNone/>
                      </a:pPr>
                      <a:r>
                        <a:rPr lang="en-US" sz="800" b="1" i="0" u="none" strike="noStrike">
                          <a:solidFill>
                            <a:srgbClr val="3F3EFF"/>
                          </a:solidFill>
                          <a:effectLst/>
                          <a:latin typeface="GT America Regular" pitchFamily="2" charset="0"/>
                        </a:rPr>
                        <a:t>EV/EBIT</a:t>
                      </a:r>
                    </a:p>
                  </a:txBody>
                  <a:tcPr marL="0" marR="0" marT="0" marB="0" anchor="b">
                    <a:lnL w="6350" cap="flat" cmpd="sng" algn="ctr">
                      <a:solidFill>
                        <a:srgbClr val="D0D6DF"/>
                      </a:solidFill>
                      <a:prstDash val="solid"/>
                      <a:round/>
                      <a:headEnd type="none" w="med" len="med"/>
                      <a:tailEnd type="none" w="med" len="med"/>
                    </a:lnL>
                    <a:lnR w="6350" cap="flat" cmpd="sng" algn="ctr">
                      <a:solidFill>
                        <a:srgbClr val="D0D6DF"/>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algn="ctr" fontAlgn="b">
                        <a:buNone/>
                      </a:pPr>
                      <a:r>
                        <a:rPr lang="en-US" sz="800" b="1" i="0" u="none" strike="noStrike">
                          <a:solidFill>
                            <a:srgbClr val="3F3EFF"/>
                          </a:solidFill>
                          <a:effectLst/>
                          <a:latin typeface="GT America Regular" pitchFamily="2" charset="0"/>
                        </a:rPr>
                        <a:t>EV/EBITDA</a:t>
                      </a:r>
                    </a:p>
                  </a:txBody>
                  <a:tcPr marL="0" marR="0" marT="0" marB="0" anchor="b">
                    <a:lnL w="6350" cap="flat" cmpd="sng" algn="ctr">
                      <a:solidFill>
                        <a:srgbClr val="D0D6DF"/>
                      </a:solidFill>
                      <a:prstDash val="solid"/>
                      <a:round/>
                      <a:headEnd type="none" w="med" len="med"/>
                      <a:tailEnd type="none" w="med" len="med"/>
                    </a:lnL>
                    <a:lnR w="6350" cap="flat" cmpd="sng" algn="ctr">
                      <a:solidFill>
                        <a:srgbClr val="D0D6DF"/>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algn="ctr" fontAlgn="b">
                        <a:buNone/>
                      </a:pPr>
                      <a:r>
                        <a:rPr lang="en-US" sz="800" b="1" i="0" u="none" strike="noStrike">
                          <a:solidFill>
                            <a:srgbClr val="3F3EFF"/>
                          </a:solidFill>
                          <a:effectLst/>
                          <a:latin typeface="GT America Regular" pitchFamily="2" charset="0"/>
                        </a:rPr>
                        <a:t>EV/S</a:t>
                      </a:r>
                    </a:p>
                  </a:txBody>
                  <a:tcPr marL="0" marR="0" marT="0" marB="0" anchor="b">
                    <a:lnL w="6350" cap="flat" cmpd="sng" algn="ctr">
                      <a:solidFill>
                        <a:srgbClr val="D0D6DF"/>
                      </a:solidFill>
                      <a:prstDash val="solid"/>
                      <a:round/>
                      <a:headEnd type="none" w="med" len="med"/>
                      <a:tailEnd type="none" w="med" len="med"/>
                    </a:lnL>
                    <a:lnR w="6350" cap="flat" cmpd="sng" algn="ctr">
                      <a:solidFill>
                        <a:srgbClr val="D0D6DF"/>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algn="ctr" fontAlgn="b">
                        <a:buNone/>
                      </a:pPr>
                      <a:r>
                        <a:rPr lang="en-US" sz="800" b="1" i="0" u="none" strike="noStrike">
                          <a:solidFill>
                            <a:srgbClr val="3F3EFF"/>
                          </a:solidFill>
                          <a:effectLst/>
                          <a:latin typeface="GT America Regular" pitchFamily="2" charset="0"/>
                        </a:rPr>
                        <a:t>P/E</a:t>
                      </a:r>
                    </a:p>
                  </a:txBody>
                  <a:tcPr marL="0" marR="0" marT="0" marB="0" anchor="b">
                    <a:lnL w="6350" cap="flat" cmpd="sng" algn="ctr">
                      <a:solidFill>
                        <a:srgbClr val="D0D6DF"/>
                      </a:solidFill>
                      <a:prstDash val="solid"/>
                      <a:round/>
                      <a:headEnd type="none" w="med" len="med"/>
                      <a:tailEnd type="none" w="med" len="med"/>
                    </a:lnL>
                    <a:lnR w="6350" cap="flat" cmpd="sng" algn="ctr">
                      <a:solidFill>
                        <a:srgbClr val="D0D6DF"/>
                      </a:solidFill>
                      <a:prstDash val="solid"/>
                      <a:round/>
                      <a:headEnd type="none" w="med" len="med"/>
                      <a:tailEnd type="none" w="med" len="med"/>
                    </a:lnR>
                    <a:lnT>
                      <a:noFill/>
                    </a:lnT>
                    <a:lnB>
                      <a:noFill/>
                    </a:lnB>
                    <a:solidFill>
                      <a:srgbClr val="FFFFFF"/>
                    </a:solidFill>
                  </a:tcPr>
                </a:tc>
                <a:tc hMerge="1">
                  <a:txBody>
                    <a:bodyPr/>
                    <a:lstStyle/>
                    <a:p>
                      <a:endParaRPr lang="en-US"/>
                    </a:p>
                  </a:txBody>
                  <a:tcPr/>
                </a:tc>
                <a:tc gridSpan="2">
                  <a:txBody>
                    <a:bodyPr/>
                    <a:lstStyle/>
                    <a:p>
                      <a:pPr algn="ctr" fontAlgn="b">
                        <a:buNone/>
                      </a:pPr>
                      <a:r>
                        <a:rPr lang="en-US" sz="800" b="1" i="0" u="none" strike="noStrike">
                          <a:solidFill>
                            <a:srgbClr val="3F3EFF"/>
                          </a:solidFill>
                          <a:effectLst/>
                          <a:latin typeface="GT America Regular" pitchFamily="2" charset="0"/>
                        </a:rPr>
                        <a:t>Dividend yield-%</a:t>
                      </a:r>
                    </a:p>
                  </a:txBody>
                  <a:tcPr marL="0" marR="0" marT="0" marB="0" anchor="b">
                    <a:lnL w="6350" cap="flat" cmpd="sng" algn="ctr">
                      <a:solidFill>
                        <a:srgbClr val="D0D6DF"/>
                      </a:solidFill>
                      <a:prstDash val="solid"/>
                      <a:round/>
                      <a:headEnd type="none" w="med" len="med"/>
                      <a:tailEnd type="none" w="med" len="med"/>
                    </a:lnL>
                    <a:lnR w="6350" cap="flat" cmpd="sng" algn="ctr">
                      <a:solidFill>
                        <a:srgbClr val="D0D6DF"/>
                      </a:solidFill>
                      <a:prstDash val="solid"/>
                      <a:round/>
                      <a:headEnd type="none" w="med" len="med"/>
                      <a:tailEnd type="none" w="med" len="med"/>
                    </a:lnR>
                    <a:lnT>
                      <a:noFill/>
                    </a:lnT>
                    <a:lnB>
                      <a:noFill/>
                    </a:lnB>
                    <a:solidFill>
                      <a:srgbClr val="FFFFFF"/>
                    </a:solidFill>
                  </a:tcPr>
                </a:tc>
                <a:tc hMerge="1">
                  <a:txBody>
                    <a:bodyPr/>
                    <a:lstStyle/>
                    <a:p>
                      <a:endParaRPr lang="en-US"/>
                    </a:p>
                  </a:txBody>
                  <a:tcPr/>
                </a:tc>
                <a:tc>
                  <a:txBody>
                    <a:bodyPr/>
                    <a:lstStyle/>
                    <a:p>
                      <a:pPr algn="ctr" fontAlgn="b">
                        <a:buNone/>
                      </a:pPr>
                      <a:r>
                        <a:rPr lang="en-US" sz="800" b="1" i="0" u="none" strike="noStrike">
                          <a:solidFill>
                            <a:srgbClr val="3F3EFF"/>
                          </a:solidFill>
                          <a:effectLst/>
                          <a:latin typeface="GT America Regular" pitchFamily="2" charset="0"/>
                        </a:rPr>
                        <a:t>P/B</a:t>
                      </a:r>
                    </a:p>
                  </a:txBody>
                  <a:tcPr marL="0" marR="0" marT="0" marB="0" anchor="b">
                    <a:lnL w="6350" cap="flat" cmpd="sng" algn="ctr">
                      <a:solidFill>
                        <a:srgbClr val="D0D6DF"/>
                      </a:solidFill>
                      <a:prstDash val="solid"/>
                      <a:round/>
                      <a:headEnd type="none" w="med" len="med"/>
                      <a:tailEnd type="none" w="med" len="med"/>
                    </a:lnL>
                    <a:lnR w="6350" cap="flat" cmpd="sng" algn="ctr">
                      <a:solidFill>
                        <a:srgbClr val="D0D6DF"/>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505113409"/>
                  </a:ext>
                </a:extLst>
              </a:tr>
              <a:tr h="176530">
                <a:tc gridSpan="2">
                  <a:txBody>
                    <a:bodyPr/>
                    <a:lstStyle/>
                    <a:p>
                      <a:pPr algn="l" fontAlgn="t">
                        <a:buNone/>
                      </a:pPr>
                      <a:r>
                        <a:rPr lang="en-US" sz="800" b="1" i="0" u="none" strike="noStrike">
                          <a:solidFill>
                            <a:srgbClr val="000000"/>
                          </a:solidFill>
                          <a:effectLst/>
                          <a:latin typeface="GT America Regular" pitchFamily="2" charset="0"/>
                        </a:rPr>
                        <a:t>Company</a:t>
                      </a:r>
                    </a:p>
                  </a:txBody>
                  <a:tcPr marL="0" marR="0" marT="0" marB="0">
                    <a:lnL>
                      <a:noFill/>
                    </a:lnL>
                    <a:lnR>
                      <a:noFill/>
                    </a:lnR>
                    <a:lnT>
                      <a:noFill/>
                    </a:lnT>
                    <a:lnB w="6350" cap="flat" cmpd="sng" algn="ctr">
                      <a:solidFill>
                        <a:srgbClr val="DBDEE3"/>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t">
                        <a:buNone/>
                      </a:pPr>
                      <a:r>
                        <a:rPr lang="en-US" sz="800" b="1" i="0" u="none" strike="noStrike">
                          <a:solidFill>
                            <a:srgbClr val="000000"/>
                          </a:solidFill>
                          <a:effectLst/>
                          <a:latin typeface="GT America Regular" pitchFamily="2" charset="0"/>
                        </a:rPr>
                        <a:t>MEUR</a:t>
                      </a:r>
                    </a:p>
                  </a:txBody>
                  <a:tcPr marL="0" marR="0" marT="0" marB="0">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t">
                        <a:buNone/>
                      </a:pPr>
                      <a:r>
                        <a:rPr lang="en-US" sz="800" b="1" i="0" u="none" strike="noStrike">
                          <a:solidFill>
                            <a:srgbClr val="000000"/>
                          </a:solidFill>
                          <a:effectLst/>
                          <a:latin typeface="GT America Regular" pitchFamily="2" charset="0"/>
                        </a:rPr>
                        <a:t>MEUR</a:t>
                      </a:r>
                    </a:p>
                  </a:txBody>
                  <a:tcPr marL="0" marR="0" marT="0" marB="0">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t">
                        <a:buNone/>
                      </a:pPr>
                      <a:r>
                        <a:rPr lang="en-US" sz="800" b="1" i="0" u="none" strike="noStrike">
                          <a:solidFill>
                            <a:srgbClr val="000000"/>
                          </a:solidFill>
                          <a:effectLst/>
                          <a:latin typeface="GT America Regular" pitchFamily="2" charset="0"/>
                        </a:rPr>
                        <a:t>2025e</a:t>
                      </a:r>
                    </a:p>
                  </a:txBody>
                  <a:tcPr marL="0" marR="0" marT="0" marB="0">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t">
                        <a:buNone/>
                      </a:pPr>
                      <a:r>
                        <a:rPr lang="en-US" sz="800" b="1" i="0" u="none" strike="noStrike">
                          <a:solidFill>
                            <a:srgbClr val="000000"/>
                          </a:solidFill>
                          <a:effectLst/>
                          <a:latin typeface="GT America Regular" pitchFamily="2" charset="0"/>
                        </a:rPr>
                        <a:t>2026e</a:t>
                      </a:r>
                    </a:p>
                  </a:txBody>
                  <a:tcPr marL="0" marR="0" marT="0" marB="0">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t">
                        <a:buNone/>
                      </a:pPr>
                      <a:r>
                        <a:rPr lang="en-US" sz="800" b="1" i="0" u="none" strike="noStrike">
                          <a:solidFill>
                            <a:srgbClr val="000000"/>
                          </a:solidFill>
                          <a:effectLst/>
                          <a:latin typeface="GT America Regular" pitchFamily="2" charset="0"/>
                        </a:rPr>
                        <a:t>2025e</a:t>
                      </a:r>
                    </a:p>
                  </a:txBody>
                  <a:tcPr marL="0" marR="0" marT="0" marB="0">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t">
                        <a:buNone/>
                      </a:pPr>
                      <a:r>
                        <a:rPr lang="en-US" sz="800" b="1" i="0" u="none" strike="noStrike">
                          <a:solidFill>
                            <a:srgbClr val="000000"/>
                          </a:solidFill>
                          <a:effectLst/>
                          <a:latin typeface="GT America Regular" pitchFamily="2" charset="0"/>
                        </a:rPr>
                        <a:t>2026e</a:t>
                      </a:r>
                    </a:p>
                  </a:txBody>
                  <a:tcPr marL="0" marR="0" marT="0" marB="0">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t">
                        <a:buNone/>
                      </a:pPr>
                      <a:r>
                        <a:rPr lang="en-US" sz="800" b="1" i="0" u="none" strike="noStrike">
                          <a:solidFill>
                            <a:srgbClr val="000000"/>
                          </a:solidFill>
                          <a:effectLst/>
                          <a:latin typeface="GT America Regular" pitchFamily="2" charset="0"/>
                        </a:rPr>
                        <a:t>2025e</a:t>
                      </a:r>
                    </a:p>
                  </a:txBody>
                  <a:tcPr marL="0" marR="0" marT="0" marB="0">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t">
                        <a:buNone/>
                      </a:pPr>
                      <a:r>
                        <a:rPr lang="en-US" sz="800" b="1" i="0" u="none" strike="noStrike">
                          <a:solidFill>
                            <a:srgbClr val="000000"/>
                          </a:solidFill>
                          <a:effectLst/>
                          <a:latin typeface="GT America Regular" pitchFamily="2" charset="0"/>
                        </a:rPr>
                        <a:t>2026e</a:t>
                      </a:r>
                    </a:p>
                  </a:txBody>
                  <a:tcPr marL="0" marR="0" marT="0" marB="0">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t">
                        <a:buNone/>
                      </a:pPr>
                      <a:r>
                        <a:rPr lang="en-US" sz="800" b="1" i="0" u="none" strike="noStrike">
                          <a:solidFill>
                            <a:srgbClr val="000000"/>
                          </a:solidFill>
                          <a:effectLst/>
                          <a:latin typeface="GT America Regular" pitchFamily="2" charset="0"/>
                        </a:rPr>
                        <a:t>2025e</a:t>
                      </a:r>
                    </a:p>
                  </a:txBody>
                  <a:tcPr marL="0" marR="0" marT="0" marB="0">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t">
                        <a:buNone/>
                      </a:pPr>
                      <a:r>
                        <a:rPr lang="en-US" sz="800" b="1" i="0" u="none" strike="noStrike">
                          <a:solidFill>
                            <a:srgbClr val="000000"/>
                          </a:solidFill>
                          <a:effectLst/>
                          <a:latin typeface="GT America Regular" pitchFamily="2" charset="0"/>
                        </a:rPr>
                        <a:t>2026e</a:t>
                      </a:r>
                    </a:p>
                  </a:txBody>
                  <a:tcPr marL="0" marR="0" marT="0" marB="0">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t">
                        <a:buNone/>
                      </a:pPr>
                      <a:r>
                        <a:rPr lang="en-US" sz="800" b="1" i="0" u="none" strike="noStrike">
                          <a:solidFill>
                            <a:srgbClr val="000000"/>
                          </a:solidFill>
                          <a:effectLst/>
                          <a:latin typeface="GT America Regular" pitchFamily="2" charset="0"/>
                        </a:rPr>
                        <a:t>2025e</a:t>
                      </a:r>
                    </a:p>
                  </a:txBody>
                  <a:tcPr marL="0" marR="0" marT="0" marB="0">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t">
                        <a:buNone/>
                      </a:pPr>
                      <a:r>
                        <a:rPr lang="en-US" sz="800" b="1" i="0" u="none" strike="noStrike">
                          <a:solidFill>
                            <a:srgbClr val="000000"/>
                          </a:solidFill>
                          <a:effectLst/>
                          <a:latin typeface="GT America Regular" pitchFamily="2" charset="0"/>
                        </a:rPr>
                        <a:t>2026e</a:t>
                      </a:r>
                    </a:p>
                  </a:txBody>
                  <a:tcPr marL="0" marR="0" marT="0" marB="0">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t">
                        <a:buNone/>
                      </a:pPr>
                      <a:r>
                        <a:rPr lang="en-US" sz="800" b="1" i="0" u="none" strike="noStrike">
                          <a:solidFill>
                            <a:srgbClr val="000000"/>
                          </a:solidFill>
                          <a:effectLst/>
                          <a:latin typeface="GT America Regular" pitchFamily="2" charset="0"/>
                        </a:rPr>
                        <a:t>2025e</a:t>
                      </a:r>
                    </a:p>
                  </a:txBody>
                  <a:tcPr marL="0" marR="0" marT="0" marB="0">
                    <a:lnL>
                      <a:noFill/>
                    </a:lnL>
                    <a:lnR>
                      <a:noFill/>
                    </a:lnR>
                    <a:lnT>
                      <a:noFill/>
                    </a:lnT>
                    <a:lnB w="6350" cap="flat" cmpd="sng" algn="ctr">
                      <a:solidFill>
                        <a:srgbClr val="D0D6DF"/>
                      </a:solidFill>
                      <a:prstDash val="solid"/>
                      <a:round/>
                      <a:headEnd type="none" w="med" len="med"/>
                      <a:tailEnd type="none" w="med" len="med"/>
                    </a:lnB>
                    <a:solidFill>
                      <a:srgbClr val="FFFFFF"/>
                    </a:solidFill>
                  </a:tcPr>
                </a:tc>
                <a:extLst>
                  <a:ext uri="{0D108BD9-81ED-4DB2-BD59-A6C34878D82A}">
                    <a16:rowId xmlns:a16="http://schemas.microsoft.com/office/drawing/2014/main" val="3229937553"/>
                  </a:ext>
                </a:extLst>
              </a:tr>
              <a:tr h="167640">
                <a:tc gridSpan="2">
                  <a:txBody>
                    <a:bodyPr/>
                    <a:lstStyle/>
                    <a:p>
                      <a:pPr algn="l" fontAlgn="ctr">
                        <a:buNone/>
                      </a:pPr>
                      <a:r>
                        <a:rPr lang="en-US" sz="800" b="0" i="0" u="none" strike="noStrike">
                          <a:solidFill>
                            <a:srgbClr val="000000"/>
                          </a:solidFill>
                          <a:effectLst/>
                          <a:latin typeface="GT America Regular" pitchFamily="2" charset="0"/>
                        </a:rPr>
                        <a:t>Duni AB</a:t>
                      </a:r>
                    </a:p>
                  </a:txBody>
                  <a:tcPr marL="0" marR="0" marT="0" marB="0" anchor="ctr">
                    <a:lnL>
                      <a:noFill/>
                    </a:lnL>
                    <a:lnR>
                      <a:noFill/>
                    </a:lnR>
                    <a:lnT w="6350" cap="flat" cmpd="sng" algn="ctr">
                      <a:solidFill>
                        <a:srgbClr val="DBDEE3"/>
                      </a:solidFill>
                      <a:prstDash val="solid"/>
                      <a:round/>
                      <a:headEnd type="none" w="med" len="med"/>
                      <a:tailEnd type="none" w="med" len="med"/>
                    </a:lnT>
                    <a:lnB w="6350" cap="flat" cmpd="sng" algn="ctr">
                      <a:solidFill>
                        <a:srgbClr val="DBDEE3"/>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buNone/>
                      </a:pPr>
                      <a:r>
                        <a:rPr lang="en-US" sz="800" b="0" i="0" u="none" strike="noStrike">
                          <a:solidFill>
                            <a:srgbClr val="000000"/>
                          </a:solidFill>
                          <a:effectLst/>
                          <a:latin typeface="GT America Regular" pitchFamily="2" charset="0"/>
                        </a:rPr>
                        <a:t>408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615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13.9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10.5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8.5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7.0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15.0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11.8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5.5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5.9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extLst>
                  <a:ext uri="{0D108BD9-81ED-4DB2-BD59-A6C34878D82A}">
                    <a16:rowId xmlns:a16="http://schemas.microsoft.com/office/drawing/2014/main" val="1751916935"/>
                  </a:ext>
                </a:extLst>
              </a:tr>
              <a:tr h="167640">
                <a:tc gridSpan="2">
                  <a:txBody>
                    <a:bodyPr/>
                    <a:lstStyle/>
                    <a:p>
                      <a:pPr algn="l" fontAlgn="ctr">
                        <a:buNone/>
                      </a:pPr>
                      <a:r>
                        <a:rPr lang="en-US" sz="800" b="0" i="0" u="none" strike="noStrike">
                          <a:solidFill>
                            <a:srgbClr val="000000"/>
                          </a:solidFill>
                          <a:effectLst/>
                          <a:latin typeface="GT America Regular" pitchFamily="2" charset="0"/>
                        </a:rPr>
                        <a:t>Harvia Oyj</a:t>
                      </a:r>
                    </a:p>
                  </a:txBody>
                  <a:tcPr marL="0" marR="0" marT="0" marB="0" anchor="ctr">
                    <a:lnL>
                      <a:noFill/>
                    </a:lnL>
                    <a:lnR>
                      <a:noFill/>
                    </a:lnR>
                    <a:lnT w="6350" cap="flat" cmpd="sng" algn="ctr">
                      <a:solidFill>
                        <a:srgbClr val="DBDEE3"/>
                      </a:solidFill>
                      <a:prstDash val="solid"/>
                      <a:round/>
                      <a:headEnd type="none" w="med" len="med"/>
                      <a:tailEnd type="none" w="med" len="med"/>
                    </a:lnT>
                    <a:lnB w="6350" cap="flat" cmpd="sng" algn="ctr">
                      <a:solidFill>
                        <a:srgbClr val="DBDEE3"/>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buNone/>
                      </a:pPr>
                      <a:r>
                        <a:rPr lang="en-US" sz="800" b="0" i="0" u="none" strike="noStrike">
                          <a:solidFill>
                            <a:srgbClr val="000000"/>
                          </a:solidFill>
                          <a:effectLst/>
                          <a:latin typeface="GT America Regular" pitchFamily="2" charset="0"/>
                        </a:rPr>
                        <a:t>677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723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18.6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15.8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15.9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13.4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3.7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3.3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25.7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20.7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4.5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extLst>
                  <a:ext uri="{0D108BD9-81ED-4DB2-BD59-A6C34878D82A}">
                    <a16:rowId xmlns:a16="http://schemas.microsoft.com/office/drawing/2014/main" val="3376387627"/>
                  </a:ext>
                </a:extLst>
              </a:tr>
              <a:tr h="167640">
                <a:tc gridSpan="2">
                  <a:txBody>
                    <a:bodyPr/>
                    <a:lstStyle/>
                    <a:p>
                      <a:pPr algn="l" fontAlgn="ctr">
                        <a:buNone/>
                      </a:pPr>
                      <a:r>
                        <a:rPr lang="en-US" sz="800" b="0" i="0" u="none" strike="noStrike">
                          <a:solidFill>
                            <a:srgbClr val="000000"/>
                          </a:solidFill>
                          <a:effectLst/>
                          <a:latin typeface="GT America Regular" pitchFamily="2" charset="0"/>
                        </a:rPr>
                        <a:t>Leifheit AG</a:t>
                      </a:r>
                    </a:p>
                  </a:txBody>
                  <a:tcPr marL="0" marR="0" marT="0" marB="0" anchor="ctr">
                    <a:lnL>
                      <a:noFill/>
                    </a:lnL>
                    <a:lnR>
                      <a:noFill/>
                    </a:lnR>
                    <a:lnT w="6350" cap="flat" cmpd="sng" algn="ctr">
                      <a:solidFill>
                        <a:srgbClr val="DBDEE3"/>
                      </a:solidFill>
                      <a:prstDash val="solid"/>
                      <a:round/>
                      <a:headEnd type="none" w="med" len="med"/>
                      <a:tailEnd type="none" w="med" len="med"/>
                    </a:lnT>
                    <a:lnB w="6350" cap="flat" cmpd="sng" algn="ctr">
                      <a:solidFill>
                        <a:srgbClr val="DBDEE3"/>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buNone/>
                      </a:pPr>
                      <a:r>
                        <a:rPr lang="en-US" sz="800" b="0" i="0" u="none" strike="noStrike">
                          <a:solidFill>
                            <a:srgbClr val="000000"/>
                          </a:solidFill>
                          <a:effectLst/>
                          <a:latin typeface="GT America Regular" pitchFamily="2" charset="0"/>
                        </a:rPr>
                        <a:t>152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131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14.1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9.0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7.1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5.4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23.0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14.6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6.6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7.1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extLst>
                  <a:ext uri="{0D108BD9-81ED-4DB2-BD59-A6C34878D82A}">
                    <a16:rowId xmlns:a16="http://schemas.microsoft.com/office/drawing/2014/main" val="1275637408"/>
                  </a:ext>
                </a:extLst>
              </a:tr>
              <a:tr h="167640">
                <a:tc gridSpan="2">
                  <a:txBody>
                    <a:bodyPr/>
                    <a:lstStyle/>
                    <a:p>
                      <a:pPr algn="l" fontAlgn="ctr">
                        <a:buNone/>
                      </a:pPr>
                      <a:r>
                        <a:rPr lang="en-US" sz="800" b="0" i="0" u="none" strike="noStrike">
                          <a:solidFill>
                            <a:srgbClr val="000000"/>
                          </a:solidFill>
                          <a:effectLst/>
                          <a:latin typeface="GT America Regular" pitchFamily="2" charset="0"/>
                        </a:rPr>
                        <a:t>Marimekko Oyj</a:t>
                      </a:r>
                    </a:p>
                  </a:txBody>
                  <a:tcPr marL="0" marR="0" marT="0" marB="0" anchor="ctr">
                    <a:lnL>
                      <a:noFill/>
                    </a:lnL>
                    <a:lnR>
                      <a:noFill/>
                    </a:lnR>
                    <a:lnT w="6350" cap="flat" cmpd="sng" algn="ctr">
                      <a:solidFill>
                        <a:srgbClr val="DBDEE3"/>
                      </a:solidFill>
                      <a:prstDash val="solid"/>
                      <a:round/>
                      <a:headEnd type="none" w="med" len="med"/>
                      <a:tailEnd type="none" w="med" len="med"/>
                    </a:lnT>
                    <a:lnB w="6350" cap="flat" cmpd="sng" algn="ctr">
                      <a:solidFill>
                        <a:srgbClr val="DBDEE3"/>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buNone/>
                      </a:pPr>
                      <a:r>
                        <a:rPr lang="en-US" sz="800" b="0" i="0" u="none" strike="noStrike">
                          <a:solidFill>
                            <a:srgbClr val="000000"/>
                          </a:solidFill>
                          <a:effectLst/>
                          <a:latin typeface="GT America Regular" pitchFamily="2" charset="0"/>
                        </a:rPr>
                        <a:t>554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545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16.1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14.2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12.5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11.2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21.4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18.9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3.3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5.5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6.5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extLst>
                  <a:ext uri="{0D108BD9-81ED-4DB2-BD59-A6C34878D82A}">
                    <a16:rowId xmlns:a16="http://schemas.microsoft.com/office/drawing/2014/main" val="2786532905"/>
                  </a:ext>
                </a:extLst>
              </a:tr>
              <a:tr h="167640">
                <a:tc gridSpan="2">
                  <a:txBody>
                    <a:bodyPr/>
                    <a:lstStyle/>
                    <a:p>
                      <a:pPr algn="l" fontAlgn="ctr">
                        <a:buNone/>
                      </a:pPr>
                      <a:r>
                        <a:rPr lang="en-US" sz="800" b="0" i="0" u="none" strike="noStrike">
                          <a:solidFill>
                            <a:srgbClr val="000000"/>
                          </a:solidFill>
                          <a:effectLst/>
                          <a:latin typeface="GT America Regular" pitchFamily="2" charset="0"/>
                        </a:rPr>
                        <a:t>Nokian Tyres plc</a:t>
                      </a:r>
                    </a:p>
                  </a:txBody>
                  <a:tcPr marL="0" marR="0" marT="0" marB="0" anchor="ctr">
                    <a:lnL>
                      <a:noFill/>
                    </a:lnL>
                    <a:lnR>
                      <a:noFill/>
                    </a:lnR>
                    <a:lnT w="6350" cap="flat" cmpd="sng" algn="ctr">
                      <a:solidFill>
                        <a:srgbClr val="DBDEE3"/>
                      </a:solidFill>
                      <a:prstDash val="solid"/>
                      <a:round/>
                      <a:headEnd type="none" w="med" len="med"/>
                      <a:tailEnd type="none" w="med" len="med"/>
                    </a:lnT>
                    <a:lnB w="6350" cap="flat" cmpd="sng" algn="ctr">
                      <a:solidFill>
                        <a:srgbClr val="DBDEE3"/>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buNone/>
                      </a:pPr>
                      <a:r>
                        <a:rPr lang="en-US" sz="800" b="0" i="0" u="none" strike="noStrike">
                          <a:solidFill>
                            <a:srgbClr val="000000"/>
                          </a:solidFill>
                          <a:effectLst/>
                          <a:latin typeface="GT America Regular" pitchFamily="2" charset="0"/>
                        </a:rPr>
                        <a:t>1148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1897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22.0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16.0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10.3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7.4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35.1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17.6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3.0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3.6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extLst>
                  <a:ext uri="{0D108BD9-81ED-4DB2-BD59-A6C34878D82A}">
                    <a16:rowId xmlns:a16="http://schemas.microsoft.com/office/drawing/2014/main" val="4031507288"/>
                  </a:ext>
                </a:extLst>
              </a:tr>
              <a:tr h="167640">
                <a:tc gridSpan="2">
                  <a:txBody>
                    <a:bodyPr/>
                    <a:lstStyle/>
                    <a:p>
                      <a:pPr algn="l" fontAlgn="ctr">
                        <a:buNone/>
                      </a:pPr>
                      <a:r>
                        <a:rPr lang="en-US" sz="800" b="0" i="0" u="none" strike="noStrike">
                          <a:solidFill>
                            <a:srgbClr val="000000"/>
                          </a:solidFill>
                          <a:effectLst/>
                          <a:latin typeface="GT America Regular" pitchFamily="2" charset="0"/>
                        </a:rPr>
                        <a:t>Orthex Oyj</a:t>
                      </a:r>
                    </a:p>
                  </a:txBody>
                  <a:tcPr marL="0" marR="0" marT="0" marB="0" anchor="ctr">
                    <a:lnL>
                      <a:noFill/>
                    </a:lnL>
                    <a:lnR>
                      <a:noFill/>
                    </a:lnR>
                    <a:lnT w="6350" cap="flat" cmpd="sng" algn="ctr">
                      <a:solidFill>
                        <a:srgbClr val="DBDEE3"/>
                      </a:solidFill>
                      <a:prstDash val="solid"/>
                      <a:round/>
                      <a:headEnd type="none" w="med" len="med"/>
                      <a:tailEnd type="none" w="med" len="med"/>
                    </a:lnT>
                    <a:lnB w="6350" cap="flat" cmpd="sng" algn="ctr">
                      <a:solidFill>
                        <a:srgbClr val="DBDEE3"/>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buNone/>
                      </a:pPr>
                      <a:r>
                        <a:rPr lang="en-US" sz="800" b="0" i="0" u="none" strike="noStrike">
                          <a:solidFill>
                            <a:srgbClr val="000000"/>
                          </a:solidFill>
                          <a:effectLst/>
                          <a:latin typeface="GT America Regular" pitchFamily="2" charset="0"/>
                        </a:rPr>
                        <a:t>81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98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10.9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8.7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7.2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6.2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13.6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10.8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5.2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6.1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extLst>
                  <a:ext uri="{0D108BD9-81ED-4DB2-BD59-A6C34878D82A}">
                    <a16:rowId xmlns:a16="http://schemas.microsoft.com/office/drawing/2014/main" val="4206775530"/>
                  </a:ext>
                </a:extLst>
              </a:tr>
              <a:tr h="167640">
                <a:tc gridSpan="2">
                  <a:txBody>
                    <a:bodyPr/>
                    <a:lstStyle/>
                    <a:p>
                      <a:pPr algn="l" fontAlgn="ctr">
                        <a:buNone/>
                      </a:pPr>
                      <a:r>
                        <a:rPr lang="en-US" sz="800" b="0" i="0" u="none" strike="noStrike">
                          <a:solidFill>
                            <a:srgbClr val="000000"/>
                          </a:solidFill>
                          <a:effectLst/>
                          <a:latin typeface="GT America Regular" pitchFamily="2" charset="0"/>
                        </a:rPr>
                        <a:t>Rapala VMC Oyj</a:t>
                      </a:r>
                    </a:p>
                  </a:txBody>
                  <a:tcPr marL="0" marR="0" marT="0" marB="0" anchor="ctr">
                    <a:lnL>
                      <a:noFill/>
                    </a:lnL>
                    <a:lnR>
                      <a:noFill/>
                    </a:lnR>
                    <a:lnT w="6350" cap="flat" cmpd="sng" algn="ctr">
                      <a:solidFill>
                        <a:srgbClr val="DBDEE3"/>
                      </a:solidFill>
                      <a:prstDash val="solid"/>
                      <a:round/>
                      <a:headEnd type="none" w="med" len="med"/>
                      <a:tailEnd type="none" w="med" len="med"/>
                    </a:lnT>
                    <a:lnB w="6350" cap="flat" cmpd="sng" algn="ctr">
                      <a:solidFill>
                        <a:srgbClr val="DBDEE3"/>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buNone/>
                      </a:pPr>
                      <a:r>
                        <a:rPr lang="en-US" sz="800" b="0" i="0" u="none" strike="noStrike">
                          <a:solidFill>
                            <a:srgbClr val="000000"/>
                          </a:solidFill>
                          <a:effectLst/>
                          <a:latin typeface="GT America Regular" pitchFamily="2" charset="0"/>
                        </a:rPr>
                        <a:t>47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148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16.4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13.3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6.9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7.7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extLst>
                  <a:ext uri="{0D108BD9-81ED-4DB2-BD59-A6C34878D82A}">
                    <a16:rowId xmlns:a16="http://schemas.microsoft.com/office/drawing/2014/main" val="3134807611"/>
                  </a:ext>
                </a:extLst>
              </a:tr>
              <a:tr h="167640">
                <a:tc gridSpan="2">
                  <a:txBody>
                    <a:bodyPr/>
                    <a:lstStyle/>
                    <a:p>
                      <a:pPr algn="l" fontAlgn="ctr">
                        <a:buNone/>
                      </a:pPr>
                      <a:r>
                        <a:rPr lang="en-US" sz="800" b="0" i="0" u="none" strike="noStrike">
                          <a:solidFill>
                            <a:srgbClr val="000000"/>
                          </a:solidFill>
                          <a:effectLst/>
                          <a:latin typeface="GT America Regular" pitchFamily="2" charset="0"/>
                        </a:rPr>
                        <a:t>Stanley Black &amp; Decker Inc</a:t>
                      </a:r>
                    </a:p>
                  </a:txBody>
                  <a:tcPr marL="0" marR="0" marT="0" marB="0" anchor="ctr">
                    <a:lnL>
                      <a:noFill/>
                    </a:lnL>
                    <a:lnR>
                      <a:noFill/>
                    </a:lnR>
                    <a:lnT w="6350" cap="flat" cmpd="sng" algn="ctr">
                      <a:solidFill>
                        <a:srgbClr val="DBDEE3"/>
                      </a:solidFill>
                      <a:prstDash val="solid"/>
                      <a:round/>
                      <a:headEnd type="none" w="med" len="med"/>
                      <a:tailEnd type="none" w="med" len="med"/>
                    </a:lnT>
                    <a:lnB w="6350" cap="flat" cmpd="sng" algn="ctr">
                      <a:solidFill>
                        <a:srgbClr val="DBDEE3"/>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buNone/>
                      </a:pPr>
                      <a:r>
                        <a:rPr lang="en-US" sz="800" b="0" i="0" u="none" strike="noStrike">
                          <a:solidFill>
                            <a:srgbClr val="000000"/>
                          </a:solidFill>
                          <a:effectLst/>
                          <a:latin typeface="GT America Regular" pitchFamily="2" charset="0"/>
                        </a:rPr>
                        <a:t>9229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14708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12.3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10.4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10.1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8.8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15.0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12.0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4.7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4.8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extLst>
                  <a:ext uri="{0D108BD9-81ED-4DB2-BD59-A6C34878D82A}">
                    <a16:rowId xmlns:a16="http://schemas.microsoft.com/office/drawing/2014/main" val="3697256747"/>
                  </a:ext>
                </a:extLst>
              </a:tr>
              <a:tr h="167640">
                <a:tc gridSpan="2">
                  <a:txBody>
                    <a:bodyPr/>
                    <a:lstStyle/>
                    <a:p>
                      <a:pPr algn="l" fontAlgn="ctr">
                        <a:buNone/>
                      </a:pPr>
                      <a:r>
                        <a:rPr lang="en-US" sz="800" b="0" i="0" u="none" strike="noStrike">
                          <a:solidFill>
                            <a:srgbClr val="000000"/>
                          </a:solidFill>
                          <a:effectLst/>
                          <a:latin typeface="GT America Regular" pitchFamily="2" charset="0"/>
                        </a:rPr>
                        <a:t>Villeroy &amp; Boch AG</a:t>
                      </a:r>
                    </a:p>
                  </a:txBody>
                  <a:tcPr marL="0" marR="0" marT="0" marB="0" anchor="ctr">
                    <a:lnL>
                      <a:noFill/>
                    </a:lnL>
                    <a:lnR>
                      <a:noFill/>
                    </a:lnR>
                    <a:lnT w="6350" cap="flat" cmpd="sng" algn="ctr">
                      <a:solidFill>
                        <a:srgbClr val="DBDEE3"/>
                      </a:solidFill>
                      <a:prstDash val="solid"/>
                      <a:round/>
                      <a:headEnd type="none" w="med" len="med"/>
                      <a:tailEnd type="none" w="med" len="med"/>
                    </a:lnT>
                    <a:lnB w="6350" cap="flat" cmpd="sng" algn="ctr">
                      <a:solidFill>
                        <a:srgbClr val="DBDEE3"/>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buNone/>
                      </a:pPr>
                      <a:r>
                        <a:rPr lang="en-US" sz="800" b="0" i="0" u="none" strike="noStrike">
                          <a:solidFill>
                            <a:srgbClr val="000000"/>
                          </a:solidFill>
                          <a:effectLst/>
                          <a:latin typeface="GT America Regular" pitchFamily="2" charset="0"/>
                        </a:rPr>
                        <a:t>445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948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12.8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9.7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6.4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5.5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12.7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8.5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5.7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6.4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extLst>
                  <a:ext uri="{0D108BD9-81ED-4DB2-BD59-A6C34878D82A}">
                    <a16:rowId xmlns:a16="http://schemas.microsoft.com/office/drawing/2014/main" val="1591484560"/>
                  </a:ext>
                </a:extLst>
              </a:tr>
              <a:tr h="171450">
                <a:tc gridSpan="2">
                  <a:txBody>
                    <a:bodyPr/>
                    <a:lstStyle/>
                    <a:p>
                      <a:pPr algn="l" fontAlgn="ctr">
                        <a:buNone/>
                      </a:pPr>
                      <a:r>
                        <a:rPr lang="en-US" sz="800" b="0" i="0" u="none" strike="noStrike">
                          <a:solidFill>
                            <a:srgbClr val="000000"/>
                          </a:solidFill>
                          <a:effectLst/>
                          <a:latin typeface="GT America Regular" pitchFamily="2" charset="0"/>
                        </a:rPr>
                        <a:t>Husqvarna</a:t>
                      </a:r>
                    </a:p>
                  </a:txBody>
                  <a:tcPr marL="0" marR="0" marT="0" marB="0" anchor="ctr">
                    <a:lnL>
                      <a:noFill/>
                    </a:lnL>
                    <a:lnR>
                      <a:noFill/>
                    </a:lnR>
                    <a:lnT w="6350" cap="flat" cmpd="sng" algn="ctr">
                      <a:solidFill>
                        <a:srgbClr val="DBDEE3"/>
                      </a:solidFill>
                      <a:prstDash val="solid"/>
                      <a:round/>
                      <a:headEnd type="none" w="med" len="med"/>
                      <a:tailEnd type="none" w="med" len="med"/>
                    </a:lnT>
                    <a:lnB w="6350" cap="flat" cmpd="sng" algn="ctr">
                      <a:solidFill>
                        <a:srgbClr val="DBDEE3"/>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buNone/>
                      </a:pPr>
                      <a:r>
                        <a:rPr lang="en-US" sz="800" b="0" i="0" u="none" strike="noStrike">
                          <a:solidFill>
                            <a:srgbClr val="000000"/>
                          </a:solidFill>
                          <a:effectLst/>
                          <a:latin typeface="GT America Regular" pitchFamily="2" charset="0"/>
                        </a:rPr>
                        <a:t>2469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3193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10.8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9.6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5.6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5.3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13.4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11.6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3.4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4.7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extLst>
                  <a:ext uri="{0D108BD9-81ED-4DB2-BD59-A6C34878D82A}">
                    <a16:rowId xmlns:a16="http://schemas.microsoft.com/office/drawing/2014/main" val="516144852"/>
                  </a:ext>
                </a:extLst>
              </a:tr>
              <a:tr h="167640">
                <a:tc gridSpan="2">
                  <a:txBody>
                    <a:bodyPr/>
                    <a:lstStyle/>
                    <a:p>
                      <a:pPr algn="l" fontAlgn="ctr">
                        <a:buNone/>
                      </a:pPr>
                      <a:r>
                        <a:rPr lang="en-US" sz="800" b="1" i="0" u="none" strike="noStrike">
                          <a:solidFill>
                            <a:srgbClr val="000000"/>
                          </a:solidFill>
                          <a:effectLst/>
                          <a:latin typeface="GT America Regular" pitchFamily="2" charset="0"/>
                        </a:rPr>
                        <a:t>Fiskars (Inderes)</a:t>
                      </a:r>
                    </a:p>
                  </a:txBody>
                  <a:tcPr marL="0" marR="0" marT="0" marB="0" anchor="ctr">
                    <a:lnL>
                      <a:noFill/>
                    </a:lnL>
                    <a:lnR>
                      <a:noFill/>
                    </a:lnR>
                    <a:lnT w="6350" cap="flat" cmpd="sng" algn="ctr">
                      <a:solidFill>
                        <a:srgbClr val="DBDEE3"/>
                      </a:solidFill>
                      <a:prstDash val="solid"/>
                      <a:round/>
                      <a:headEnd type="none" w="med" len="med"/>
                      <a:tailEnd type="none" w="med" len="med"/>
                    </a:lnT>
                    <a:lnB w="6350" cap="flat" cmpd="sng" algn="ctr">
                      <a:solidFill>
                        <a:srgbClr val="DBDEE3"/>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buNone/>
                      </a:pPr>
                      <a:r>
                        <a:rPr lang="en-US" sz="800" b="1" i="0" u="none" strike="noStrike">
                          <a:solidFill>
                            <a:srgbClr val="000000"/>
                          </a:solidFill>
                          <a:effectLst/>
                          <a:latin typeface="GT America Regular" pitchFamily="2" charset="0"/>
                        </a:rPr>
                        <a:t>999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1559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17.8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14.5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11.9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8.3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22.1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16.5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3.6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4.4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extLst>
                  <a:ext uri="{0D108BD9-81ED-4DB2-BD59-A6C34878D82A}">
                    <a16:rowId xmlns:a16="http://schemas.microsoft.com/office/drawing/2014/main" val="2919904810"/>
                  </a:ext>
                </a:extLst>
              </a:tr>
              <a:tr h="167640">
                <a:tc gridSpan="2">
                  <a:txBody>
                    <a:bodyPr/>
                    <a:lstStyle/>
                    <a:p>
                      <a:pPr algn="l" fontAlgn="ctr">
                        <a:buNone/>
                      </a:pPr>
                      <a:r>
                        <a:rPr lang="en-US" sz="800" b="1" i="0" u="none" strike="noStrike">
                          <a:solidFill>
                            <a:srgbClr val="000000"/>
                          </a:solidFill>
                          <a:effectLst/>
                          <a:latin typeface="GT America Regular" pitchFamily="2" charset="0"/>
                        </a:rPr>
                        <a:t>Average</a:t>
                      </a:r>
                    </a:p>
                  </a:txBody>
                  <a:tcPr marL="0" marR="0" marT="0" marB="0" anchor="ctr">
                    <a:lnL>
                      <a:noFill/>
                    </a:lnL>
                    <a:lnR>
                      <a:noFill/>
                    </a:lnR>
                    <a:lnT w="6350" cap="flat" cmpd="sng" algn="ctr">
                      <a:solidFill>
                        <a:srgbClr val="DBDEE3"/>
                      </a:solidFill>
                      <a:prstDash val="solid"/>
                      <a:round/>
                      <a:headEnd type="none" w="med" len="med"/>
                      <a:tailEnd type="none" w="med" len="med"/>
                    </a:lnT>
                    <a:lnB w="6350" cap="flat" cmpd="sng" algn="ctr">
                      <a:solidFill>
                        <a:srgbClr val="DBDEE3"/>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buNone/>
                      </a:pPr>
                      <a:r>
                        <a:rPr lang="en-US" sz="800" b="1"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14.8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11.7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9.1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7.8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19.4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14.1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4.4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5.2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2.0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extLst>
                  <a:ext uri="{0D108BD9-81ED-4DB2-BD59-A6C34878D82A}">
                    <a16:rowId xmlns:a16="http://schemas.microsoft.com/office/drawing/2014/main" val="2906335730"/>
                  </a:ext>
                </a:extLst>
              </a:tr>
              <a:tr h="167640">
                <a:tc gridSpan="2">
                  <a:txBody>
                    <a:bodyPr/>
                    <a:lstStyle/>
                    <a:p>
                      <a:pPr algn="l" fontAlgn="ctr">
                        <a:buNone/>
                      </a:pPr>
                      <a:r>
                        <a:rPr lang="en-US" sz="800" b="1" i="0" u="none" strike="noStrike">
                          <a:solidFill>
                            <a:srgbClr val="000000"/>
                          </a:solidFill>
                          <a:effectLst/>
                          <a:latin typeface="GT America Regular" pitchFamily="2" charset="0"/>
                        </a:rPr>
                        <a:t>Median</a:t>
                      </a:r>
                    </a:p>
                  </a:txBody>
                  <a:tcPr marL="0" marR="0" marT="0" marB="0" anchor="ctr">
                    <a:lnL>
                      <a:noFill/>
                    </a:lnL>
                    <a:lnR>
                      <a:noFill/>
                    </a:lnR>
                    <a:lnT w="6350" cap="flat" cmpd="sng" algn="ctr">
                      <a:solidFill>
                        <a:srgbClr val="DBDEE3"/>
                      </a:solidFill>
                      <a:prstDash val="solid"/>
                      <a:round/>
                      <a:headEnd type="none" w="med" len="med"/>
                      <a:tailEnd type="none" w="med" len="med"/>
                    </a:lnT>
                    <a:lnB w="6350" cap="flat" cmpd="sng" algn="ctr">
                      <a:solidFill>
                        <a:srgbClr val="DBDEE3"/>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buNone/>
                      </a:pPr>
                      <a:r>
                        <a:rPr lang="en-US" sz="800" b="1"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14.0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10.5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7.9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7.2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0.9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15.0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12.0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4.7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5.5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extLst>
                  <a:ext uri="{0D108BD9-81ED-4DB2-BD59-A6C34878D82A}">
                    <a16:rowId xmlns:a16="http://schemas.microsoft.com/office/drawing/2014/main" val="2041923021"/>
                  </a:ext>
                </a:extLst>
              </a:tr>
              <a:tr h="167640">
                <a:tc gridSpan="2">
                  <a:txBody>
                    <a:bodyPr/>
                    <a:lstStyle/>
                    <a:p>
                      <a:pPr algn="l" fontAlgn="ctr">
                        <a:buNone/>
                      </a:pPr>
                      <a:r>
                        <a:rPr lang="en-US" sz="800" b="1" i="1" u="none" strike="noStrike">
                          <a:solidFill>
                            <a:srgbClr val="000000"/>
                          </a:solidFill>
                          <a:effectLst/>
                          <a:latin typeface="GT America Regular" pitchFamily="2" charset="0"/>
                        </a:rPr>
                        <a:t>Diff-% to median</a:t>
                      </a:r>
                    </a:p>
                  </a:txBody>
                  <a:tcPr marL="0" marR="0" marT="0" marB="0" anchor="ctr">
                    <a:lnL>
                      <a:noFill/>
                    </a:lnL>
                    <a:lnR>
                      <a:noFill/>
                    </a:lnR>
                    <a:lnT w="6350" cap="flat" cmpd="sng" algn="ctr">
                      <a:solidFill>
                        <a:srgbClr val="DBDEE3"/>
                      </a:solidFill>
                      <a:prstDash val="solid"/>
                      <a:round/>
                      <a:headEnd type="none" w="med" len="med"/>
                      <a:tailEnd type="none" w="med" len="med"/>
                    </a:lnT>
                    <a:lnB w="6350" cap="flat" cmpd="sng" algn="ctr">
                      <a:solidFill>
                        <a:srgbClr val="DBDEE3"/>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buNone/>
                      </a:pPr>
                      <a:r>
                        <a:rPr lang="en-US" sz="800" b="1" i="1"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1"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1" u="none" strike="noStrike">
                          <a:solidFill>
                            <a:srgbClr val="000000"/>
                          </a:solidFill>
                          <a:effectLst/>
                          <a:latin typeface="GT America Regular" pitchFamily="2" charset="0"/>
                        </a:rPr>
                        <a:t>27%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1" u="none" strike="noStrike">
                          <a:solidFill>
                            <a:srgbClr val="000000"/>
                          </a:solidFill>
                          <a:effectLst/>
                          <a:latin typeface="GT America Regular" pitchFamily="2" charset="0"/>
                        </a:rPr>
                        <a:t>38%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1" u="none" strike="noStrike">
                          <a:solidFill>
                            <a:srgbClr val="000000"/>
                          </a:solidFill>
                          <a:effectLst/>
                          <a:latin typeface="GT America Regular" pitchFamily="2" charset="0"/>
                        </a:rPr>
                        <a:t>51%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1" u="none" strike="noStrike">
                          <a:solidFill>
                            <a:srgbClr val="000000"/>
                          </a:solidFill>
                          <a:effectLst/>
                          <a:latin typeface="GT America Regular" pitchFamily="2" charset="0"/>
                        </a:rPr>
                        <a:t>15%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1" u="none" strike="noStrike">
                          <a:solidFill>
                            <a:srgbClr val="000000"/>
                          </a:solidFill>
                          <a:effectLst/>
                          <a:latin typeface="GT America Regular" pitchFamily="2" charset="0"/>
                        </a:rPr>
                        <a:t>38%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1" u="none" strike="noStrike">
                          <a:solidFill>
                            <a:srgbClr val="000000"/>
                          </a:solidFill>
                          <a:effectLst/>
                          <a:latin typeface="GT America Regular" pitchFamily="2" charset="0"/>
                        </a:rPr>
                        <a:t>38%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1" u="none" strike="noStrike">
                          <a:solidFill>
                            <a:srgbClr val="000000"/>
                          </a:solidFill>
                          <a:effectLst/>
                          <a:latin typeface="GT America Regular" pitchFamily="2" charset="0"/>
                        </a:rPr>
                        <a:t>47%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1" u="none" strike="noStrike">
                          <a:solidFill>
                            <a:srgbClr val="000000"/>
                          </a:solidFill>
                          <a:effectLst/>
                          <a:latin typeface="GT America Regular" pitchFamily="2" charset="0"/>
                        </a:rPr>
                        <a:t>37%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1" u="none" strike="noStrike">
                          <a:solidFill>
                            <a:srgbClr val="000000"/>
                          </a:solidFill>
                          <a:effectLst/>
                          <a:latin typeface="GT America Regular" pitchFamily="2" charset="0"/>
                        </a:rPr>
                        <a:t>-23%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1" u="none" strike="noStrike">
                          <a:solidFill>
                            <a:srgbClr val="000000"/>
                          </a:solidFill>
                          <a:effectLst/>
                          <a:latin typeface="GT America Regular" pitchFamily="2" charset="0"/>
                        </a:rPr>
                        <a:t>-19%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1" u="none" strike="noStrike">
                          <a:solidFill>
                            <a:srgbClr val="000000"/>
                          </a:solidFill>
                          <a:effectLst/>
                          <a:latin typeface="GT America Regular" pitchFamily="2" charset="0"/>
                        </a:rPr>
                        <a:t>10%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extLst>
                  <a:ext uri="{0D108BD9-81ED-4DB2-BD59-A6C34878D82A}">
                    <a16:rowId xmlns:a16="http://schemas.microsoft.com/office/drawing/2014/main" val="3124811258"/>
                  </a:ext>
                </a:extLst>
              </a:tr>
              <a:tr h="167640">
                <a:tc>
                  <a:txBody>
                    <a:bodyPr/>
                    <a:lstStyle/>
                    <a:p>
                      <a:pPr algn="l" fontAlgn="b">
                        <a:buNone/>
                      </a:pPr>
                      <a:r>
                        <a:rPr lang="en-US" sz="800" b="0" i="0" u="none" strike="noStrike">
                          <a:solidFill>
                            <a:srgbClr val="000000"/>
                          </a:solidFill>
                          <a:effectLst/>
                          <a:latin typeface="GT America Regular" pitchFamily="2" charset="0"/>
                        </a:rPr>
                        <a:t>Source: Refinitiv / Inderes</a:t>
                      </a:r>
                    </a:p>
                  </a:txBody>
                  <a:tcPr marL="0" marR="0" marT="0" marB="0" anchor="b">
                    <a:lnL>
                      <a:noFill/>
                    </a:lnL>
                    <a:lnR>
                      <a:noFill/>
                    </a:lnR>
                    <a:lnT w="6350" cap="flat" cmpd="sng" algn="ctr">
                      <a:solidFill>
                        <a:srgbClr val="DBDEE3"/>
                      </a:solidFill>
                      <a:prstDash val="solid"/>
                      <a:round/>
                      <a:headEnd type="none" w="med" len="med"/>
                      <a:tailEnd type="none" w="med" len="med"/>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w="6350" cap="flat" cmpd="sng" algn="ctr">
                      <a:solidFill>
                        <a:srgbClr val="DBDEE3"/>
                      </a:solidFill>
                      <a:prstDash val="solid"/>
                      <a:round/>
                      <a:headEnd type="none" w="med" len="med"/>
                      <a:tailEnd type="none" w="med" len="med"/>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b">
                        <a:buNone/>
                      </a:pPr>
                      <a:r>
                        <a:rPr lang="en-US" sz="800" b="0" i="0" u="none" strike="noStrike">
                          <a:solidFill>
                            <a:srgbClr val="000000"/>
                          </a:solidFill>
                          <a:effectLst/>
                          <a:latin typeface="GT America Regular" pitchFamily="2" charset="0"/>
                        </a:rPr>
                        <a:t> </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b">
                        <a:buNone/>
                      </a:pPr>
                      <a:r>
                        <a:rPr lang="en-US" sz="800" b="0" i="0" u="none" strike="noStrike" dirty="0">
                          <a:solidFill>
                            <a:srgbClr val="000000"/>
                          </a:solidFill>
                          <a:effectLst/>
                          <a:latin typeface="GT America Regular" pitchFamily="2" charset="0"/>
                        </a:rPr>
                        <a:t> </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109156209"/>
                  </a:ext>
                </a:extLst>
              </a:tr>
            </a:tbl>
          </a:graphicData>
        </a:graphic>
      </p:graphicFrame>
      <p:sp>
        <p:nvSpPr>
          <p:cNvPr id="12" name="Tekstin paikkamerkki 1">
            <a:extLst>
              <a:ext uri="{FF2B5EF4-FFF2-40B4-BE49-F238E27FC236}">
                <a16:creationId xmlns:a16="http://schemas.microsoft.com/office/drawing/2014/main" id="{EB2E6784-6321-6E37-B784-BCAC4F5ED365}"/>
              </a:ext>
            </a:extLst>
          </p:cNvPr>
          <p:cNvSpPr>
            <a:spLocks noGrp="1"/>
          </p:cNvSpPr>
          <p:nvPr>
            <p:ph type="body" sz="quarter" idx="17"/>
          </p:nvPr>
        </p:nvSpPr>
        <p:spPr>
          <a:xfrm>
            <a:off x="342901" y="288000"/>
            <a:ext cx="6926399" cy="452432"/>
          </a:xfrm>
        </p:spPr>
        <p:txBody>
          <a:bodyPr>
            <a:spAutoFit/>
          </a:bodyPr>
          <a:lstStyle/>
          <a:p>
            <a:r>
              <a:rPr lang="en-US" sz="2600" spc="0" dirty="0">
                <a:latin typeface="GT America Condensed Regular" pitchFamily="2" charset="77"/>
                <a:ea typeface="GT America Condensed Regular" pitchFamily="2" charset="77"/>
                <a:cs typeface="GT America Condensed Regular" pitchFamily="2" charset="77"/>
              </a:rPr>
              <a:t>Peer group valuation</a:t>
            </a:r>
          </a:p>
        </p:txBody>
      </p:sp>
      <p:sp>
        <p:nvSpPr>
          <p:cNvPr id="13" name="Slide Number Placeholder 3">
            <a:extLst>
              <a:ext uri="{FF2B5EF4-FFF2-40B4-BE49-F238E27FC236}">
                <a16:creationId xmlns:a16="http://schemas.microsoft.com/office/drawing/2014/main" id="{EEE5F274-C970-8923-D43D-21D07CE6108A}"/>
              </a:ext>
            </a:extLst>
          </p:cNvPr>
          <p:cNvSpPr>
            <a:spLocks noGrp="1"/>
          </p:cNvSpPr>
          <p:nvPr>
            <p:ph type="sldNum" sz="quarter" idx="4"/>
          </p:nvPr>
        </p:nvSpPr>
        <p:spPr>
          <a:xfrm>
            <a:off x="9106168"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B702B6-6156-2F42-85AB-A912E062E9D6}" type="slidenum">
              <a:rPr kumimoji="0" lang="en-US" sz="1000" b="1" i="0" u="none" strike="noStrike" kern="1200" cap="none" spc="0" normalizeH="0" baseline="0" noProof="0" smtClean="0">
                <a:ln>
                  <a:noFill/>
                </a:ln>
                <a:solidFill>
                  <a:srgbClr val="3F3EFF"/>
                </a:solidFill>
                <a:effectLst/>
                <a:uLnTx/>
                <a:uFillTx/>
                <a:latin typeface="GT America Condensed Regular" pitchFamily="2" charset="77"/>
                <a:ea typeface="GT America Condensed Regular" pitchFamily="2" charset="77"/>
                <a:cs typeface="GT America Condensed Regular"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1" i="0" u="none" strike="noStrike" kern="1200" cap="none" spc="0" normalizeH="0" baseline="0" noProof="0" dirty="0">
              <a:ln>
                <a:noFill/>
              </a:ln>
              <a:solidFill>
                <a:srgbClr val="3F3EFF"/>
              </a:solidFill>
              <a:effectLst/>
              <a:uLnTx/>
              <a:uFillTx/>
              <a:latin typeface="GT America Condensed Regular" pitchFamily="2" charset="77"/>
              <a:ea typeface="GT America Condensed Regular" pitchFamily="2" charset="77"/>
              <a:cs typeface="GT America Condensed Regular" pitchFamily="2" charset="77"/>
            </a:endParaRPr>
          </a:p>
        </p:txBody>
      </p:sp>
    </p:spTree>
    <p:extLst>
      <p:ext uri="{BB962C8B-B14F-4D97-AF65-F5344CB8AC3E}">
        <p14:creationId xmlns:p14="http://schemas.microsoft.com/office/powerpoint/2010/main" val="2729527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22D29C40-EBD9-F58A-5744-C609CCD258C0}"/>
              </a:ext>
            </a:extLst>
          </p:cNvPr>
          <p:cNvSpPr>
            <a:spLocks noGrp="1"/>
          </p:cNvSpPr>
          <p:nvPr>
            <p:ph type="body" sz="quarter" idx="30"/>
          </p:nvPr>
        </p:nvSpPr>
        <p:spPr/>
        <p:txBody>
          <a:bodyPr/>
          <a:lstStyle/>
          <a:p>
            <a:r>
              <a:rPr lang="en-US" dirty="0"/>
              <a:t>Full-year earnings per share are calculated using the number of shares at year-end.</a:t>
            </a:r>
          </a:p>
          <a:p>
            <a:endParaRPr lang="en-US" dirty="0"/>
          </a:p>
        </p:txBody>
      </p:sp>
      <p:graphicFrame>
        <p:nvGraphicFramePr>
          <p:cNvPr id="2" name="Taulukko">
            <a:extLst>
              <a:ext uri="{FF2B5EF4-FFF2-40B4-BE49-F238E27FC236}">
                <a16:creationId xmlns:a16="http://schemas.microsoft.com/office/drawing/2014/main" id="{45EF30EC-4E8F-D938-EA5A-EE8253895CE3}"/>
              </a:ext>
            </a:extLst>
          </p:cNvPr>
          <p:cNvGraphicFramePr>
            <a:graphicFrameLocks noGrp="1"/>
          </p:cNvGraphicFramePr>
          <p:nvPr>
            <p:ph sz="quarter" idx="13"/>
            <p:extLst>
              <p:ext uri="{D42A27DB-BD31-4B8C-83A1-F6EECF244321}">
                <p14:modId xmlns:p14="http://schemas.microsoft.com/office/powerpoint/2010/main" val="147789501"/>
              </p:ext>
            </p:extLst>
          </p:nvPr>
        </p:nvGraphicFramePr>
        <p:xfrm>
          <a:off x="342900" y="1040130"/>
          <a:ext cx="11161388" cy="5184162"/>
        </p:xfrm>
        <a:graphic>
          <a:graphicData uri="http://schemas.openxmlformats.org/drawingml/2006/table">
            <a:tbl>
              <a:tblPr/>
              <a:tblGrid>
                <a:gridCol w="2221339">
                  <a:extLst>
                    <a:ext uri="{9D8B030D-6E8A-4147-A177-3AD203B41FA5}">
                      <a16:colId xmlns:a16="http://schemas.microsoft.com/office/drawing/2014/main" val="655896827"/>
                    </a:ext>
                  </a:extLst>
                </a:gridCol>
                <a:gridCol w="636603">
                  <a:extLst>
                    <a:ext uri="{9D8B030D-6E8A-4147-A177-3AD203B41FA5}">
                      <a16:colId xmlns:a16="http://schemas.microsoft.com/office/drawing/2014/main" val="2259885429"/>
                    </a:ext>
                  </a:extLst>
                </a:gridCol>
                <a:gridCol w="636603">
                  <a:extLst>
                    <a:ext uri="{9D8B030D-6E8A-4147-A177-3AD203B41FA5}">
                      <a16:colId xmlns:a16="http://schemas.microsoft.com/office/drawing/2014/main" val="2839581151"/>
                    </a:ext>
                  </a:extLst>
                </a:gridCol>
                <a:gridCol w="636603">
                  <a:extLst>
                    <a:ext uri="{9D8B030D-6E8A-4147-A177-3AD203B41FA5}">
                      <a16:colId xmlns:a16="http://schemas.microsoft.com/office/drawing/2014/main" val="3223919731"/>
                    </a:ext>
                  </a:extLst>
                </a:gridCol>
                <a:gridCol w="636603">
                  <a:extLst>
                    <a:ext uri="{9D8B030D-6E8A-4147-A177-3AD203B41FA5}">
                      <a16:colId xmlns:a16="http://schemas.microsoft.com/office/drawing/2014/main" val="179680777"/>
                    </a:ext>
                  </a:extLst>
                </a:gridCol>
                <a:gridCol w="636603">
                  <a:extLst>
                    <a:ext uri="{9D8B030D-6E8A-4147-A177-3AD203B41FA5}">
                      <a16:colId xmlns:a16="http://schemas.microsoft.com/office/drawing/2014/main" val="3001967993"/>
                    </a:ext>
                  </a:extLst>
                </a:gridCol>
                <a:gridCol w="636603">
                  <a:extLst>
                    <a:ext uri="{9D8B030D-6E8A-4147-A177-3AD203B41FA5}">
                      <a16:colId xmlns:a16="http://schemas.microsoft.com/office/drawing/2014/main" val="782258482"/>
                    </a:ext>
                  </a:extLst>
                </a:gridCol>
                <a:gridCol w="636603">
                  <a:extLst>
                    <a:ext uri="{9D8B030D-6E8A-4147-A177-3AD203B41FA5}">
                      <a16:colId xmlns:a16="http://schemas.microsoft.com/office/drawing/2014/main" val="3359995107"/>
                    </a:ext>
                  </a:extLst>
                </a:gridCol>
                <a:gridCol w="636603">
                  <a:extLst>
                    <a:ext uri="{9D8B030D-6E8A-4147-A177-3AD203B41FA5}">
                      <a16:colId xmlns:a16="http://schemas.microsoft.com/office/drawing/2014/main" val="280039478"/>
                    </a:ext>
                  </a:extLst>
                </a:gridCol>
                <a:gridCol w="636603">
                  <a:extLst>
                    <a:ext uri="{9D8B030D-6E8A-4147-A177-3AD203B41FA5}">
                      <a16:colId xmlns:a16="http://schemas.microsoft.com/office/drawing/2014/main" val="3129603122"/>
                    </a:ext>
                  </a:extLst>
                </a:gridCol>
                <a:gridCol w="636603">
                  <a:extLst>
                    <a:ext uri="{9D8B030D-6E8A-4147-A177-3AD203B41FA5}">
                      <a16:colId xmlns:a16="http://schemas.microsoft.com/office/drawing/2014/main" val="1640072102"/>
                    </a:ext>
                  </a:extLst>
                </a:gridCol>
                <a:gridCol w="636603">
                  <a:extLst>
                    <a:ext uri="{9D8B030D-6E8A-4147-A177-3AD203B41FA5}">
                      <a16:colId xmlns:a16="http://schemas.microsoft.com/office/drawing/2014/main" val="1656605971"/>
                    </a:ext>
                  </a:extLst>
                </a:gridCol>
                <a:gridCol w="636603">
                  <a:extLst>
                    <a:ext uri="{9D8B030D-6E8A-4147-A177-3AD203B41FA5}">
                      <a16:colId xmlns:a16="http://schemas.microsoft.com/office/drawing/2014/main" val="274441173"/>
                    </a:ext>
                  </a:extLst>
                </a:gridCol>
                <a:gridCol w="636603">
                  <a:extLst>
                    <a:ext uri="{9D8B030D-6E8A-4147-A177-3AD203B41FA5}">
                      <a16:colId xmlns:a16="http://schemas.microsoft.com/office/drawing/2014/main" val="766065186"/>
                    </a:ext>
                  </a:extLst>
                </a:gridCol>
                <a:gridCol w="636603">
                  <a:extLst>
                    <a:ext uri="{9D8B030D-6E8A-4147-A177-3AD203B41FA5}">
                      <a16:colId xmlns:a16="http://schemas.microsoft.com/office/drawing/2014/main" val="3411587168"/>
                    </a:ext>
                  </a:extLst>
                </a:gridCol>
                <a:gridCol w="27607">
                  <a:extLst>
                    <a:ext uri="{9D8B030D-6E8A-4147-A177-3AD203B41FA5}">
                      <a16:colId xmlns:a16="http://schemas.microsoft.com/office/drawing/2014/main" val="4080864422"/>
                    </a:ext>
                  </a:extLst>
                </a:gridCol>
              </a:tblGrid>
              <a:tr h="186926">
                <a:tc>
                  <a:txBody>
                    <a:bodyPr/>
                    <a:lstStyle/>
                    <a:p>
                      <a:pPr algn="l" fontAlgn="ctr">
                        <a:buNone/>
                      </a:pPr>
                      <a:r>
                        <a:rPr lang="en-US" sz="800" b="1" i="0" u="none" strike="noStrike">
                          <a:solidFill>
                            <a:srgbClr val="3F3EFF"/>
                          </a:solidFill>
                          <a:effectLst/>
                          <a:latin typeface="GT America Regular" pitchFamily="2" charset="0"/>
                        </a:rPr>
                        <a:t>Income statement</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2023</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Q1'24</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Q2'24</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Q3'24</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Q4'24</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2024</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Q1'25</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Q2'25</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Q3'25</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Q4'25e</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2025e</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2026e</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2027e</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2028e</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900" b="0"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804951800"/>
                  </a:ext>
                </a:extLst>
              </a:tr>
              <a:tr h="186926">
                <a:tc>
                  <a:txBody>
                    <a:bodyPr/>
                    <a:lstStyle/>
                    <a:p>
                      <a:pPr algn="l" fontAlgn="ctr">
                        <a:buNone/>
                      </a:pPr>
                      <a:r>
                        <a:rPr lang="en-US" sz="800" b="1" i="0" u="none" strike="noStrike">
                          <a:solidFill>
                            <a:srgbClr val="000000"/>
                          </a:solidFill>
                          <a:effectLst/>
                          <a:latin typeface="GT America Regular" pitchFamily="2" charset="0"/>
                        </a:rPr>
                        <a:t>Revenue</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1130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1" i="0" u="none" strike="noStrike">
                          <a:solidFill>
                            <a:srgbClr val="000000"/>
                          </a:solidFill>
                          <a:effectLst/>
                          <a:latin typeface="GT America Regular" pitchFamily="2" charset="0"/>
                        </a:rPr>
                        <a:t>283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281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256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337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1157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1" i="0" u="none" strike="noStrike">
                          <a:solidFill>
                            <a:srgbClr val="000000"/>
                          </a:solidFill>
                          <a:effectLst/>
                          <a:latin typeface="GT America Regular" pitchFamily="2" charset="0"/>
                        </a:rPr>
                        <a:t>292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258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259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342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1151.1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1" i="0" u="none" strike="noStrike">
                          <a:solidFill>
                            <a:srgbClr val="000000"/>
                          </a:solidFill>
                          <a:effectLst/>
                          <a:latin typeface="GT America Regular" pitchFamily="2" charset="0"/>
                        </a:rPr>
                        <a:t>1186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1" i="0" u="none" strike="noStrike">
                          <a:solidFill>
                            <a:srgbClr val="000000"/>
                          </a:solidFill>
                          <a:effectLst/>
                          <a:latin typeface="GT America Regular" pitchFamily="2" charset="0"/>
                        </a:rPr>
                        <a:t>1228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1" i="0" u="none" strike="noStrike">
                          <a:solidFill>
                            <a:srgbClr val="000000"/>
                          </a:solidFill>
                          <a:effectLst/>
                          <a:latin typeface="GT America Regular" pitchFamily="2" charset="0"/>
                        </a:rPr>
                        <a:t>1272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900" b="0"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858673392"/>
                  </a:ext>
                </a:extLst>
              </a:tr>
              <a:tr h="186926">
                <a:tc>
                  <a:txBody>
                    <a:bodyPr/>
                    <a:lstStyle/>
                    <a:p>
                      <a:pPr algn="l" fontAlgn="ctr">
                        <a:buNone/>
                      </a:pPr>
                      <a:r>
                        <a:rPr lang="en-US" sz="800" b="0" i="0" u="none" strike="noStrike">
                          <a:solidFill>
                            <a:srgbClr val="000000"/>
                          </a:solidFill>
                          <a:effectLst/>
                          <a:latin typeface="GT America Regular" pitchFamily="2" charset="0"/>
                        </a:rPr>
                        <a:t>Vita</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555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effectLst/>
                          <a:latin typeface="GT America Regular" pitchFamily="2" charset="0"/>
                        </a:rPr>
                        <a:t>126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effectLst/>
                          <a:latin typeface="GT America Regular" pitchFamily="2" charset="0"/>
                        </a:rPr>
                        <a:t>130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effectLst/>
                          <a:latin typeface="GT America Regular" pitchFamily="2" charset="0"/>
                        </a:rPr>
                        <a:t>139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effectLst/>
                          <a:latin typeface="GT America Regular" pitchFamily="2" charset="0"/>
                        </a:rPr>
                        <a:t>210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effectLst/>
                          <a:latin typeface="GT America Regular" pitchFamily="2" charset="0"/>
                        </a:rPr>
                        <a:t>605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127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125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147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218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618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643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669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695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900" b="0"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197117195"/>
                  </a:ext>
                </a:extLst>
              </a:tr>
              <a:tr h="186926">
                <a:tc>
                  <a:txBody>
                    <a:bodyPr/>
                    <a:lstStyle/>
                    <a:p>
                      <a:pPr algn="l" fontAlgn="ctr">
                        <a:buNone/>
                      </a:pPr>
                      <a:r>
                        <a:rPr lang="en-US" sz="800" b="0" i="0" u="none" strike="noStrike">
                          <a:solidFill>
                            <a:srgbClr val="000000"/>
                          </a:solidFill>
                          <a:effectLst/>
                          <a:latin typeface="GT America Regular" pitchFamily="2" charset="0"/>
                        </a:rPr>
                        <a:t>Fiskars</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571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effectLst/>
                          <a:latin typeface="GT America Regular" pitchFamily="2" charset="0"/>
                        </a:rPr>
                        <a:t>156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effectLst/>
                          <a:latin typeface="GT America Regular" pitchFamily="2" charset="0"/>
                        </a:rPr>
                        <a:t>150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effectLst/>
                          <a:latin typeface="GT America Regular" pitchFamily="2" charset="0"/>
                        </a:rPr>
                        <a:t>115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effectLst/>
                          <a:latin typeface="GT America Regular" pitchFamily="2" charset="0"/>
                        </a:rPr>
                        <a:t>126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effectLst/>
                          <a:latin typeface="GT America Regular" pitchFamily="2" charset="0"/>
                        </a:rPr>
                        <a:t>547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164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131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110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122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527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538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554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570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900" b="0"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80144552"/>
                  </a:ext>
                </a:extLst>
              </a:tr>
              <a:tr h="186926">
                <a:tc>
                  <a:txBody>
                    <a:bodyPr/>
                    <a:lstStyle/>
                    <a:p>
                      <a:pPr algn="l" fontAlgn="ctr">
                        <a:buNone/>
                      </a:pPr>
                      <a:r>
                        <a:rPr lang="en-US" sz="800" b="0" i="0" u="none" strike="noStrike" dirty="0">
                          <a:solidFill>
                            <a:srgbClr val="000000"/>
                          </a:solidFill>
                          <a:effectLst/>
                          <a:latin typeface="GT America Regular" pitchFamily="2" charset="0"/>
                        </a:rPr>
                        <a:t>Others</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4.0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effectLst/>
                          <a:latin typeface="GT America Regular" pitchFamily="2" charset="0"/>
                        </a:rPr>
                        <a:t>1.0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effectLst/>
                          <a:latin typeface="GT America Regular" pitchFamily="2" charset="0"/>
                        </a:rPr>
                        <a:t>1.0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effectLst/>
                          <a:latin typeface="GT America Regular" pitchFamily="2" charset="0"/>
                        </a:rPr>
                        <a:t>1.5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effectLst/>
                          <a:latin typeface="GT America Regular" pitchFamily="2" charset="0"/>
                        </a:rPr>
                        <a:t>1.3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effectLst/>
                          <a:latin typeface="GT America Regular" pitchFamily="2" charset="0"/>
                        </a:rPr>
                        <a:t>4.8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1.2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5.9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5.9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5.9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5.9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900" b="0"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553749461"/>
                  </a:ext>
                </a:extLst>
              </a:tr>
              <a:tr h="186926">
                <a:tc>
                  <a:txBody>
                    <a:bodyPr/>
                    <a:lstStyle/>
                    <a:p>
                      <a:pPr algn="l" fontAlgn="ctr">
                        <a:buNone/>
                      </a:pPr>
                      <a:r>
                        <a:rPr lang="en-US" sz="800" b="1" i="0" u="none" strike="noStrike">
                          <a:solidFill>
                            <a:srgbClr val="000000"/>
                          </a:solidFill>
                          <a:effectLst/>
                          <a:latin typeface="GT America Regular" pitchFamily="2" charset="0"/>
                        </a:rPr>
                        <a:t>EBITDA</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165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1" i="0" u="none" strike="noStrike">
                          <a:effectLst/>
                          <a:latin typeface="GT America Regular" pitchFamily="2" charset="0"/>
                        </a:rPr>
                        <a:t>26.5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effectLst/>
                          <a:latin typeface="GT America Regular" pitchFamily="2" charset="0"/>
                        </a:rPr>
                        <a:t>22.4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effectLst/>
                          <a:latin typeface="GT America Regular" pitchFamily="2" charset="0"/>
                        </a:rPr>
                        <a:t>20.0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effectLst/>
                          <a:latin typeface="GT America Regular" pitchFamily="2" charset="0"/>
                        </a:rPr>
                        <a:t>51.6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effectLst/>
                          <a:latin typeface="GT America Regular" pitchFamily="2" charset="0"/>
                        </a:rPr>
                        <a:t>121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1" i="0" u="none" strike="noStrike">
                          <a:solidFill>
                            <a:srgbClr val="000000"/>
                          </a:solidFill>
                          <a:effectLst/>
                          <a:latin typeface="GT America Regular" pitchFamily="2" charset="0"/>
                        </a:rPr>
                        <a:t>14.2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24.5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30.7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61.9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131.3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1" i="0" u="none" strike="noStrike">
                          <a:solidFill>
                            <a:srgbClr val="000000"/>
                          </a:solidFill>
                          <a:effectLst/>
                          <a:latin typeface="GT America Regular" pitchFamily="2" charset="0"/>
                        </a:rPr>
                        <a:t>181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1" i="0" u="none" strike="noStrike">
                          <a:solidFill>
                            <a:srgbClr val="000000"/>
                          </a:solidFill>
                          <a:effectLst/>
                          <a:latin typeface="GT America Regular" pitchFamily="2" charset="0"/>
                        </a:rPr>
                        <a:t>206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1" i="0" u="none" strike="noStrike">
                          <a:solidFill>
                            <a:srgbClr val="000000"/>
                          </a:solidFill>
                          <a:effectLst/>
                          <a:latin typeface="GT America Regular" pitchFamily="2" charset="0"/>
                        </a:rPr>
                        <a:t>212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900" b="0"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849333156"/>
                  </a:ext>
                </a:extLst>
              </a:tr>
              <a:tr h="186926">
                <a:tc>
                  <a:txBody>
                    <a:bodyPr/>
                    <a:lstStyle/>
                    <a:p>
                      <a:pPr algn="l" fontAlgn="ctr">
                        <a:buNone/>
                      </a:pPr>
                      <a:r>
                        <a:rPr lang="en-US" sz="800" b="0" i="0" u="none" strike="noStrike">
                          <a:solidFill>
                            <a:srgbClr val="000000"/>
                          </a:solidFill>
                          <a:effectLst/>
                          <a:latin typeface="GT America Regular" pitchFamily="2" charset="0"/>
                        </a:rPr>
                        <a:t>Depreciation</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-66.0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effectLst/>
                          <a:latin typeface="GT America Regular" pitchFamily="2" charset="0"/>
                        </a:rPr>
                        <a:t>-20.1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effectLst/>
                          <a:latin typeface="GT America Regular" pitchFamily="2" charset="0"/>
                        </a:rPr>
                        <a:t>-22.1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effectLst/>
                          <a:latin typeface="GT America Regular" pitchFamily="2" charset="0"/>
                        </a:rPr>
                        <a:t>-20.5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effectLst/>
                          <a:latin typeface="GT America Regular" pitchFamily="2" charset="0"/>
                        </a:rPr>
                        <a:t>-20.7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effectLst/>
                          <a:latin typeface="GT America Regular" pitchFamily="2" charset="0"/>
                        </a:rPr>
                        <a:t>-83.4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-18.8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-19.2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-18.7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-18.9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-75.6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-77.4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-80.3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-79.5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900" b="0"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632462293"/>
                  </a:ext>
                </a:extLst>
              </a:tr>
              <a:tr h="186926">
                <a:tc>
                  <a:txBody>
                    <a:bodyPr/>
                    <a:lstStyle/>
                    <a:p>
                      <a:pPr algn="l" fontAlgn="ctr">
                        <a:buNone/>
                      </a:pPr>
                      <a:r>
                        <a:rPr lang="en-US" sz="800" b="1" i="0" u="none" strike="noStrike">
                          <a:solidFill>
                            <a:srgbClr val="000000"/>
                          </a:solidFill>
                          <a:effectLst/>
                          <a:latin typeface="GT America Regular" pitchFamily="2" charset="0"/>
                        </a:rPr>
                        <a:t>EBIT (excl. NRI)</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110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1" i="0" u="none" strike="noStrike">
                          <a:effectLst/>
                          <a:latin typeface="GT America Regular" pitchFamily="2" charset="0"/>
                        </a:rPr>
                        <a:t>25.1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effectLst/>
                          <a:latin typeface="GT America Regular" pitchFamily="2" charset="0"/>
                        </a:rPr>
                        <a:t>19.2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effectLst/>
                          <a:latin typeface="GT America Regular" pitchFamily="2" charset="0"/>
                        </a:rPr>
                        <a:t>24.3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effectLst/>
                          <a:latin typeface="GT America Regular" pitchFamily="2" charset="0"/>
                        </a:rPr>
                        <a:t>42.9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effectLst/>
                          <a:latin typeface="GT America Regular" pitchFamily="2" charset="0"/>
                        </a:rPr>
                        <a:t>112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1" i="0" u="none" strike="noStrike">
                          <a:solidFill>
                            <a:srgbClr val="000000"/>
                          </a:solidFill>
                          <a:effectLst/>
                          <a:latin typeface="GT America Regular" pitchFamily="2" charset="0"/>
                        </a:rPr>
                        <a:t>26.8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3.1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13.8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44.0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88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1" i="0" u="none" strike="noStrike">
                          <a:solidFill>
                            <a:srgbClr val="000000"/>
                          </a:solidFill>
                          <a:effectLst/>
                          <a:latin typeface="GT America Regular" pitchFamily="2" charset="0"/>
                        </a:rPr>
                        <a:t>104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1" i="0" u="none" strike="noStrike">
                          <a:solidFill>
                            <a:srgbClr val="000000"/>
                          </a:solidFill>
                          <a:effectLst/>
                          <a:latin typeface="GT America Regular" pitchFamily="2" charset="0"/>
                        </a:rPr>
                        <a:t>125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1" i="0" u="none" strike="noStrike">
                          <a:solidFill>
                            <a:srgbClr val="000000"/>
                          </a:solidFill>
                          <a:effectLst/>
                          <a:latin typeface="GT America Regular" pitchFamily="2" charset="0"/>
                        </a:rPr>
                        <a:t>133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900" b="0"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094645455"/>
                  </a:ext>
                </a:extLst>
              </a:tr>
              <a:tr h="186926">
                <a:tc>
                  <a:txBody>
                    <a:bodyPr/>
                    <a:lstStyle/>
                    <a:p>
                      <a:pPr algn="l" fontAlgn="ctr">
                        <a:buNone/>
                      </a:pPr>
                      <a:r>
                        <a:rPr lang="en-US" sz="800" b="1" i="0" u="none" strike="noStrike">
                          <a:solidFill>
                            <a:srgbClr val="000000"/>
                          </a:solidFill>
                          <a:effectLst/>
                          <a:latin typeface="GT America Regular" pitchFamily="2" charset="0"/>
                        </a:rPr>
                        <a:t>EBIT</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98.9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1" i="0" u="none" strike="noStrike">
                          <a:effectLst/>
                          <a:latin typeface="GT America Regular" pitchFamily="2" charset="0"/>
                        </a:rPr>
                        <a:t>6.4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effectLst/>
                          <a:latin typeface="GT America Regular" pitchFamily="2" charset="0"/>
                        </a:rPr>
                        <a:t>0.3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effectLst/>
                          <a:latin typeface="GT America Regular" pitchFamily="2" charset="0"/>
                        </a:rPr>
                        <a:t>-0.5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effectLst/>
                          <a:latin typeface="GT America Regular" pitchFamily="2" charset="0"/>
                        </a:rPr>
                        <a:t>30.9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effectLst/>
                          <a:latin typeface="GT America Regular" pitchFamily="2" charset="0"/>
                        </a:rPr>
                        <a:t>37.1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1" i="0" u="none" strike="noStrike">
                          <a:solidFill>
                            <a:srgbClr val="000000"/>
                          </a:solidFill>
                          <a:effectLst/>
                          <a:latin typeface="GT America Regular" pitchFamily="2" charset="0"/>
                        </a:rPr>
                        <a:t>-4.6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5.3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12.0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43.0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56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1" i="0" u="none" strike="noStrike">
                          <a:solidFill>
                            <a:srgbClr val="000000"/>
                          </a:solidFill>
                          <a:effectLst/>
                          <a:latin typeface="GT America Regular" pitchFamily="2" charset="0"/>
                        </a:rPr>
                        <a:t>104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1" i="0" u="none" strike="noStrike">
                          <a:solidFill>
                            <a:srgbClr val="000000"/>
                          </a:solidFill>
                          <a:effectLst/>
                          <a:latin typeface="GT America Regular" pitchFamily="2" charset="0"/>
                        </a:rPr>
                        <a:t>125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1" i="0" u="none" strike="noStrike">
                          <a:solidFill>
                            <a:srgbClr val="000000"/>
                          </a:solidFill>
                          <a:effectLst/>
                          <a:latin typeface="GT America Regular" pitchFamily="2" charset="0"/>
                        </a:rPr>
                        <a:t>133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900" b="0"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203372359"/>
                  </a:ext>
                </a:extLst>
              </a:tr>
              <a:tr h="186926">
                <a:tc>
                  <a:txBody>
                    <a:bodyPr/>
                    <a:lstStyle/>
                    <a:p>
                      <a:pPr algn="l" fontAlgn="ctr">
                        <a:buNone/>
                      </a:pPr>
                      <a:r>
                        <a:rPr lang="en-US" sz="800" b="0" i="0" u="none" strike="noStrike">
                          <a:solidFill>
                            <a:srgbClr val="000000"/>
                          </a:solidFill>
                          <a:effectLst/>
                          <a:latin typeface="GT America Regular" pitchFamily="2" charset="0"/>
                        </a:rPr>
                        <a:t>Vita</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62.3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effectLst/>
                          <a:latin typeface="GT America Regular" pitchFamily="2" charset="0"/>
                        </a:rPr>
                        <a:t>-0.1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effectLst/>
                          <a:latin typeface="GT America Regular" pitchFamily="2" charset="0"/>
                        </a:rPr>
                        <a:t>1.7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effectLst/>
                          <a:latin typeface="GT America Regular" pitchFamily="2" charset="0"/>
                        </a:rPr>
                        <a:t>12.7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effectLst/>
                          <a:latin typeface="GT America Regular" pitchFamily="2" charset="0"/>
                        </a:rPr>
                        <a:t>33.3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effectLst/>
                          <a:latin typeface="GT America Regular" pitchFamily="2" charset="0"/>
                        </a:rPr>
                        <a:t>47.6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1.3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-7.8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5.3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36.0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34.8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50.1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66.9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69.5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900" b="0"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750528790"/>
                  </a:ext>
                </a:extLst>
              </a:tr>
              <a:tr h="186926">
                <a:tc>
                  <a:txBody>
                    <a:bodyPr/>
                    <a:lstStyle/>
                    <a:p>
                      <a:pPr algn="l" fontAlgn="ctr">
                        <a:buNone/>
                      </a:pPr>
                      <a:r>
                        <a:rPr lang="en-US" sz="800" b="0" i="0" u="none" strike="noStrike">
                          <a:solidFill>
                            <a:srgbClr val="000000"/>
                          </a:solidFill>
                          <a:effectLst/>
                          <a:latin typeface="GT America Regular" pitchFamily="2" charset="0"/>
                        </a:rPr>
                        <a:t>Fiskars</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73.8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29.5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22.2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13.7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11.9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77.3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30.6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13.9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12.7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11.5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68.7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70.0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75.0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80.0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900" b="0"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173046068"/>
                  </a:ext>
                </a:extLst>
              </a:tr>
              <a:tr h="186926">
                <a:tc>
                  <a:txBody>
                    <a:bodyPr/>
                    <a:lstStyle/>
                    <a:p>
                      <a:pPr algn="l" fontAlgn="ctr">
                        <a:buNone/>
                      </a:pPr>
                      <a:r>
                        <a:rPr lang="en-US" sz="800" b="0" i="0" u="none" strike="noStrike" dirty="0">
                          <a:solidFill>
                            <a:srgbClr val="000000"/>
                          </a:solidFill>
                          <a:effectLst/>
                          <a:latin typeface="GT America Regular" pitchFamily="2" charset="0"/>
                        </a:rPr>
                        <a:t>Others</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-25.8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-4.3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-4.8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-13.4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-5.1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-3.2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-4.0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-3.5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-15.8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-16.3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-16.6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-16.9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900" b="0"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461686908"/>
                  </a:ext>
                </a:extLst>
              </a:tr>
              <a:tr h="186926">
                <a:tc>
                  <a:txBody>
                    <a:bodyPr/>
                    <a:lstStyle/>
                    <a:p>
                      <a:pPr algn="l" fontAlgn="ctr">
                        <a:buNone/>
                      </a:pPr>
                      <a:r>
                        <a:rPr lang="en-US" sz="800" b="0" i="0" u="none" strike="noStrike">
                          <a:solidFill>
                            <a:srgbClr val="000000"/>
                          </a:solidFill>
                          <a:effectLst/>
                          <a:latin typeface="GT America Regular" pitchFamily="2" charset="0"/>
                        </a:rPr>
                        <a:t>Net financial items</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-24.0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-3.8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-9.0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-5.6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-6.8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-25.2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-12.2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-9.2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-5.0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-6.5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-32.9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-25.0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-20.0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-15.0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900" b="0"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731454449"/>
                  </a:ext>
                </a:extLst>
              </a:tr>
              <a:tr h="186926">
                <a:tc>
                  <a:txBody>
                    <a:bodyPr/>
                    <a:lstStyle/>
                    <a:p>
                      <a:pPr algn="l" fontAlgn="ctr">
                        <a:buNone/>
                      </a:pPr>
                      <a:r>
                        <a:rPr lang="en-US" sz="800" b="1" i="0" u="none" strike="noStrike">
                          <a:solidFill>
                            <a:srgbClr val="000000"/>
                          </a:solidFill>
                          <a:effectLst/>
                          <a:latin typeface="GT America Regular" pitchFamily="2" charset="0"/>
                        </a:rPr>
                        <a:t>PTP</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79.7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1" i="0" u="none" strike="noStrike">
                          <a:solidFill>
                            <a:srgbClr val="000000"/>
                          </a:solidFill>
                          <a:effectLst/>
                          <a:latin typeface="GT America Regular" pitchFamily="2" charset="0"/>
                        </a:rPr>
                        <a:t>3.6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-7.7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-4.2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26.8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18.5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1" i="0" u="none" strike="noStrike">
                          <a:solidFill>
                            <a:srgbClr val="000000"/>
                          </a:solidFill>
                          <a:effectLst/>
                          <a:latin typeface="GT America Regular" pitchFamily="2" charset="0"/>
                        </a:rPr>
                        <a:t>-16.1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-3.0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8.2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37.0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noFill/>
                  </a:tcPr>
                </a:tc>
                <a:tc>
                  <a:txBody>
                    <a:bodyPr/>
                    <a:lstStyle/>
                    <a:p>
                      <a:pPr algn="ctr" fontAlgn="ctr">
                        <a:buNone/>
                      </a:pPr>
                      <a:r>
                        <a:rPr lang="en-US" sz="800" b="1" i="0" u="none" strike="noStrike">
                          <a:solidFill>
                            <a:srgbClr val="000000"/>
                          </a:solidFill>
                          <a:effectLst/>
                          <a:latin typeface="GT America Regular" pitchFamily="2" charset="0"/>
                        </a:rPr>
                        <a:t>26.1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1" i="0" u="none" strike="noStrike">
                          <a:solidFill>
                            <a:srgbClr val="000000"/>
                          </a:solidFill>
                          <a:effectLst/>
                          <a:latin typeface="GT America Regular" pitchFamily="2" charset="0"/>
                        </a:rPr>
                        <a:t>79.9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1" i="0" u="none" strike="noStrike">
                          <a:solidFill>
                            <a:srgbClr val="000000"/>
                          </a:solidFill>
                          <a:effectLst/>
                          <a:latin typeface="GT America Regular" pitchFamily="2" charset="0"/>
                        </a:rPr>
                        <a:t>106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1" i="0" u="none" strike="noStrike">
                          <a:solidFill>
                            <a:srgbClr val="000000"/>
                          </a:solidFill>
                          <a:effectLst/>
                          <a:latin typeface="GT America Regular" pitchFamily="2" charset="0"/>
                        </a:rPr>
                        <a:t>119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900" b="0"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939822187"/>
                  </a:ext>
                </a:extLst>
              </a:tr>
              <a:tr h="186926">
                <a:tc>
                  <a:txBody>
                    <a:bodyPr/>
                    <a:lstStyle/>
                    <a:p>
                      <a:pPr algn="l" fontAlgn="ctr">
                        <a:buNone/>
                      </a:pPr>
                      <a:r>
                        <a:rPr lang="en-US" sz="800" b="0" i="0" u="none" strike="noStrike">
                          <a:solidFill>
                            <a:srgbClr val="000000"/>
                          </a:solidFill>
                          <a:effectLst/>
                          <a:latin typeface="GT America Regular" pitchFamily="2" charset="0"/>
                        </a:rPr>
                        <a:t>Taxes</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-9.7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-1.2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9.9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8.9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3.0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-7.4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-6.4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-18.1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-24.2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-27.0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900" b="0"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520184463"/>
                  </a:ext>
                </a:extLst>
              </a:tr>
              <a:tr h="186926">
                <a:tc>
                  <a:txBody>
                    <a:bodyPr/>
                    <a:lstStyle/>
                    <a:p>
                      <a:pPr algn="l" fontAlgn="ctr">
                        <a:buNone/>
                      </a:pPr>
                      <a:r>
                        <a:rPr lang="en-US" sz="800" b="0" i="0" u="none" strike="noStrike">
                          <a:solidFill>
                            <a:srgbClr val="000000"/>
                          </a:solidFill>
                          <a:effectLst/>
                          <a:latin typeface="GT America Regular" pitchFamily="2" charset="0"/>
                        </a:rPr>
                        <a:t>Minority interest</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-0.1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-1.0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-1.0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-1.0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900" b="0"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079686683"/>
                  </a:ext>
                </a:extLst>
              </a:tr>
              <a:tr h="186926">
                <a:tc>
                  <a:txBody>
                    <a:bodyPr/>
                    <a:lstStyle/>
                    <a:p>
                      <a:pPr algn="l" fontAlgn="ctr">
                        <a:buNone/>
                      </a:pPr>
                      <a:r>
                        <a:rPr lang="en-US" sz="800" b="1" i="0" u="none" strike="noStrike">
                          <a:solidFill>
                            <a:srgbClr val="000000"/>
                          </a:solidFill>
                          <a:effectLst/>
                          <a:latin typeface="GT America Regular" pitchFamily="2" charset="0"/>
                        </a:rPr>
                        <a:t>Net earnings</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69.9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1" i="0" u="none" strike="noStrike">
                          <a:solidFill>
                            <a:srgbClr val="000000"/>
                          </a:solidFill>
                          <a:effectLst/>
                          <a:latin typeface="GT America Regular" pitchFamily="2" charset="0"/>
                        </a:rPr>
                        <a:t>2.4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-6.3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-5.8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36.7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27.1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1" i="0" u="none" strike="noStrike">
                          <a:solidFill>
                            <a:srgbClr val="000000"/>
                          </a:solidFill>
                          <a:effectLst/>
                          <a:latin typeface="GT America Regular" pitchFamily="2" charset="0"/>
                        </a:rPr>
                        <a:t>-13.2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-2.1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5.3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29.6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19.6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1" i="0" u="none" strike="noStrike">
                          <a:solidFill>
                            <a:srgbClr val="000000"/>
                          </a:solidFill>
                          <a:effectLst/>
                          <a:latin typeface="GT America Regular" pitchFamily="2" charset="0"/>
                        </a:rPr>
                        <a:t>60.7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1" i="0" u="none" strike="noStrike">
                          <a:solidFill>
                            <a:srgbClr val="000000"/>
                          </a:solidFill>
                          <a:effectLst/>
                          <a:latin typeface="GT America Regular" pitchFamily="2" charset="0"/>
                        </a:rPr>
                        <a:t>81.1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1" i="0" u="none" strike="noStrike">
                          <a:solidFill>
                            <a:srgbClr val="000000"/>
                          </a:solidFill>
                          <a:effectLst/>
                          <a:latin typeface="GT America Regular" pitchFamily="2" charset="0"/>
                        </a:rPr>
                        <a:t>90.6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900" b="0"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699990429"/>
                  </a:ext>
                </a:extLst>
              </a:tr>
              <a:tr h="186926">
                <a:tc>
                  <a:txBody>
                    <a:bodyPr/>
                    <a:lstStyle/>
                    <a:p>
                      <a:pPr algn="l" fontAlgn="ctr">
                        <a:buNone/>
                      </a:pPr>
                      <a:r>
                        <a:rPr lang="en-US" sz="800" b="1" i="0" u="none" strike="noStrike">
                          <a:solidFill>
                            <a:srgbClr val="000000"/>
                          </a:solidFill>
                          <a:effectLst/>
                          <a:latin typeface="GT America Regular" pitchFamily="2" charset="0"/>
                        </a:rPr>
                        <a:t>EPS (adj.)</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1.01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1" i="0" u="none" strike="noStrike">
                          <a:solidFill>
                            <a:srgbClr val="000000"/>
                          </a:solidFill>
                          <a:effectLst/>
                          <a:latin typeface="GT America Regular" pitchFamily="2" charset="0"/>
                        </a:rPr>
                        <a:t>0.21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0.11</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0.19</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0.57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1.07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1" i="0" u="none" strike="noStrike">
                          <a:solidFill>
                            <a:srgbClr val="000000"/>
                          </a:solidFill>
                          <a:effectLst/>
                          <a:latin typeface="GT America Regular" pitchFamily="2" charset="0"/>
                        </a:rPr>
                        <a:t>0.15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-0.05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0.08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0.38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0.56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1" i="0" u="none" strike="noStrike">
                          <a:solidFill>
                            <a:srgbClr val="000000"/>
                          </a:solidFill>
                          <a:effectLst/>
                          <a:latin typeface="GT America Regular" pitchFamily="2" charset="0"/>
                        </a:rPr>
                        <a:t>0.75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1" i="0" u="none" strike="noStrike">
                          <a:solidFill>
                            <a:srgbClr val="000000"/>
                          </a:solidFill>
                          <a:effectLst/>
                          <a:latin typeface="GT America Regular" pitchFamily="2" charset="0"/>
                        </a:rPr>
                        <a:t>1.00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1" i="0" u="none" strike="noStrike">
                          <a:solidFill>
                            <a:srgbClr val="000000"/>
                          </a:solidFill>
                          <a:effectLst/>
                          <a:latin typeface="GT America Regular" pitchFamily="2" charset="0"/>
                        </a:rPr>
                        <a:t>1.12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900" b="0"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287467317"/>
                  </a:ext>
                </a:extLst>
              </a:tr>
              <a:tr h="186926">
                <a:tc>
                  <a:txBody>
                    <a:bodyPr/>
                    <a:lstStyle/>
                    <a:p>
                      <a:pPr algn="l" fontAlgn="ctr">
                        <a:buNone/>
                      </a:pPr>
                      <a:r>
                        <a:rPr lang="en-US" sz="800" b="1" i="0" u="none" strike="noStrike">
                          <a:solidFill>
                            <a:srgbClr val="000000"/>
                          </a:solidFill>
                          <a:effectLst/>
                          <a:latin typeface="GT America Regular" pitchFamily="2" charset="0"/>
                        </a:rPr>
                        <a:t>EPS (rep.)</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0.87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1" i="0" u="none" strike="noStrike">
                          <a:solidFill>
                            <a:srgbClr val="000000"/>
                          </a:solidFill>
                          <a:effectLst/>
                          <a:latin typeface="GT America Regular" pitchFamily="2" charset="0"/>
                        </a:rPr>
                        <a:t>0.03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-0.08</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-0.07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0.45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0.33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1" i="0" u="none" strike="noStrike">
                          <a:solidFill>
                            <a:srgbClr val="000000"/>
                          </a:solidFill>
                          <a:effectLst/>
                          <a:latin typeface="GT America Regular" pitchFamily="2" charset="0"/>
                        </a:rPr>
                        <a:t>-0.16</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-0.03</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0.07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0.37</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0.24</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1" i="0" u="none" strike="noStrike">
                          <a:solidFill>
                            <a:srgbClr val="000000"/>
                          </a:solidFill>
                          <a:effectLst/>
                          <a:latin typeface="GT America Regular" pitchFamily="2" charset="0"/>
                        </a:rPr>
                        <a:t>0.75</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1" i="0" u="none" strike="noStrike">
                          <a:solidFill>
                            <a:srgbClr val="000000"/>
                          </a:solidFill>
                          <a:effectLst/>
                          <a:latin typeface="GT America Regular" pitchFamily="2" charset="0"/>
                        </a:rPr>
                        <a:t>1.00</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1" i="0" u="none" strike="noStrike">
                          <a:solidFill>
                            <a:srgbClr val="000000"/>
                          </a:solidFill>
                          <a:effectLst/>
                          <a:latin typeface="GT America Regular" pitchFamily="2" charset="0"/>
                        </a:rPr>
                        <a:t>1.12</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900" b="0"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174544785"/>
                  </a:ext>
                </a:extLst>
              </a:tr>
              <a:tr h="186926">
                <a:tc>
                  <a:txBody>
                    <a:bodyPr/>
                    <a:lstStyle/>
                    <a:p>
                      <a:pPr algn="l" fontAlgn="ctr">
                        <a:buNone/>
                      </a:pPr>
                      <a:r>
                        <a:rPr lang="en-US" sz="800" b="0" i="0" u="none" strike="noStrike">
                          <a:solidFill>
                            <a:srgbClr val="303845"/>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ctr">
                        <a:buNone/>
                      </a:pPr>
                      <a:r>
                        <a:rPr lang="en-US" sz="800" b="0" i="0" u="none" strike="noStrike">
                          <a:solidFill>
                            <a:srgbClr val="303845"/>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ctr">
                        <a:buNone/>
                      </a:pPr>
                      <a:r>
                        <a:rPr lang="en-US" sz="800" b="0" i="0" u="none" strike="noStrike">
                          <a:solidFill>
                            <a:srgbClr val="303845"/>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ctr">
                        <a:buNone/>
                      </a:pPr>
                      <a:r>
                        <a:rPr lang="en-US" sz="800" b="0" i="0" u="none" strike="noStrike">
                          <a:solidFill>
                            <a:srgbClr val="303845"/>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ctr">
                        <a:buNone/>
                      </a:pPr>
                      <a:r>
                        <a:rPr lang="en-US" sz="800" b="0" i="0" u="none" strike="noStrike">
                          <a:solidFill>
                            <a:srgbClr val="303845"/>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ctr">
                        <a:buNone/>
                      </a:pPr>
                      <a:r>
                        <a:rPr lang="en-US" sz="800" b="0" i="0" u="none" strike="noStrike">
                          <a:solidFill>
                            <a:srgbClr val="303845"/>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ctr">
                        <a:buNone/>
                      </a:pPr>
                      <a:r>
                        <a:rPr lang="en-US" sz="800" b="0" i="0" u="none" strike="noStrike">
                          <a:solidFill>
                            <a:srgbClr val="303845"/>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ctr">
                        <a:buNone/>
                      </a:pPr>
                      <a:r>
                        <a:rPr lang="en-US" sz="800" b="0" i="0" u="none" strike="noStrike">
                          <a:solidFill>
                            <a:srgbClr val="303845"/>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ctr">
                        <a:buNone/>
                      </a:pPr>
                      <a:r>
                        <a:rPr lang="en-US" sz="800" b="0" i="0" u="none" strike="noStrike">
                          <a:solidFill>
                            <a:srgbClr val="303845"/>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ctr">
                        <a:buNone/>
                      </a:pPr>
                      <a:r>
                        <a:rPr lang="en-US" sz="800" b="0" i="0" u="none" strike="noStrike">
                          <a:solidFill>
                            <a:srgbClr val="303845"/>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ctr">
                        <a:buNone/>
                      </a:pPr>
                      <a:r>
                        <a:rPr lang="en-US" sz="800" b="0" i="0" u="none" strike="noStrike">
                          <a:solidFill>
                            <a:srgbClr val="303845"/>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ctr">
                        <a:buNone/>
                      </a:pPr>
                      <a:r>
                        <a:rPr lang="en-US" sz="800" b="0" i="0" u="none" strike="noStrike">
                          <a:solidFill>
                            <a:srgbClr val="303845"/>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ctr">
                        <a:buNone/>
                      </a:pPr>
                      <a:r>
                        <a:rPr lang="en-US" sz="800" b="0" i="0" u="none" strike="noStrike">
                          <a:solidFill>
                            <a:srgbClr val="303845"/>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ctr">
                        <a:buNone/>
                      </a:pPr>
                      <a:r>
                        <a:rPr lang="en-US" sz="800" b="0" i="0" u="none" strike="noStrike">
                          <a:solidFill>
                            <a:srgbClr val="303845"/>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ctr">
                        <a:buNone/>
                      </a:pPr>
                      <a:r>
                        <a:rPr lang="en-US" sz="800" b="0" i="0" u="none" strike="noStrike">
                          <a:solidFill>
                            <a:srgbClr val="303845"/>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ctr">
                        <a:buNone/>
                      </a:pPr>
                      <a:r>
                        <a:rPr lang="en-US" sz="900" b="0"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904324890"/>
                  </a:ext>
                </a:extLst>
              </a:tr>
              <a:tr h="186926">
                <a:tc>
                  <a:txBody>
                    <a:bodyPr/>
                    <a:lstStyle/>
                    <a:p>
                      <a:pPr algn="l" fontAlgn="ctr">
                        <a:buNone/>
                      </a:pPr>
                      <a:r>
                        <a:rPr lang="en-US" sz="800" b="1" i="0" u="none" strike="noStrike">
                          <a:solidFill>
                            <a:srgbClr val="3F3EFF"/>
                          </a:solidFill>
                          <a:effectLst/>
                          <a:latin typeface="GT America Regular" pitchFamily="2" charset="0"/>
                        </a:rPr>
                        <a:t>Key figures</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2023</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Q1'24</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Q2'24</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Q3'24</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Q4'24</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2024</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Q1'25</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Q2'25</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Q3'25</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000000"/>
                          </a:solidFill>
                          <a:effectLst/>
                          <a:latin typeface="GT America Regular" pitchFamily="2" charset="0"/>
                        </a:rPr>
                        <a:t>Q4'25e</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2025e</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2026e</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2027e</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1" i="0" u="none" strike="noStrike">
                          <a:solidFill>
                            <a:srgbClr val="3F3EFF"/>
                          </a:solidFill>
                          <a:effectLst/>
                          <a:latin typeface="GT America Regular" pitchFamily="2" charset="0"/>
                        </a:rPr>
                        <a:t>2028e</a:t>
                      </a:r>
                    </a:p>
                  </a:txBody>
                  <a:tcPr marL="0" marR="0" marT="0" marB="0" anchor="ctr">
                    <a:lnL>
                      <a:noFill/>
                    </a:lnL>
                    <a:lnR>
                      <a:noFill/>
                    </a:lnR>
                    <a:lnT>
                      <a:noFill/>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303845"/>
                          </a:solidFill>
                          <a:effectLst/>
                          <a:latin typeface="GT America Regular" pitchFamily="2" charset="0"/>
                        </a:rPr>
                        <a:t> </a:t>
                      </a:r>
                    </a:p>
                  </a:txBody>
                  <a:tcPr marL="0" marR="0" marT="0" marB="0" anchor="ctr">
                    <a:lnL>
                      <a:noFill/>
                    </a:lnL>
                    <a:lnR>
                      <a:noFill/>
                    </a:lnR>
                    <a:lnT>
                      <a:noFill/>
                    </a:lnT>
                    <a:lnB w="6350" cap="flat" cmpd="sng" algn="ctr">
                      <a:solidFill>
                        <a:srgbClr val="F4F5FB"/>
                      </a:solidFill>
                      <a:prstDash val="solid"/>
                      <a:round/>
                      <a:headEnd type="none" w="med" len="med"/>
                      <a:tailEnd type="none" w="med" len="med"/>
                    </a:lnB>
                    <a:solidFill>
                      <a:srgbClr val="FFFFFF"/>
                    </a:solidFill>
                  </a:tcPr>
                </a:tc>
                <a:extLst>
                  <a:ext uri="{0D108BD9-81ED-4DB2-BD59-A6C34878D82A}">
                    <a16:rowId xmlns:a16="http://schemas.microsoft.com/office/drawing/2014/main" val="951542832"/>
                  </a:ext>
                </a:extLst>
              </a:tr>
              <a:tr h="186926">
                <a:tc>
                  <a:txBody>
                    <a:bodyPr/>
                    <a:lstStyle/>
                    <a:p>
                      <a:pPr algn="l" fontAlgn="ctr">
                        <a:buNone/>
                      </a:pPr>
                      <a:r>
                        <a:rPr lang="en-US" sz="800" b="1" i="0" u="none" strike="noStrike">
                          <a:solidFill>
                            <a:srgbClr val="000000"/>
                          </a:solidFill>
                          <a:effectLst/>
                          <a:latin typeface="GT America Regular" pitchFamily="2" charset="0"/>
                        </a:rPr>
                        <a:t>Revenue growth-%</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-9.5 %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2.9 %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5.0 %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6.1 %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-2.5 %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2.4 %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3.2 %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-8.1 %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1.3 %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1.3 %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-0.5 %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3.1 %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3.5 %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3.5 %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900" b="0" i="0" u="none" strike="noStrike">
                          <a:solidFill>
                            <a:srgbClr val="303845"/>
                          </a:solidFill>
                          <a:effectLst/>
                          <a:latin typeface="GT America Regular" pitchFamily="2" charset="0"/>
                        </a:rPr>
                        <a:t> </a:t>
                      </a:r>
                    </a:p>
                  </a:txBody>
                  <a:tcPr marL="0" marR="0" marT="0" marB="0" anchor="ctr">
                    <a:lnL>
                      <a:noFill/>
                    </a:lnL>
                    <a:lnR>
                      <a:noFill/>
                    </a:lnR>
                    <a:lnT w="6350" cap="flat" cmpd="sng" algn="ctr">
                      <a:solidFill>
                        <a:srgbClr val="F4F5FB"/>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022819568"/>
                  </a:ext>
                </a:extLst>
              </a:tr>
              <a:tr h="186926">
                <a:tc>
                  <a:txBody>
                    <a:bodyPr/>
                    <a:lstStyle/>
                    <a:p>
                      <a:pPr algn="l" fontAlgn="ctr">
                        <a:buNone/>
                      </a:pPr>
                      <a:r>
                        <a:rPr lang="en-US" sz="800" b="1" i="0" u="none" strike="noStrike">
                          <a:solidFill>
                            <a:srgbClr val="000000"/>
                          </a:solidFill>
                          <a:effectLst/>
                          <a:latin typeface="GT America Regular" pitchFamily="2" charset="0"/>
                        </a:rPr>
                        <a:t>Adjusted EBIT growth-%</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-27.0 %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-19.3 %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-19.0 %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37.3 %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13.8 %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1.2 %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6.8 %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-84.0 %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-43.4 %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2.6 %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-21.4 %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18.5 %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20.6 %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5.9 %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900" b="0"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354570690"/>
                  </a:ext>
                </a:extLst>
              </a:tr>
              <a:tr h="186926">
                <a:tc>
                  <a:txBody>
                    <a:bodyPr/>
                    <a:lstStyle/>
                    <a:p>
                      <a:pPr algn="l" fontAlgn="ctr">
                        <a:buNone/>
                      </a:pPr>
                      <a:r>
                        <a:rPr lang="en-US" sz="800" b="1" i="0" u="none" strike="noStrike">
                          <a:solidFill>
                            <a:srgbClr val="000000"/>
                          </a:solidFill>
                          <a:effectLst/>
                          <a:latin typeface="GT America Regular" pitchFamily="2" charset="0"/>
                        </a:rPr>
                        <a:t>EBITDA-%</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14.6 %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9.4 %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8.0 %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7.8 %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15.3 %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10.4 %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4.9 %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9.5 %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11.8 %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18.1 %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11.4 %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15.3 %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16.7 %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16.7 %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900" b="0"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461572933"/>
                  </a:ext>
                </a:extLst>
              </a:tr>
              <a:tr h="186926">
                <a:tc>
                  <a:txBody>
                    <a:bodyPr/>
                    <a:lstStyle/>
                    <a:p>
                      <a:pPr algn="l" fontAlgn="ctr">
                        <a:buNone/>
                      </a:pPr>
                      <a:r>
                        <a:rPr lang="en-US" sz="800" b="1" i="0" u="none" strike="noStrike">
                          <a:solidFill>
                            <a:srgbClr val="000000"/>
                          </a:solidFill>
                          <a:effectLst/>
                          <a:latin typeface="GT America Regular" pitchFamily="2" charset="0"/>
                        </a:rPr>
                        <a:t>Adjusted EBIT-%</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9.8 %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8.9 %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6.8 %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9.5 %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12.7 %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9.6 %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9.2 %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1.2 %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5.3 %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12.9 %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7.6 %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8.8 %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10.2 %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10.4 %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900" b="0"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313434954"/>
                  </a:ext>
                </a:extLst>
              </a:tr>
              <a:tr h="186926">
                <a:tc>
                  <a:txBody>
                    <a:bodyPr/>
                    <a:lstStyle/>
                    <a:p>
                      <a:pPr algn="l" fontAlgn="ctr">
                        <a:buNone/>
                      </a:pPr>
                      <a:r>
                        <a:rPr lang="en-US" sz="800" b="1" i="0" u="none" strike="noStrike">
                          <a:solidFill>
                            <a:srgbClr val="000000"/>
                          </a:solidFill>
                          <a:effectLst/>
                          <a:latin typeface="GT America Regular" pitchFamily="2" charset="0"/>
                        </a:rPr>
                        <a:t>Net earnings-%</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6.2 %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0.8 %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-2.2 %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-2.3 %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10.9 %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2.3 %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-4.5 %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-0.8 %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2.1 %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8.7 %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FFFFFF"/>
                    </a:solidFill>
                  </a:tcPr>
                </a:tc>
                <a:tc>
                  <a:txBody>
                    <a:bodyPr/>
                    <a:lstStyle/>
                    <a:p>
                      <a:pPr algn="ctr" fontAlgn="ctr">
                        <a:buNone/>
                      </a:pPr>
                      <a:r>
                        <a:rPr lang="en-US" sz="800" b="0" i="0" u="none" strike="noStrike">
                          <a:solidFill>
                            <a:srgbClr val="000000"/>
                          </a:solidFill>
                          <a:effectLst/>
                          <a:latin typeface="GT America Regular" pitchFamily="2" charset="0"/>
                        </a:rPr>
                        <a:t>1.7 %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5.1 %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6.6 %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800" b="0" i="0" u="none" strike="noStrike">
                          <a:solidFill>
                            <a:srgbClr val="000000"/>
                          </a:solidFill>
                          <a:effectLst/>
                          <a:latin typeface="GT America Regular" pitchFamily="2" charset="0"/>
                        </a:rPr>
                        <a:t>7.1 %</a:t>
                      </a:r>
                    </a:p>
                  </a:txBody>
                  <a:tcPr marL="0" marR="0" marT="0" marB="0" anchor="ctr">
                    <a:lnL>
                      <a:noFill/>
                    </a:lnL>
                    <a:lnR>
                      <a:noFill/>
                    </a:lnR>
                    <a:lnT w="6350" cap="flat" cmpd="sng" algn="ctr">
                      <a:solidFill>
                        <a:srgbClr val="D0D6DF"/>
                      </a:solidFill>
                      <a:prstDash val="solid"/>
                      <a:round/>
                      <a:headEnd type="none" w="med" len="med"/>
                      <a:tailEnd type="none" w="med" len="med"/>
                    </a:lnT>
                    <a:lnB w="6350" cap="flat" cmpd="sng" algn="ctr">
                      <a:solidFill>
                        <a:srgbClr val="D0D6DF"/>
                      </a:solidFill>
                      <a:prstDash val="solid"/>
                      <a:round/>
                      <a:headEnd type="none" w="med" len="med"/>
                      <a:tailEnd type="none" w="med" len="med"/>
                    </a:lnB>
                    <a:solidFill>
                      <a:srgbClr val="BAC8FF"/>
                    </a:solidFill>
                  </a:tcPr>
                </a:tc>
                <a:tc>
                  <a:txBody>
                    <a:bodyPr/>
                    <a:lstStyle/>
                    <a:p>
                      <a:pPr algn="ctr" fontAlgn="ctr">
                        <a:buNone/>
                      </a:pPr>
                      <a:r>
                        <a:rPr lang="en-US" sz="900" b="0"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465385364"/>
                  </a:ext>
                </a:extLst>
              </a:tr>
              <a:tr h="186926">
                <a:tc>
                  <a:txBody>
                    <a:bodyPr/>
                    <a:lstStyle/>
                    <a:p>
                      <a:pPr algn="l" fontAlgn="b">
                        <a:buNone/>
                      </a:pPr>
                      <a:r>
                        <a:rPr lang="en-US" sz="800" b="0" i="0" u="none" strike="noStrike">
                          <a:solidFill>
                            <a:srgbClr val="000000"/>
                          </a:solidFill>
                          <a:effectLst/>
                          <a:latin typeface="GT America Regular" pitchFamily="2" charset="0"/>
                        </a:rPr>
                        <a:t>Source: Inderes</a:t>
                      </a:r>
                    </a:p>
                  </a:txBody>
                  <a:tcPr marL="0" marR="0" marT="0" marB="0" anchor="b">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ctr">
                        <a:buNone/>
                      </a:pPr>
                      <a:r>
                        <a:rPr lang="en-US" sz="10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ctr">
                        <a:buNone/>
                      </a:pPr>
                      <a:r>
                        <a:rPr lang="en-US" sz="10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ctr">
                        <a:buNone/>
                      </a:pPr>
                      <a:r>
                        <a:rPr lang="en-US" sz="10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ctr">
                        <a:buNone/>
                      </a:pPr>
                      <a:r>
                        <a:rPr lang="en-US" sz="10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ctr">
                        <a:buNone/>
                      </a:pPr>
                      <a:r>
                        <a:rPr lang="en-US" sz="10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ctr">
                        <a:buNone/>
                      </a:pPr>
                      <a:r>
                        <a:rPr lang="en-US" sz="10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ctr">
                        <a:buNone/>
                      </a:pPr>
                      <a:r>
                        <a:rPr lang="en-US" sz="10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ctr">
                        <a:buNone/>
                      </a:pPr>
                      <a:r>
                        <a:rPr lang="en-US" sz="10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ctr">
                        <a:buNone/>
                      </a:pPr>
                      <a:r>
                        <a:rPr lang="en-US" sz="10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ctr">
                        <a:buNone/>
                      </a:pPr>
                      <a:r>
                        <a:rPr lang="en-US" sz="10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ctr">
                        <a:buNone/>
                      </a:pPr>
                      <a:r>
                        <a:rPr lang="en-US" sz="10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ctr">
                        <a:buNone/>
                      </a:pPr>
                      <a:r>
                        <a:rPr lang="en-US" sz="10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ctr">
                        <a:buNone/>
                      </a:pPr>
                      <a:r>
                        <a:rPr lang="en-US" sz="10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ctr">
                        <a:buNone/>
                      </a:pPr>
                      <a:r>
                        <a:rPr lang="en-US" sz="1000" b="0" i="0" u="none" strike="noStrike">
                          <a:solidFill>
                            <a:srgbClr val="000000"/>
                          </a:solidFill>
                          <a:effectLst/>
                          <a:latin typeface="GT America Regular" pitchFamily="2" charset="0"/>
                        </a:rPr>
                        <a:t> </a:t>
                      </a:r>
                    </a:p>
                  </a:txBody>
                  <a:tcPr marL="0" marR="0" marT="0" marB="0" anchor="ctr">
                    <a:lnL>
                      <a:noFill/>
                    </a:lnL>
                    <a:lnR>
                      <a:noFill/>
                    </a:lnR>
                    <a:lnT w="6350" cap="flat" cmpd="sng" algn="ctr">
                      <a:solidFill>
                        <a:srgbClr val="D0D6DF"/>
                      </a:solidFill>
                      <a:prstDash val="solid"/>
                      <a:round/>
                      <a:headEnd type="none" w="med" len="med"/>
                      <a:tailEnd type="none" w="med" len="med"/>
                    </a:lnT>
                    <a:lnB>
                      <a:noFill/>
                    </a:lnB>
                    <a:solidFill>
                      <a:srgbClr val="FFFFFF"/>
                    </a:solidFill>
                  </a:tcPr>
                </a:tc>
                <a:tc>
                  <a:txBody>
                    <a:bodyPr/>
                    <a:lstStyle/>
                    <a:p>
                      <a:pPr algn="ctr" fontAlgn="ctr">
                        <a:buNone/>
                      </a:pPr>
                      <a:r>
                        <a:rPr lang="en-US" sz="1000" b="0"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549502446"/>
                  </a:ext>
                </a:extLst>
              </a:tr>
              <a:tr h="134587">
                <a:tc>
                  <a:txBody>
                    <a:bodyPr/>
                    <a:lstStyle/>
                    <a:p>
                      <a:pPr algn="l" fontAlgn="ctr">
                        <a:buNone/>
                      </a:pPr>
                      <a:r>
                        <a:rPr lang="en-US" sz="800" b="0"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900" b="0"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900" b="0"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900" b="0"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900" b="0"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900" b="0"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900" b="0"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900" b="0"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900" b="0"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900" b="0"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900" b="0"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900" b="0"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900" b="0"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900" b="0"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900" b="0" i="0" u="none" strike="noStrike">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tc>
                  <a:txBody>
                    <a:bodyPr/>
                    <a:lstStyle/>
                    <a:p>
                      <a:pPr algn="ctr" fontAlgn="ctr">
                        <a:buNone/>
                      </a:pPr>
                      <a:r>
                        <a:rPr lang="en-US" sz="900" b="0" i="0" u="none" strike="noStrike" dirty="0">
                          <a:solidFill>
                            <a:srgbClr val="303845"/>
                          </a:solidFill>
                          <a:effectLst/>
                          <a:latin typeface="GT America Regular" pitchFamily="2"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283947249"/>
                  </a:ext>
                </a:extLst>
              </a:tr>
            </a:tbl>
          </a:graphicData>
        </a:graphic>
      </p:graphicFrame>
      <p:sp>
        <p:nvSpPr>
          <p:cNvPr id="16" name="Tekstin paikkamerkki 1">
            <a:extLst>
              <a:ext uri="{FF2B5EF4-FFF2-40B4-BE49-F238E27FC236}">
                <a16:creationId xmlns:a16="http://schemas.microsoft.com/office/drawing/2014/main" id="{844FC8CC-73E2-D663-A745-2A663411BE1C}"/>
              </a:ext>
            </a:extLst>
          </p:cNvPr>
          <p:cNvSpPr>
            <a:spLocks noGrp="1"/>
          </p:cNvSpPr>
          <p:nvPr>
            <p:ph type="body" sz="quarter" idx="17"/>
          </p:nvPr>
        </p:nvSpPr>
        <p:spPr>
          <a:xfrm>
            <a:off x="342901" y="288000"/>
            <a:ext cx="6926399" cy="452432"/>
          </a:xfrm>
        </p:spPr>
        <p:txBody>
          <a:bodyPr>
            <a:spAutoFit/>
          </a:bodyPr>
          <a:lstStyle/>
          <a:p>
            <a:r>
              <a:rPr lang="en-US" sz="2600" spc="0" dirty="0">
                <a:latin typeface="GT America Condensed Regular" pitchFamily="2" charset="77"/>
                <a:ea typeface="GT America Condensed Regular" pitchFamily="2" charset="77"/>
                <a:cs typeface="GT America Condensed Regular" pitchFamily="2" charset="77"/>
              </a:rPr>
              <a:t>Income statement</a:t>
            </a:r>
          </a:p>
        </p:txBody>
      </p:sp>
      <p:sp>
        <p:nvSpPr>
          <p:cNvPr id="17" name="Slide Number Placeholder 3">
            <a:extLst>
              <a:ext uri="{FF2B5EF4-FFF2-40B4-BE49-F238E27FC236}">
                <a16:creationId xmlns:a16="http://schemas.microsoft.com/office/drawing/2014/main" id="{2915DC2F-017E-B32D-9900-D40E205811C4}"/>
              </a:ext>
            </a:extLst>
          </p:cNvPr>
          <p:cNvSpPr>
            <a:spLocks noGrp="1"/>
          </p:cNvSpPr>
          <p:nvPr>
            <p:ph type="sldNum" sz="quarter" idx="4"/>
          </p:nvPr>
        </p:nvSpPr>
        <p:spPr>
          <a:xfrm>
            <a:off x="9106168"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B702B6-6156-2F42-85AB-A912E062E9D6}" type="slidenum">
              <a:rPr kumimoji="0" lang="en-US" sz="1000" b="1" i="0" u="none" strike="noStrike" kern="1200" cap="none" spc="0" normalizeH="0" baseline="0" noProof="0" smtClean="0">
                <a:ln>
                  <a:noFill/>
                </a:ln>
                <a:solidFill>
                  <a:srgbClr val="3F3EFF"/>
                </a:solidFill>
                <a:effectLst/>
                <a:uLnTx/>
                <a:uFillTx/>
                <a:latin typeface="GT America Condensed Regular" pitchFamily="2" charset="77"/>
                <a:ea typeface="GT America Condensed Regular" pitchFamily="2" charset="77"/>
                <a:cs typeface="GT America Condensed Regular" pitchFamily="2" charset="77"/>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00" b="1" i="0" u="none" strike="noStrike" kern="1200" cap="none" spc="0" normalizeH="0" baseline="0" noProof="0" dirty="0">
              <a:ln>
                <a:noFill/>
              </a:ln>
              <a:solidFill>
                <a:srgbClr val="3F3EFF"/>
              </a:solidFill>
              <a:effectLst/>
              <a:uLnTx/>
              <a:uFillTx/>
              <a:latin typeface="GT America Condensed Regular" pitchFamily="2" charset="77"/>
              <a:ea typeface="GT America Condensed Regular" pitchFamily="2" charset="77"/>
              <a:cs typeface="GT America Condensed Regular" pitchFamily="2" charset="77"/>
            </a:endParaRPr>
          </a:p>
        </p:txBody>
      </p:sp>
    </p:spTree>
    <p:extLst>
      <p:ext uri="{BB962C8B-B14F-4D97-AF65-F5344CB8AC3E}">
        <p14:creationId xmlns:p14="http://schemas.microsoft.com/office/powerpoint/2010/main" val="3982962640"/>
      </p:ext>
    </p:extLst>
  </p:cSld>
  <p:clrMapOvr>
    <a:masterClrMapping/>
  </p:clrMapOvr>
</p:sld>
</file>

<file path=ppt/theme/theme1.xml><?xml version="1.0" encoding="utf-8"?>
<a:theme xmlns:a="http://schemas.openxmlformats.org/drawingml/2006/main" name="Office-teema">
  <a:themeElements>
    <a:clrScheme name="Custom 5">
      <a:dk1>
        <a:srgbClr val="000000"/>
      </a:dk1>
      <a:lt1>
        <a:srgbClr val="FFFFFF"/>
      </a:lt1>
      <a:dk2>
        <a:srgbClr val="798399"/>
      </a:dk2>
      <a:lt2>
        <a:srgbClr val="F4F5FB"/>
      </a:lt2>
      <a:accent1>
        <a:srgbClr val="3F3EFF"/>
      </a:accent1>
      <a:accent2>
        <a:srgbClr val="303845"/>
      </a:accent2>
      <a:accent3>
        <a:srgbClr val="BAC8FF"/>
      </a:accent3>
      <a:accent4>
        <a:srgbClr val="C39CFF"/>
      </a:accent4>
      <a:accent5>
        <a:srgbClr val="91A77F"/>
      </a:accent5>
      <a:accent6>
        <a:srgbClr val="303845"/>
      </a:accent6>
      <a:hlink>
        <a:srgbClr val="3F3EFF"/>
      </a:hlink>
      <a:folHlink>
        <a:srgbClr val="9D9D9D"/>
      </a:folHlink>
    </a:clrScheme>
    <a:fontScheme name="Custom 6">
      <a:majorFont>
        <a:latin typeface="GT America Condensed Black"/>
        <a:ea typeface=""/>
        <a:cs typeface=""/>
      </a:majorFont>
      <a:minorFont>
        <a:latin typeface="GT America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Yhtiöraporttipohja_012024.potm" id="{A6782988-79A8-438F-899A-C0D98A47DD15}" vid="{988CF28F-3B17-40E6-8847-C4E500F0E207}"/>
    </a:ext>
  </a:extLst>
</a:theme>
</file>

<file path=ppt/theme/theme2.xml><?xml version="1.0" encoding="utf-8"?>
<a:theme xmlns:a="http://schemas.openxmlformats.org/drawingml/2006/main" name="1_Office-teema">
  <a:themeElements>
    <a:clrScheme name="Custom 5">
      <a:dk1>
        <a:srgbClr val="000000"/>
      </a:dk1>
      <a:lt1>
        <a:srgbClr val="FFFFFF"/>
      </a:lt1>
      <a:dk2>
        <a:srgbClr val="798399"/>
      </a:dk2>
      <a:lt2>
        <a:srgbClr val="F4F5FB"/>
      </a:lt2>
      <a:accent1>
        <a:srgbClr val="3F3EFF"/>
      </a:accent1>
      <a:accent2>
        <a:srgbClr val="303845"/>
      </a:accent2>
      <a:accent3>
        <a:srgbClr val="BAC8FF"/>
      </a:accent3>
      <a:accent4>
        <a:srgbClr val="C39CFF"/>
      </a:accent4>
      <a:accent5>
        <a:srgbClr val="91A77F"/>
      </a:accent5>
      <a:accent6>
        <a:srgbClr val="303845"/>
      </a:accent6>
      <a:hlink>
        <a:srgbClr val="3F3EFF"/>
      </a:hlink>
      <a:folHlink>
        <a:srgbClr val="9D9D9D"/>
      </a:folHlink>
    </a:clrScheme>
    <a:fontScheme name="Custom 6">
      <a:majorFont>
        <a:latin typeface="GT America Condensed Black"/>
        <a:ea typeface=""/>
        <a:cs typeface=""/>
      </a:majorFont>
      <a:minorFont>
        <a:latin typeface="GT America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Yhtiöraporttipohja_012024_eng.potm" id="{AEEB81A6-B229-4E52-8D5F-BF2904D32F19}" vid="{D75D8BB4-7D4A-4825-AC67-26BB4E6BF05C}"/>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Inderes päävärit">
    <a:dk1>
      <a:srgbClr val="FFFFFF"/>
    </a:dk1>
    <a:lt1>
      <a:srgbClr val="0078FF"/>
    </a:lt1>
    <a:dk2>
      <a:srgbClr val="323E48"/>
    </a:dk2>
    <a:lt2>
      <a:srgbClr val="535D6B"/>
    </a:lt2>
    <a:accent1>
      <a:srgbClr val="7C878E"/>
    </a:accent1>
    <a:accent2>
      <a:srgbClr val="E6ECF5"/>
    </a:accent2>
    <a:accent3>
      <a:srgbClr val="00C189"/>
    </a:accent3>
    <a:accent4>
      <a:srgbClr val="00C4B4"/>
    </a:accent4>
    <a:accent5>
      <a:srgbClr val="B24BBC"/>
    </a:accent5>
    <a:accent6>
      <a:srgbClr val="CB0483"/>
    </a:accent6>
    <a:hlink>
      <a:srgbClr val="0078FF"/>
    </a:hlink>
    <a:folHlink>
      <a:srgbClr val="65ADFF"/>
    </a:folHlink>
  </a:clrScheme>
  <a:fontScheme name="Inderes">
    <a:majorFont>
      <a:latin typeface="Proxima Nova Th"/>
      <a:ea typeface=""/>
      <a:cs typeface=""/>
    </a:majorFont>
    <a:minorFont>
      <a:latin typeface="Proxima Nova Rg"/>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nderes päävärit">
    <a:dk1>
      <a:srgbClr val="FFFFFF"/>
    </a:dk1>
    <a:lt1>
      <a:srgbClr val="0078FF"/>
    </a:lt1>
    <a:dk2>
      <a:srgbClr val="323E48"/>
    </a:dk2>
    <a:lt2>
      <a:srgbClr val="535D6B"/>
    </a:lt2>
    <a:accent1>
      <a:srgbClr val="7C878E"/>
    </a:accent1>
    <a:accent2>
      <a:srgbClr val="E6ECF5"/>
    </a:accent2>
    <a:accent3>
      <a:srgbClr val="00C189"/>
    </a:accent3>
    <a:accent4>
      <a:srgbClr val="00C4B4"/>
    </a:accent4>
    <a:accent5>
      <a:srgbClr val="B24BBC"/>
    </a:accent5>
    <a:accent6>
      <a:srgbClr val="CB0483"/>
    </a:accent6>
    <a:hlink>
      <a:srgbClr val="0078FF"/>
    </a:hlink>
    <a:folHlink>
      <a:srgbClr val="65ADFF"/>
    </a:folHlink>
  </a:clrScheme>
  <a:fontScheme name="Inderes">
    <a:majorFont>
      <a:latin typeface="Proxima Nova Th"/>
      <a:ea typeface=""/>
      <a:cs typeface=""/>
    </a:majorFont>
    <a:minorFont>
      <a:latin typeface="Proxima Nova Rg"/>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Inderes päävärit">
    <a:dk1>
      <a:srgbClr val="FFFFFF"/>
    </a:dk1>
    <a:lt1>
      <a:srgbClr val="0078FF"/>
    </a:lt1>
    <a:dk2>
      <a:srgbClr val="323E48"/>
    </a:dk2>
    <a:lt2>
      <a:srgbClr val="535D6B"/>
    </a:lt2>
    <a:accent1>
      <a:srgbClr val="7C878E"/>
    </a:accent1>
    <a:accent2>
      <a:srgbClr val="E6ECF5"/>
    </a:accent2>
    <a:accent3>
      <a:srgbClr val="00C189"/>
    </a:accent3>
    <a:accent4>
      <a:srgbClr val="00C4B4"/>
    </a:accent4>
    <a:accent5>
      <a:srgbClr val="B24BBC"/>
    </a:accent5>
    <a:accent6>
      <a:srgbClr val="CB0483"/>
    </a:accent6>
    <a:hlink>
      <a:srgbClr val="0078FF"/>
    </a:hlink>
    <a:folHlink>
      <a:srgbClr val="65ADFF"/>
    </a:folHlink>
  </a:clrScheme>
  <a:fontScheme name="Inderes">
    <a:majorFont>
      <a:latin typeface="Proxima Nova Th"/>
      <a:ea typeface=""/>
      <a:cs typeface=""/>
    </a:majorFont>
    <a:minorFont>
      <a:latin typeface="Proxima Nova Rg"/>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Inderes päävärit">
    <a:dk1>
      <a:srgbClr val="FFFFFF"/>
    </a:dk1>
    <a:lt1>
      <a:srgbClr val="0078FF"/>
    </a:lt1>
    <a:dk2>
      <a:srgbClr val="323E48"/>
    </a:dk2>
    <a:lt2>
      <a:srgbClr val="535D6B"/>
    </a:lt2>
    <a:accent1>
      <a:srgbClr val="7C878E"/>
    </a:accent1>
    <a:accent2>
      <a:srgbClr val="E6ECF5"/>
    </a:accent2>
    <a:accent3>
      <a:srgbClr val="00C189"/>
    </a:accent3>
    <a:accent4>
      <a:srgbClr val="00C4B4"/>
    </a:accent4>
    <a:accent5>
      <a:srgbClr val="B24BBC"/>
    </a:accent5>
    <a:accent6>
      <a:srgbClr val="CB0483"/>
    </a:accent6>
    <a:hlink>
      <a:srgbClr val="0078FF"/>
    </a:hlink>
    <a:folHlink>
      <a:srgbClr val="65ADFF"/>
    </a:folHlink>
  </a:clrScheme>
  <a:fontScheme name="Inderes">
    <a:majorFont>
      <a:latin typeface="Proxima Nova Th"/>
      <a:ea typeface=""/>
      <a:cs typeface=""/>
    </a:majorFont>
    <a:minorFont>
      <a:latin typeface="Proxima Nova Rg"/>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Inderes päävärit">
    <a:dk1>
      <a:srgbClr val="FFFFFF"/>
    </a:dk1>
    <a:lt1>
      <a:srgbClr val="0078FF"/>
    </a:lt1>
    <a:dk2>
      <a:srgbClr val="323E48"/>
    </a:dk2>
    <a:lt2>
      <a:srgbClr val="535D6B"/>
    </a:lt2>
    <a:accent1>
      <a:srgbClr val="7C878E"/>
    </a:accent1>
    <a:accent2>
      <a:srgbClr val="E6ECF5"/>
    </a:accent2>
    <a:accent3>
      <a:srgbClr val="00C189"/>
    </a:accent3>
    <a:accent4>
      <a:srgbClr val="00C4B4"/>
    </a:accent4>
    <a:accent5>
      <a:srgbClr val="B24BBC"/>
    </a:accent5>
    <a:accent6>
      <a:srgbClr val="CB0483"/>
    </a:accent6>
    <a:hlink>
      <a:srgbClr val="0078FF"/>
    </a:hlink>
    <a:folHlink>
      <a:srgbClr val="65ADFF"/>
    </a:folHlink>
  </a:clrScheme>
  <a:fontScheme name="Inderes">
    <a:majorFont>
      <a:latin typeface="Proxima Nova Th"/>
      <a:ea typeface=""/>
      <a:cs typeface=""/>
    </a:majorFont>
    <a:minorFont>
      <a:latin typeface="Proxima Nova Rg"/>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Inderes päävärit">
    <a:dk1>
      <a:srgbClr val="FFFFFF"/>
    </a:dk1>
    <a:lt1>
      <a:srgbClr val="0078FF"/>
    </a:lt1>
    <a:dk2>
      <a:srgbClr val="323E48"/>
    </a:dk2>
    <a:lt2>
      <a:srgbClr val="535D6B"/>
    </a:lt2>
    <a:accent1>
      <a:srgbClr val="7C878E"/>
    </a:accent1>
    <a:accent2>
      <a:srgbClr val="E6ECF5"/>
    </a:accent2>
    <a:accent3>
      <a:srgbClr val="00C189"/>
    </a:accent3>
    <a:accent4>
      <a:srgbClr val="00C4B4"/>
    </a:accent4>
    <a:accent5>
      <a:srgbClr val="B24BBC"/>
    </a:accent5>
    <a:accent6>
      <a:srgbClr val="CB0483"/>
    </a:accent6>
    <a:hlink>
      <a:srgbClr val="0078FF"/>
    </a:hlink>
    <a:folHlink>
      <a:srgbClr val="65ADFF"/>
    </a:folHlink>
  </a:clrScheme>
  <a:fontScheme name="Inderes">
    <a:majorFont>
      <a:latin typeface="Proxima Nova Th"/>
      <a:ea typeface=""/>
      <a:cs typeface=""/>
    </a:majorFont>
    <a:minorFont>
      <a:latin typeface="Proxima Nova Rg"/>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Inderes päävärit">
    <a:dk1>
      <a:srgbClr val="FFFFFF"/>
    </a:dk1>
    <a:lt1>
      <a:srgbClr val="0078FF"/>
    </a:lt1>
    <a:dk2>
      <a:srgbClr val="323E48"/>
    </a:dk2>
    <a:lt2>
      <a:srgbClr val="535D6B"/>
    </a:lt2>
    <a:accent1>
      <a:srgbClr val="7C878E"/>
    </a:accent1>
    <a:accent2>
      <a:srgbClr val="E6ECF5"/>
    </a:accent2>
    <a:accent3>
      <a:srgbClr val="00C189"/>
    </a:accent3>
    <a:accent4>
      <a:srgbClr val="00C4B4"/>
    </a:accent4>
    <a:accent5>
      <a:srgbClr val="B24BBC"/>
    </a:accent5>
    <a:accent6>
      <a:srgbClr val="CB0483"/>
    </a:accent6>
    <a:hlink>
      <a:srgbClr val="0078FF"/>
    </a:hlink>
    <a:folHlink>
      <a:srgbClr val="65ADFF"/>
    </a:folHlink>
  </a:clrScheme>
  <a:fontScheme name="Inderes">
    <a:majorFont>
      <a:latin typeface="Proxima Nova Th"/>
      <a:ea typeface=""/>
      <a:cs typeface=""/>
    </a:majorFont>
    <a:minorFont>
      <a:latin typeface="Proxima Nova Rg"/>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268591267057B741B8001357EF40BA16" ma:contentTypeVersion="21" ma:contentTypeDescription="Luo uusi asiakirja." ma:contentTypeScope="" ma:versionID="8c7c72dda397ceddbd0c5d3d1fa68042">
  <xsd:schema xmlns:xsd="http://www.w3.org/2001/XMLSchema" xmlns:xs="http://www.w3.org/2001/XMLSchema" xmlns:p="http://schemas.microsoft.com/office/2006/metadata/properties" xmlns:ns2="b92f7c09-bd56-4f77-bcf2-eca7228f5268" xmlns:ns3="89945e7d-f7e7-436c-b5ec-e511a3ad1e06" targetNamespace="http://schemas.microsoft.com/office/2006/metadata/properties" ma:root="true" ma:fieldsID="9f97a112e17b79d52895fa42a190d5f9" ns2:_="" ns3:_="">
    <xsd:import namespace="b92f7c09-bd56-4f77-bcf2-eca7228f5268"/>
    <xsd:import namespace="89945e7d-f7e7-436c-b5ec-e511a3ad1e0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Download" minOccurs="0"/>
                <xsd:element ref="ns3:_Flow_SignoffStatu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2f7c09-bd56-4f77-bcf2-eca7228f5268"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Jakamisen tiedot" ma:internalName="SharedWithDetails" ma:readOnly="true">
      <xsd:simpleType>
        <xsd:restriction base="dms:Note">
          <xsd:maxLength value="255"/>
        </xsd:restriction>
      </xsd:simpleType>
    </xsd:element>
    <xsd:element name="TaxCatchAll" ma:index="23" nillable="true" ma:displayName="Taxonomy Catch All Column" ma:hidden="true" ma:list="{ec590aba-6bcd-418f-ab6f-181be5559139}" ma:internalName="TaxCatchAll" ma:showField="CatchAllData" ma:web="b92f7c09-bd56-4f77-bcf2-eca7228f52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9945e7d-f7e7-436c-b5ec-e511a3ad1e0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Kuvien tunnisteet" ma:readOnly="false" ma:fieldId="{5cf76f15-5ced-4ddc-b409-7134ff3c332f}" ma:taxonomyMulti="true" ma:sspId="530ffb6d-6b0f-407b-99b2-0a8f447616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Download" ma:index="26" nillable="true" ma:displayName="Download" ma:default="0" ma:format="Dropdown" ma:internalName="Download">
      <xsd:simpleType>
        <xsd:restriction base="dms:Boolean"/>
      </xsd:simpleType>
    </xsd:element>
    <xsd:element name="_Flow_SignoffStatus" ma:index="27" nillable="true" ma:displayName="Sign-off status" ma:internalName="Sign_x002d_off_x0020_status">
      <xsd:simpleType>
        <xsd:restriction base="dms:Text"/>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ownload xmlns="89945e7d-f7e7-436c-b5ec-e511a3ad1e06">false</Download>
    <_Flow_SignoffStatus xmlns="89945e7d-f7e7-436c-b5ec-e511a3ad1e06" xsi:nil="true"/>
    <TaxCatchAll xmlns="b92f7c09-bd56-4f77-bcf2-eca7228f5268" xsi:nil="true"/>
    <lcf76f155ced4ddcb4097134ff3c332f xmlns="89945e7d-f7e7-436c-b5ec-e511a3ad1e0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CE40DAD-3DE6-4E87-A10C-BE3C6D1921FC}">
  <ds:schemaRefs>
    <ds:schemaRef ds:uri="http://schemas.microsoft.com/sharepoint/v3/contenttype/forms"/>
  </ds:schemaRefs>
</ds:datastoreItem>
</file>

<file path=customXml/itemProps2.xml><?xml version="1.0" encoding="utf-8"?>
<ds:datastoreItem xmlns:ds="http://schemas.openxmlformats.org/officeDocument/2006/customXml" ds:itemID="{3AF7A382-865E-46CD-BB97-9405401C21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2f7c09-bd56-4f77-bcf2-eca7228f5268"/>
    <ds:schemaRef ds:uri="89945e7d-f7e7-436c-b5ec-e511a3ad1e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E10552-A7FC-46BD-A589-36257706A0CF}">
  <ds:schemaRefs>
    <ds:schemaRef ds:uri="http://schemas.microsoft.com/office/2006/metadata/properties"/>
    <ds:schemaRef ds:uri="http://purl.org/dc/dcmitype/"/>
    <ds:schemaRef ds:uri="http://schemas.microsoft.com/office/2006/documentManagement/types"/>
    <ds:schemaRef ds:uri="http://www.w3.org/XML/1998/namespace"/>
    <ds:schemaRef ds:uri="http://purl.org/dc/elements/1.1/"/>
    <ds:schemaRef ds:uri="http://schemas.microsoft.com/office/infopath/2007/PartnerControls"/>
    <ds:schemaRef ds:uri="http://purl.org/dc/terms/"/>
    <ds:schemaRef ds:uri="http://schemas.openxmlformats.org/package/2006/metadata/core-properties"/>
    <ds:schemaRef ds:uri="89945e7d-f7e7-436c-b5ec-e511a3ad1e06"/>
    <ds:schemaRef ds:uri="b92f7c09-bd56-4f77-bcf2-eca7228f5268"/>
  </ds:schemaRefs>
</ds:datastoreItem>
</file>

<file path=docProps/app.xml><?xml version="1.0" encoding="utf-8"?>
<Properties xmlns="http://schemas.openxmlformats.org/officeDocument/2006/extended-properties" xmlns:vt="http://schemas.openxmlformats.org/officeDocument/2006/docPropsVTypes">
  <Template>Brand-Yhtiöraporttipohja_012024</Template>
  <TotalTime>127</TotalTime>
  <Words>7466</Words>
  <Application>Microsoft Office PowerPoint</Application>
  <PresentationFormat>Widescreen</PresentationFormat>
  <Paragraphs>2630</Paragraphs>
  <Slides>15</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GT America Regular</vt:lpstr>
      <vt:lpstr>Proxima Nova Rg</vt:lpstr>
      <vt:lpstr>Arial</vt:lpstr>
      <vt:lpstr>Inderes</vt:lpstr>
      <vt:lpstr>Calibri</vt:lpstr>
      <vt:lpstr>GT America Condensed Black</vt:lpstr>
      <vt:lpstr>Courier New</vt:lpstr>
      <vt:lpstr>GT America Condensed Regular</vt:lpstr>
      <vt:lpstr>Office-teema</vt:lpstr>
      <vt:lpstr>1_Office-teema</vt:lpstr>
      <vt:lpstr>FISKARS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Rauli Juva</dc:creator>
  <cp:lastModifiedBy>Pia  Maljanen</cp:lastModifiedBy>
  <cp:revision>17</cp:revision>
  <dcterms:created xsi:type="dcterms:W3CDTF">2025-10-23T11:08:15Z</dcterms:created>
  <dcterms:modified xsi:type="dcterms:W3CDTF">2025-10-24T11:35:21Z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0x010100268591267057B741B8001357EF40BA16</vt:lpwstr>
  </property>
  <property fmtid="{D5CDD505-2E9C-101B-9397-08002B2CF9AE}" pid="3" name="MediaServiceImageTags">
    <vt:lpwstr/>
  </property>
</Properties>
</file>